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5" d="100"/>
          <a:sy n="25" d="100"/>
        </p:scale>
        <p:origin x="-708" y="-2300"/>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a:t>
            </a:r>
            <a:r>
              <a:rPr lang="en-US" sz="6600" dirty="0">
                <a:solidFill>
                  <a:prstClr val="white">
                    <a:lumMod val="50000"/>
                  </a:prstClr>
                </a:solidFill>
                <a:latin typeface="Calibri Light" panose="020F0302020204030204" pitchFamily="34" charset="0"/>
                <a:cs typeface="Calibri" panose="020F0502020204030204" pitchFamily="34" charset="0"/>
              </a:rPr>
              <a:t>o</a:t>
            </a:r>
            <a:r>
              <a:rPr sz="6600" dirty="0">
                <a:solidFill>
                  <a:prstClr val="white">
                    <a:lumMod val="50000"/>
                  </a:prstClr>
                </a:solidFill>
                <a:latin typeface="Calibri Light" panose="020F0302020204030204" pitchFamily="34" charset="0"/>
                <a:cs typeface="Calibri" panose="020F0502020204030204" pitchFamily="34" charset="0"/>
              </a:rPr>
              <a:t>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12/3/2017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8023" y="422357"/>
            <a:ext cx="34488148" cy="2971740"/>
          </a:xfrm>
        </p:spPr>
        <p:txBody>
          <a:bodyPr>
            <a:normAutofit fontScale="90000"/>
          </a:bodyPr>
          <a:lstStyle/>
          <a:p>
            <a:r>
              <a:rPr lang="en-US" dirty="0"/>
              <a:t>Alcohol consumption and its relationship to sleep quality</a:t>
            </a:r>
          </a:p>
        </p:txBody>
      </p:sp>
      <p:sp>
        <p:nvSpPr>
          <p:cNvPr id="23" name="Text Placeholder 22"/>
          <p:cNvSpPr>
            <a:spLocks noGrp="1"/>
          </p:cNvSpPr>
          <p:nvPr>
            <p:ph type="body" sz="quarter" idx="36"/>
          </p:nvPr>
        </p:nvSpPr>
        <p:spPr>
          <a:xfrm>
            <a:off x="485454" y="4069576"/>
            <a:ext cx="30174412" cy="646331"/>
          </a:xfrm>
        </p:spPr>
        <p:txBody>
          <a:bodyPr/>
          <a:lstStyle/>
          <a:p>
            <a:r>
              <a:rPr lang="en-US" dirty="0"/>
              <a:t>Estrada, C., Matson, L. | MATH 315 | Section 1| CSU Chico | Undergraduate</a:t>
            </a:r>
          </a:p>
        </p:txBody>
      </p:sp>
      <p:sp>
        <p:nvSpPr>
          <p:cNvPr id="67" name="Text Placeholder 66"/>
          <p:cNvSpPr>
            <a:spLocks noGrp="1"/>
          </p:cNvSpPr>
          <p:nvPr>
            <p:ph type="body" sz="quarter" idx="13"/>
          </p:nvPr>
        </p:nvSpPr>
        <p:spPr>
          <a:xfrm>
            <a:off x="1077921" y="5607632"/>
            <a:ext cx="12895574" cy="912698"/>
          </a:xfrm>
        </p:spPr>
        <p:txBody>
          <a:bodyPr/>
          <a:lstStyle/>
          <a:p>
            <a:r>
              <a:rPr lang="en-US" dirty="0"/>
              <a:t>Introduction</a:t>
            </a:r>
          </a:p>
        </p:txBody>
      </p:sp>
      <p:sp>
        <p:nvSpPr>
          <p:cNvPr id="69" name="Text Placeholder 68"/>
          <p:cNvSpPr>
            <a:spLocks noGrp="1"/>
          </p:cNvSpPr>
          <p:nvPr>
            <p:ph type="body" sz="quarter" idx="39"/>
          </p:nvPr>
        </p:nvSpPr>
        <p:spPr>
          <a:xfrm>
            <a:off x="982362" y="10114005"/>
            <a:ext cx="12896208" cy="5663660"/>
          </a:xfrm>
          <a:noFill/>
        </p:spPr>
        <p:txBody>
          <a:bodyPr/>
          <a:lstStyle/>
          <a:p>
            <a:endParaRPr lang="en-US" dirty="0">
              <a:solidFill>
                <a:srgbClr val="666666"/>
              </a:solidFill>
              <a:latin typeface="Proxima Nova"/>
            </a:endParaRPr>
          </a:p>
          <a:p>
            <a:endParaRPr lang="en-US" dirty="0"/>
          </a:p>
        </p:txBody>
      </p:sp>
      <p:sp>
        <p:nvSpPr>
          <p:cNvPr id="68" name="Text Placeholder 67"/>
          <p:cNvSpPr>
            <a:spLocks noGrp="1"/>
          </p:cNvSpPr>
          <p:nvPr>
            <p:ph type="body" sz="quarter" idx="37"/>
          </p:nvPr>
        </p:nvSpPr>
        <p:spPr>
          <a:xfrm>
            <a:off x="1076968" y="14345322"/>
            <a:ext cx="12801600" cy="974709"/>
          </a:xfrm>
        </p:spPr>
        <p:txBody>
          <a:bodyPr/>
          <a:lstStyle/>
          <a:p>
            <a:r>
              <a:rPr lang="en-US" dirty="0"/>
              <a:t>Research Question</a:t>
            </a:r>
          </a:p>
        </p:txBody>
      </p:sp>
      <p:sp>
        <p:nvSpPr>
          <p:cNvPr id="8" name="Text Placeholder 7"/>
          <p:cNvSpPr>
            <a:spLocks noGrp="1"/>
          </p:cNvSpPr>
          <p:nvPr>
            <p:ph type="body" sz="quarter" idx="19"/>
          </p:nvPr>
        </p:nvSpPr>
        <p:spPr>
          <a:xfrm>
            <a:off x="1077287" y="16786507"/>
            <a:ext cx="12896208" cy="940510"/>
          </a:xfrm>
        </p:spPr>
        <p:txBody>
          <a:bodyPr/>
          <a:lstStyle/>
          <a:p>
            <a:r>
              <a:rPr lang="en-US" dirty="0"/>
              <a:t>Methods</a:t>
            </a:r>
          </a:p>
        </p:txBody>
      </p:sp>
      <p:sp>
        <p:nvSpPr>
          <p:cNvPr id="9" name="Text Placeholder 8"/>
          <p:cNvSpPr>
            <a:spLocks noGrp="1"/>
          </p:cNvSpPr>
          <p:nvPr>
            <p:ph type="body" sz="quarter" idx="21"/>
          </p:nvPr>
        </p:nvSpPr>
        <p:spPr>
          <a:xfrm>
            <a:off x="15572660" y="5615434"/>
            <a:ext cx="12801600" cy="912698"/>
          </a:xfrm>
        </p:spPr>
        <p:txBody>
          <a:bodyPr/>
          <a:lstStyle/>
          <a:p>
            <a:r>
              <a:rPr lang="en-US" dirty="0"/>
              <a:t>Results</a:t>
            </a:r>
          </a:p>
        </p:txBody>
      </p:sp>
      <p:sp>
        <p:nvSpPr>
          <p:cNvPr id="71" name="Text Placeholder 70"/>
          <p:cNvSpPr>
            <a:spLocks noGrp="1"/>
          </p:cNvSpPr>
          <p:nvPr>
            <p:ph type="body" sz="quarter" idx="41"/>
          </p:nvPr>
        </p:nvSpPr>
        <p:spPr>
          <a:xfrm>
            <a:off x="30111264" y="5607632"/>
            <a:ext cx="12801600" cy="942349"/>
          </a:xfrm>
        </p:spPr>
        <p:txBody>
          <a:bodyPr/>
          <a:lstStyle/>
          <a:p>
            <a:r>
              <a:rPr lang="en-US" dirty="0"/>
              <a:t>Conclusions</a:t>
            </a:r>
          </a:p>
        </p:txBody>
      </p:sp>
      <p:sp>
        <p:nvSpPr>
          <p:cNvPr id="21" name="Text Placeholder 20"/>
          <p:cNvSpPr>
            <a:spLocks noGrp="1"/>
          </p:cNvSpPr>
          <p:nvPr>
            <p:ph type="body" sz="quarter" idx="34"/>
          </p:nvPr>
        </p:nvSpPr>
        <p:spPr>
          <a:xfrm>
            <a:off x="30111266" y="28268543"/>
            <a:ext cx="12801598" cy="942349"/>
          </a:xfrm>
        </p:spPr>
        <p:txBody>
          <a:bodyPr/>
          <a:lstStyle/>
          <a:p>
            <a:r>
              <a:rPr lang="en-US" dirty="0"/>
              <a:t>References</a:t>
            </a:r>
          </a:p>
        </p:txBody>
      </p:sp>
      <p:sp>
        <p:nvSpPr>
          <p:cNvPr id="93" name="TextBox 92">
            <a:extLst>
              <a:ext uri="{FF2B5EF4-FFF2-40B4-BE49-F238E27FC236}">
                <a16:creationId xmlns:a16="http://schemas.microsoft.com/office/drawing/2014/main" id="{BA2517FA-2CEE-4372-A543-8533E429D3F7}"/>
              </a:ext>
            </a:extLst>
          </p:cNvPr>
          <p:cNvSpPr txBox="1"/>
          <p:nvPr/>
        </p:nvSpPr>
        <p:spPr>
          <a:xfrm>
            <a:off x="1076969" y="17873972"/>
            <a:ext cx="12753979" cy="8463855"/>
          </a:xfrm>
          <a:prstGeom prst="rect">
            <a:avLst/>
          </a:prstGeom>
          <a:noFill/>
        </p:spPr>
        <p:txBody>
          <a:bodyPr wrap="square" rtlCol="0">
            <a:spAutoFit/>
          </a:bodyPr>
          <a:lstStyle/>
          <a:p>
            <a:pPr marL="571500" lvl="0" indent="-571500">
              <a:buFont typeface="Arial" panose="020B0604020202020204" pitchFamily="34" charset="0"/>
              <a:buChar char="•"/>
            </a:pPr>
            <a:r>
              <a:rPr lang="en-US" sz="3200" dirty="0"/>
              <a:t>Data used was gathered by Respondents from the National Longitudinal Study of Adolescent Health Wave IV (AddHealth)</a:t>
            </a:r>
            <a:r>
              <a:rPr lang="en-US" sz="3200" baseline="30000" dirty="0"/>
              <a:t>3</a:t>
            </a:r>
            <a:r>
              <a:rPr lang="en-US" sz="3200" dirty="0"/>
              <a:t>. </a:t>
            </a:r>
          </a:p>
          <a:p>
            <a:pPr marL="571500" lvl="0" indent="-571500">
              <a:buFont typeface="Arial" panose="020B0604020202020204" pitchFamily="34" charset="0"/>
              <a:buChar char="•"/>
            </a:pPr>
            <a:r>
              <a:rPr lang="en-US" sz="3200" dirty="0"/>
              <a:t>Analysis and models were obtained using R Studio</a:t>
            </a:r>
            <a:r>
              <a:rPr lang="en-US" sz="3200" baseline="30000" dirty="0"/>
              <a:t>4</a:t>
            </a:r>
            <a:r>
              <a:rPr lang="en-US" sz="3200" dirty="0"/>
              <a:t>. </a:t>
            </a:r>
          </a:p>
          <a:p>
            <a:pPr marL="571500" lvl="0" indent="-571500">
              <a:buFont typeface="Arial" panose="020B0604020202020204" pitchFamily="34" charset="0"/>
              <a:buChar char="•"/>
            </a:pPr>
            <a:r>
              <a:rPr lang="en-US" sz="3200" dirty="0"/>
              <a:t>The T-test was used to determine a difference, if any, between males and females and the number of alcoholic drinks had every day respondents consumed alcohol. </a:t>
            </a:r>
          </a:p>
          <a:p>
            <a:pPr marL="571500" lvl="0" indent="-571500">
              <a:buFont typeface="Arial" panose="020B0604020202020204" pitchFamily="34" charset="0"/>
              <a:buChar char="•"/>
            </a:pPr>
            <a:r>
              <a:rPr lang="en-US" sz="3200" dirty="0"/>
              <a:t>We conducted an analysis of variance (ANOVA) to test for a relationship between the number of days respondents had trouble staying asleep per week and the number of alcoholic drinks consumed in the past 30 days every day respondents drank alcohol. </a:t>
            </a:r>
          </a:p>
          <a:p>
            <a:pPr marL="571500" lvl="0" indent="-571500">
              <a:buFont typeface="Arial" panose="020B0604020202020204" pitchFamily="34" charset="0"/>
              <a:buChar char="•"/>
            </a:pPr>
            <a:r>
              <a:rPr lang="en-US" sz="3200" dirty="0"/>
              <a:t>A multiple linear regression was conducted to test gender as a confounder to the relationship between the last time respondents had an alcoholic drink and their wake up time. </a:t>
            </a:r>
          </a:p>
          <a:p>
            <a:pPr marL="571500" lvl="0" indent="-571500">
              <a:buFont typeface="Arial" panose="020B0604020202020204" pitchFamily="34" charset="0"/>
              <a:buChar char="•"/>
            </a:pPr>
            <a:r>
              <a:rPr lang="en-US" sz="3200" dirty="0"/>
              <a:t>Both wake up time and last alcoholic drink time variables were recoded as to display a 24-hour time interval.  </a:t>
            </a:r>
          </a:p>
          <a:p>
            <a:pPr marL="571500" lvl="0" indent="-571500">
              <a:buFont typeface="Arial" panose="020B0604020202020204" pitchFamily="34" charset="0"/>
              <a:buChar char="•"/>
            </a:pPr>
            <a:endParaRPr lang="en-US" sz="3200" dirty="0"/>
          </a:p>
        </p:txBody>
      </p:sp>
      <p:sp>
        <p:nvSpPr>
          <p:cNvPr id="47" name="TextBox 46">
            <a:extLst>
              <a:ext uri="{FF2B5EF4-FFF2-40B4-BE49-F238E27FC236}">
                <a16:creationId xmlns:a16="http://schemas.microsoft.com/office/drawing/2014/main" id="{85146011-364B-4263-A88D-19909C9720EE}"/>
              </a:ext>
            </a:extLst>
          </p:cNvPr>
          <p:cNvSpPr txBox="1"/>
          <p:nvPr/>
        </p:nvSpPr>
        <p:spPr>
          <a:xfrm>
            <a:off x="15570306" y="24212987"/>
            <a:ext cx="12801601" cy="1200329"/>
          </a:xfrm>
          <a:prstGeom prst="rect">
            <a:avLst/>
          </a:prstGeom>
          <a:noFill/>
        </p:spPr>
        <p:txBody>
          <a:bodyPr wrap="square" rtlCol="0">
            <a:spAutoFit/>
          </a:bodyPr>
          <a:lstStyle/>
          <a:p>
            <a:pPr fontAlgn="base"/>
            <a:r>
              <a:rPr lang="en-US" sz="2400" b="1" dirty="0"/>
              <a:t>Figure 2</a:t>
            </a:r>
            <a:r>
              <a:rPr lang="en-US" sz="2400" dirty="0"/>
              <a:t>: ANOVA showed no significant relationship between the number of drinks a respondent had in the past 30 days and the number of days respondents had trouble staying asleep (p&gt;0.0001).</a:t>
            </a:r>
          </a:p>
        </p:txBody>
      </p:sp>
      <p:sp>
        <p:nvSpPr>
          <p:cNvPr id="96" name="Text Placeholder 8">
            <a:extLst>
              <a:ext uri="{FF2B5EF4-FFF2-40B4-BE49-F238E27FC236}">
                <a16:creationId xmlns:a16="http://schemas.microsoft.com/office/drawing/2014/main" id="{FF6BF0F9-6C4D-4319-A34B-E4D4813F4F34}"/>
              </a:ext>
            </a:extLst>
          </p:cNvPr>
          <p:cNvSpPr txBox="1">
            <a:spLocks/>
          </p:cNvSpPr>
          <p:nvPr/>
        </p:nvSpPr>
        <p:spPr>
          <a:xfrm>
            <a:off x="30119502" y="16468447"/>
            <a:ext cx="12801600" cy="942349"/>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Implications</a:t>
            </a:r>
          </a:p>
        </p:txBody>
      </p:sp>
      <p:sp>
        <p:nvSpPr>
          <p:cNvPr id="48" name="TextBox 47">
            <a:extLst>
              <a:ext uri="{FF2B5EF4-FFF2-40B4-BE49-F238E27FC236}">
                <a16:creationId xmlns:a16="http://schemas.microsoft.com/office/drawing/2014/main" id="{F19B6F90-13CE-43D7-AF45-5EEAE2E6315F}"/>
              </a:ext>
            </a:extLst>
          </p:cNvPr>
          <p:cNvSpPr txBox="1"/>
          <p:nvPr/>
        </p:nvSpPr>
        <p:spPr>
          <a:xfrm>
            <a:off x="30082187" y="17537503"/>
            <a:ext cx="12539570" cy="10433625"/>
          </a:xfrm>
          <a:prstGeom prst="rect">
            <a:avLst/>
          </a:prstGeom>
          <a:noFill/>
        </p:spPr>
        <p:txBody>
          <a:bodyPr wrap="square" rtlCol="0">
            <a:spAutoFit/>
          </a:bodyPr>
          <a:lstStyle/>
          <a:p>
            <a:pPr marL="457200" indent="-457200" fontAlgn="base">
              <a:buFont typeface="Arial" panose="020B0604020202020204" pitchFamily="34" charset="0"/>
              <a:buChar char="•"/>
            </a:pPr>
            <a:r>
              <a:rPr lang="en-US" sz="3200" dirty="0"/>
              <a:t>Alcohol problems have cost the United States an estimated $184.6 billion in 1998, with alcohol-related insomnia making up about $18.5 billion</a:t>
            </a:r>
            <a:r>
              <a:rPr lang="en-US" sz="3200" baseline="30000" dirty="0"/>
              <a:t>1</a:t>
            </a:r>
            <a:r>
              <a:rPr lang="en-US" sz="3200" dirty="0"/>
              <a:t>.</a:t>
            </a:r>
          </a:p>
          <a:p>
            <a:pPr marL="457200" indent="-457200" fontAlgn="base">
              <a:buFont typeface="Arial" panose="020B0604020202020204" pitchFamily="34" charset="0"/>
              <a:buChar char="•"/>
            </a:pPr>
            <a:r>
              <a:rPr lang="en-US" sz="3200" dirty="0"/>
              <a:t>Exploring the relationship between alcohol intake and sleep quality is important to better help those affected by alcohol’s detrimental effects. </a:t>
            </a:r>
          </a:p>
          <a:p>
            <a:pPr marL="457200" indent="-457200" fontAlgn="base">
              <a:buFont typeface="Arial" panose="020B0604020202020204" pitchFamily="34" charset="0"/>
              <a:buChar char="•"/>
            </a:pPr>
            <a:r>
              <a:rPr lang="en-US" sz="3200" dirty="0"/>
              <a:t>It is important to take into account the influence the wide range of variables that cannot be controlled when looking into the effects of alcohol on both the body and mind. </a:t>
            </a:r>
          </a:p>
          <a:p>
            <a:pPr marL="457200" indent="-457200" fontAlgn="base">
              <a:buFont typeface="Arial" panose="020B0604020202020204" pitchFamily="34" charset="0"/>
              <a:buChar char="•"/>
            </a:pPr>
            <a:r>
              <a:rPr lang="en-US" sz="3200" dirty="0"/>
              <a:t>This study was limited by the fact that Addhealth is based on an extensive questionnaire, which may lead to some unreliable information and which does may not take into account most external variables that may influence results. . </a:t>
            </a:r>
          </a:p>
          <a:p>
            <a:pPr marL="457200" indent="-457200" fontAlgn="base">
              <a:buFont typeface="Arial" panose="020B0604020202020204" pitchFamily="34" charset="0"/>
              <a:buChar char="•"/>
            </a:pPr>
            <a:r>
              <a:rPr lang="en-US" sz="3200" dirty="0"/>
              <a:t>Even studies in which laboratories were used to perform observations of alcohol and it’s effects on REM sleep must take into account uncontrollable variables, making these endeavors to understand alcohols physical and mental effects difficult to pin down</a:t>
            </a:r>
            <a:r>
              <a:rPr lang="en-US" sz="3200" baseline="30000" dirty="0"/>
              <a:t>5</a:t>
            </a:r>
            <a:r>
              <a:rPr lang="en-US" sz="3200" dirty="0"/>
              <a:t>.</a:t>
            </a:r>
          </a:p>
          <a:p>
            <a:pPr marL="457200" indent="-457200" fontAlgn="base">
              <a:buFont typeface="Arial" panose="020B0604020202020204" pitchFamily="34" charset="0"/>
              <a:buChar char="•"/>
            </a:pPr>
            <a:r>
              <a:rPr lang="en-US" sz="3200" dirty="0"/>
              <a:t>Future research can help us further understand the effects alcohol can have on sleep quality by controlling for possible confounding variables, such as BMI and age,.</a:t>
            </a:r>
          </a:p>
        </p:txBody>
      </p:sp>
      <p:sp>
        <p:nvSpPr>
          <p:cNvPr id="10" name="TextBox 9">
            <a:extLst>
              <a:ext uri="{FF2B5EF4-FFF2-40B4-BE49-F238E27FC236}">
                <a16:creationId xmlns:a16="http://schemas.microsoft.com/office/drawing/2014/main" id="{38B8AA3B-1D0E-4BA5-B624-65191E581DD1}"/>
              </a:ext>
            </a:extLst>
          </p:cNvPr>
          <p:cNvSpPr txBox="1"/>
          <p:nvPr/>
        </p:nvSpPr>
        <p:spPr>
          <a:xfrm>
            <a:off x="1076968" y="7061494"/>
            <a:ext cx="12576202" cy="7109639"/>
          </a:xfrm>
          <a:prstGeom prst="rect">
            <a:avLst/>
          </a:prstGeom>
          <a:noFill/>
        </p:spPr>
        <p:txBody>
          <a:bodyPr wrap="square" rtlCol="0">
            <a:spAutoFit/>
          </a:bodyPr>
          <a:lstStyle/>
          <a:p>
            <a:r>
              <a:rPr lang="en-US" sz="3200" dirty="0"/>
              <a:t>       Alcohol has been shown to not only be addictive and cause physiological harm, but it can also interfere with sleep quality</a:t>
            </a:r>
            <a:r>
              <a:rPr lang="en-US" sz="3200" baseline="30000" dirty="0"/>
              <a:t>1</a:t>
            </a:r>
            <a:r>
              <a:rPr lang="en-US" sz="3200" dirty="0"/>
              <a:t>. Unlike the obvious detrimental effects alcohol has on the body, it’s effects on sleep are less conspicuous. Studies have shown that those who regularly drink alcohol get less sleep, do worse in work/school, and are prone to consuming more alcohol</a:t>
            </a:r>
            <a:r>
              <a:rPr lang="en-US" sz="3200" baseline="30000" dirty="0"/>
              <a:t>2</a:t>
            </a:r>
            <a:r>
              <a:rPr lang="en-US" sz="3200" dirty="0"/>
              <a:t>. Previous research has also shown that alcohol can have damaging effects on sleep years after abstaining from the drink</a:t>
            </a:r>
            <a:r>
              <a:rPr lang="en-US" sz="3200" baseline="30000" dirty="0"/>
              <a:t>2</a:t>
            </a:r>
            <a:r>
              <a:rPr lang="en-US" sz="3200" dirty="0"/>
              <a:t>. With most people in the United States regularly drinking alcohol, it is important to better understand the damage alcohol can inflict through poor sleep quality. The purpose of this project is to use data from the Addhealth: Wave IV codebook to determine if alcohol consumption has an impact on the sleep quality of the consumer.</a:t>
            </a:r>
          </a:p>
          <a:p>
            <a:endParaRPr lang="en-US" sz="4000" dirty="0" err="1"/>
          </a:p>
        </p:txBody>
      </p:sp>
      <p:sp>
        <p:nvSpPr>
          <p:cNvPr id="12" name="TextBox 11">
            <a:extLst>
              <a:ext uri="{FF2B5EF4-FFF2-40B4-BE49-F238E27FC236}">
                <a16:creationId xmlns:a16="http://schemas.microsoft.com/office/drawing/2014/main" id="{C580E6AA-95BB-4E53-BF13-A64A735C3BA3}"/>
              </a:ext>
            </a:extLst>
          </p:cNvPr>
          <p:cNvSpPr txBox="1"/>
          <p:nvPr/>
        </p:nvSpPr>
        <p:spPr>
          <a:xfrm>
            <a:off x="1076969" y="15488619"/>
            <a:ext cx="12496516" cy="1077218"/>
          </a:xfrm>
          <a:prstGeom prst="rect">
            <a:avLst/>
          </a:prstGeom>
          <a:noFill/>
        </p:spPr>
        <p:txBody>
          <a:bodyPr wrap="square" rtlCol="0">
            <a:spAutoFit/>
          </a:bodyPr>
          <a:lstStyle/>
          <a:p>
            <a:pPr marL="457200" indent="-457200">
              <a:buFont typeface="Arial" panose="020B0604020202020204" pitchFamily="34" charset="0"/>
              <a:buChar char="•"/>
            </a:pPr>
            <a:r>
              <a:rPr lang="en-US" sz="3200" dirty="0"/>
              <a:t>Is there a relationship between days having trouble staying asleep and the number of drinks in the past 30 days?</a:t>
            </a:r>
          </a:p>
        </p:txBody>
      </p:sp>
      <p:sp>
        <p:nvSpPr>
          <p:cNvPr id="45" name="Text Placeholder 67">
            <a:extLst>
              <a:ext uri="{FF2B5EF4-FFF2-40B4-BE49-F238E27FC236}">
                <a16:creationId xmlns:a16="http://schemas.microsoft.com/office/drawing/2014/main" id="{31498006-F4A4-40E9-9DB7-A3DD27DC24F5}"/>
              </a:ext>
            </a:extLst>
          </p:cNvPr>
          <p:cNvSpPr txBox="1">
            <a:spLocks/>
          </p:cNvSpPr>
          <p:nvPr/>
        </p:nvSpPr>
        <p:spPr>
          <a:xfrm>
            <a:off x="1076970" y="26361634"/>
            <a:ext cx="12801598" cy="942349"/>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Sample Characteristics</a:t>
            </a:r>
          </a:p>
        </p:txBody>
      </p:sp>
      <p:sp>
        <p:nvSpPr>
          <p:cNvPr id="26" name="TextBox 25">
            <a:extLst>
              <a:ext uri="{FF2B5EF4-FFF2-40B4-BE49-F238E27FC236}">
                <a16:creationId xmlns:a16="http://schemas.microsoft.com/office/drawing/2014/main" id="{145608BA-4BF1-4E14-BD16-6BB189EE940D}"/>
              </a:ext>
            </a:extLst>
          </p:cNvPr>
          <p:cNvSpPr txBox="1"/>
          <p:nvPr/>
        </p:nvSpPr>
        <p:spPr>
          <a:xfrm>
            <a:off x="15572659" y="13847576"/>
            <a:ext cx="12801601" cy="3293209"/>
          </a:xfrm>
          <a:prstGeom prst="rect">
            <a:avLst/>
          </a:prstGeom>
          <a:noFill/>
        </p:spPr>
        <p:txBody>
          <a:bodyPr wrap="square" rtlCol="0">
            <a:spAutoFit/>
          </a:bodyPr>
          <a:lstStyle/>
          <a:p>
            <a:r>
              <a:rPr lang="en-US" sz="2400" b="1" dirty="0"/>
              <a:t>Figure 1:</a:t>
            </a:r>
            <a:r>
              <a:rPr lang="en-US" sz="2400" dirty="0"/>
              <a:t> T-test showed that there is a significant relationship between gender and the number of alcoholic drinks had every day respondents consumed alcohol in the past 30 days. Males drank 1.48 more drinks than females (95% CI (1.25, 1.66), p-value&lt;0.0001). Males had an average of 4.36 alcoholic drinks in the past 30 days, which is more than the average of 2.90 for females. Males also had more variation in the number of drinks they consumed in the past 30 days. Both male and female distributions are right skewed. </a:t>
            </a:r>
          </a:p>
          <a:p>
            <a:endParaRPr lang="en-US" sz="3200" dirty="0"/>
          </a:p>
          <a:p>
            <a:endParaRPr lang="en-US" sz="2400" b="1" dirty="0"/>
          </a:p>
        </p:txBody>
      </p:sp>
      <p:sp>
        <p:nvSpPr>
          <p:cNvPr id="29" name="TextBox 28">
            <a:extLst>
              <a:ext uri="{FF2B5EF4-FFF2-40B4-BE49-F238E27FC236}">
                <a16:creationId xmlns:a16="http://schemas.microsoft.com/office/drawing/2014/main" id="{5E6EB384-228C-4E81-810C-019F0160552D}"/>
              </a:ext>
            </a:extLst>
          </p:cNvPr>
          <p:cNvSpPr txBox="1"/>
          <p:nvPr/>
        </p:nvSpPr>
        <p:spPr>
          <a:xfrm>
            <a:off x="17602686" y="7427659"/>
            <a:ext cx="8409214" cy="523220"/>
          </a:xfrm>
          <a:prstGeom prst="rect">
            <a:avLst/>
          </a:prstGeom>
          <a:noFill/>
        </p:spPr>
        <p:txBody>
          <a:bodyPr wrap="square" rtlCol="0">
            <a:spAutoFit/>
          </a:bodyPr>
          <a:lstStyle/>
          <a:p>
            <a:pPr algn="ctr"/>
            <a:r>
              <a:rPr lang="en-US" sz="2800" b="1" dirty="0"/>
              <a:t>Alcoholic Drinks in the Past 30 Days</a:t>
            </a:r>
          </a:p>
        </p:txBody>
      </p:sp>
      <p:sp>
        <p:nvSpPr>
          <p:cNvPr id="32" name="TextBox 31">
            <a:extLst>
              <a:ext uri="{FF2B5EF4-FFF2-40B4-BE49-F238E27FC236}">
                <a16:creationId xmlns:a16="http://schemas.microsoft.com/office/drawing/2014/main" id="{A195BC1B-9427-41C8-9093-F00D138E7F90}"/>
              </a:ext>
            </a:extLst>
          </p:cNvPr>
          <p:cNvSpPr txBox="1"/>
          <p:nvPr/>
        </p:nvSpPr>
        <p:spPr>
          <a:xfrm>
            <a:off x="30111266" y="29323269"/>
            <a:ext cx="12539569" cy="2677656"/>
          </a:xfrm>
          <a:prstGeom prst="rect">
            <a:avLst/>
          </a:prstGeom>
          <a:noFill/>
        </p:spPr>
        <p:txBody>
          <a:bodyPr wrap="square" rtlCol="0">
            <a:spAutoFit/>
          </a:bodyPr>
          <a:lstStyle/>
          <a:p>
            <a:r>
              <a:rPr lang="en-US" sz="1400" dirty="0"/>
              <a:t>1. Brower, Kirk J. “Alcohol’s Effects on Sleep in Alcoholics.” Alcohol research &amp; health: the journal of the National Institute on Alcohol Abuse and Alcoholism 25.2 (2001): 110-125. Print. </a:t>
            </a:r>
          </a:p>
          <a:p>
            <a:r>
              <a:rPr lang="en-US" sz="1400" dirty="0"/>
              <a:t>2. Oscar-Berman, M., &amp; Marinković, K. (2007). Alcohol: Effects on Neurobehavioral Functions and the Brain. Neuropsychology Review, 17(3), 239–257. https://doi.org/10/1007/s11065-007-9038-6</a:t>
            </a:r>
          </a:p>
          <a:p>
            <a:r>
              <a:rPr lang="en-US" sz="1400" dirty="0"/>
              <a:t>3. Harris, Kathleen Mullan. 2009. The National Longitudinal Study of Adolescent to Adult Health (Add Health), Waves I &amp; II, 1994–1996; Wave III, 2001–2002; Wave IV, 2007-2009 [machine-readable data file and documentation]. Chapel Hill, NC: Carolina Population Center, University of North Carolina at Chapel Hill.  DOI: 10.3886/ICPSR27021.v9.</a:t>
            </a:r>
          </a:p>
          <a:p>
            <a:r>
              <a:rPr lang="en-US" sz="1400" dirty="0"/>
              <a:t>4. R Core Team (2017). R: A language and environment for statistical computing. R Foundation for Statistical Computing, Vienna, Austria. URL https://www.R-project.org/</a:t>
            </a:r>
          </a:p>
          <a:p>
            <a:r>
              <a:rPr lang="en-US" sz="1400" dirty="0"/>
              <a:t>5. Ebrahim, I. O., Shapiro, C. M., Williams, A. J. and Fenwick, P. B. (2013), Alcohol and Sleep I: Effects on Normal Sleep. Alcohol Clin Exp Res, 37: 539‘-549. doi:10.1111/acer.12006 2.</a:t>
            </a:r>
            <a:br>
              <a:rPr lang="en-US" sz="1400" dirty="0"/>
            </a:br>
            <a:endParaRPr lang="en-US" sz="1400" dirty="0"/>
          </a:p>
        </p:txBody>
      </p:sp>
      <p:sp>
        <p:nvSpPr>
          <p:cNvPr id="38" name="TextBox 37">
            <a:extLst>
              <a:ext uri="{FF2B5EF4-FFF2-40B4-BE49-F238E27FC236}">
                <a16:creationId xmlns:a16="http://schemas.microsoft.com/office/drawing/2014/main" id="{2B035149-5CF8-4FBA-B4E9-FD22839725B0}"/>
              </a:ext>
            </a:extLst>
          </p:cNvPr>
          <p:cNvSpPr txBox="1"/>
          <p:nvPr/>
        </p:nvSpPr>
        <p:spPr>
          <a:xfrm>
            <a:off x="15953699" y="17884500"/>
            <a:ext cx="11707188" cy="523220"/>
          </a:xfrm>
          <a:prstGeom prst="rect">
            <a:avLst/>
          </a:prstGeom>
          <a:noFill/>
        </p:spPr>
        <p:txBody>
          <a:bodyPr wrap="square" rtlCol="0">
            <a:spAutoFit/>
          </a:bodyPr>
          <a:lstStyle/>
          <a:p>
            <a:pPr algn="ctr"/>
            <a:r>
              <a:rPr lang="en-US" sz="2800" b="1" dirty="0"/>
              <a:t>Trouble Staying Asleep vs Drinks in the Past 30 Days</a:t>
            </a:r>
          </a:p>
        </p:txBody>
      </p:sp>
      <p:pic>
        <p:nvPicPr>
          <p:cNvPr id="3" name="Picture 2">
            <a:extLst>
              <a:ext uri="{FF2B5EF4-FFF2-40B4-BE49-F238E27FC236}">
                <a16:creationId xmlns:a16="http://schemas.microsoft.com/office/drawing/2014/main" id="{1DE9F9DD-9C20-4880-8999-D1314AF438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69267" y="86473"/>
            <a:ext cx="3630168" cy="3636264"/>
          </a:xfrm>
          <a:prstGeom prst="rect">
            <a:avLst/>
          </a:prstGeom>
        </p:spPr>
      </p:pic>
      <p:pic>
        <p:nvPicPr>
          <p:cNvPr id="20" name="Picture 19">
            <a:extLst>
              <a:ext uri="{FF2B5EF4-FFF2-40B4-BE49-F238E27FC236}">
                <a16:creationId xmlns:a16="http://schemas.microsoft.com/office/drawing/2014/main" id="{5982F30B-4046-442E-817E-2073F5235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8173" y="7944783"/>
            <a:ext cx="8778240" cy="5486400"/>
          </a:xfrm>
          <a:prstGeom prst="rect">
            <a:avLst/>
          </a:prstGeom>
        </p:spPr>
      </p:pic>
      <p:pic>
        <p:nvPicPr>
          <p:cNvPr id="27" name="Picture 26">
            <a:extLst>
              <a:ext uri="{FF2B5EF4-FFF2-40B4-BE49-F238E27FC236}">
                <a16:creationId xmlns:a16="http://schemas.microsoft.com/office/drawing/2014/main" id="{AC7739A2-B860-4C03-89C2-982DCEC97B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20785" y="18474415"/>
            <a:ext cx="8778240" cy="5486400"/>
          </a:xfrm>
          <a:prstGeom prst="rect">
            <a:avLst/>
          </a:prstGeom>
        </p:spPr>
      </p:pic>
      <p:sp>
        <p:nvSpPr>
          <p:cNvPr id="44" name="TextBox 43">
            <a:extLst>
              <a:ext uri="{FF2B5EF4-FFF2-40B4-BE49-F238E27FC236}">
                <a16:creationId xmlns:a16="http://schemas.microsoft.com/office/drawing/2014/main" id="{F730544B-6114-4E75-A82A-4E8FCC5A02A8}"/>
              </a:ext>
            </a:extLst>
          </p:cNvPr>
          <p:cNvSpPr txBox="1"/>
          <p:nvPr/>
        </p:nvSpPr>
        <p:spPr>
          <a:xfrm>
            <a:off x="1076970" y="27524653"/>
            <a:ext cx="2898842" cy="523220"/>
          </a:xfrm>
          <a:prstGeom prst="rect">
            <a:avLst/>
          </a:prstGeom>
          <a:noFill/>
        </p:spPr>
        <p:txBody>
          <a:bodyPr wrap="square" rtlCol="0">
            <a:spAutoFit/>
          </a:bodyPr>
          <a:lstStyle/>
          <a:p>
            <a:r>
              <a:rPr lang="en-US" sz="2800" b="1" u="sng" dirty="0"/>
              <a:t>Table 1.</a:t>
            </a:r>
          </a:p>
        </p:txBody>
      </p:sp>
      <p:sp>
        <p:nvSpPr>
          <p:cNvPr id="11" name="TextBox 10">
            <a:extLst>
              <a:ext uri="{FF2B5EF4-FFF2-40B4-BE49-F238E27FC236}">
                <a16:creationId xmlns:a16="http://schemas.microsoft.com/office/drawing/2014/main" id="{3BC06CF2-68D8-4F84-829B-7978FB3B913F}"/>
              </a:ext>
            </a:extLst>
          </p:cNvPr>
          <p:cNvSpPr txBox="1"/>
          <p:nvPr/>
        </p:nvSpPr>
        <p:spPr>
          <a:xfrm>
            <a:off x="15541228" y="27001433"/>
            <a:ext cx="12801601" cy="1569660"/>
          </a:xfrm>
          <a:prstGeom prst="rect">
            <a:avLst/>
          </a:prstGeom>
          <a:noFill/>
        </p:spPr>
        <p:txBody>
          <a:bodyPr wrap="square" rtlCol="0">
            <a:spAutoFit/>
          </a:bodyPr>
          <a:lstStyle/>
          <a:p>
            <a:r>
              <a:rPr lang="en-US" sz="2400" b="1" dirty="0"/>
              <a:t>Table 2: </a:t>
            </a:r>
            <a:r>
              <a:rPr lang="en-US" sz="2400" dirty="0"/>
              <a:t>After adjusting for the potential confounding factor of gender, last drink time (b1=-0.068, 95% CI: (-0.09, -0.05), p&lt;0.0001) was significantly and negatively associated with wakeup time. Approximately 3.6 % of the variance of wake up time can be accounted for by the last drink time after controlling for gender. Gender is not a confounder (p&lt;0.0001).</a:t>
            </a:r>
          </a:p>
        </p:txBody>
      </p:sp>
      <p:pic>
        <p:nvPicPr>
          <p:cNvPr id="14" name="Picture 13">
            <a:extLst>
              <a:ext uri="{FF2B5EF4-FFF2-40B4-BE49-F238E27FC236}">
                <a16:creationId xmlns:a16="http://schemas.microsoft.com/office/drawing/2014/main" id="{EDA05086-DF35-4430-BBEA-5972645D4710}"/>
              </a:ext>
            </a:extLst>
          </p:cNvPr>
          <p:cNvPicPr>
            <a:picLocks noChangeAspect="1"/>
          </p:cNvPicPr>
          <p:nvPr/>
        </p:nvPicPr>
        <p:blipFill>
          <a:blip r:embed="rId5"/>
          <a:stretch>
            <a:fillRect/>
          </a:stretch>
        </p:blipFill>
        <p:spPr>
          <a:xfrm>
            <a:off x="15953699" y="28729960"/>
            <a:ext cx="11312413" cy="2507011"/>
          </a:xfrm>
          <a:prstGeom prst="rect">
            <a:avLst/>
          </a:prstGeom>
        </p:spPr>
      </p:pic>
      <p:pic>
        <p:nvPicPr>
          <p:cNvPr id="15" name="Picture 14">
            <a:extLst>
              <a:ext uri="{FF2B5EF4-FFF2-40B4-BE49-F238E27FC236}">
                <a16:creationId xmlns:a16="http://schemas.microsoft.com/office/drawing/2014/main" id="{D2A55DE3-4C77-41FA-A13D-7B4555437A8A}"/>
              </a:ext>
            </a:extLst>
          </p:cNvPr>
          <p:cNvPicPr>
            <a:picLocks noChangeAspect="1"/>
          </p:cNvPicPr>
          <p:nvPr/>
        </p:nvPicPr>
        <p:blipFill>
          <a:blip r:embed="rId6"/>
          <a:stretch>
            <a:fillRect/>
          </a:stretch>
        </p:blipFill>
        <p:spPr>
          <a:xfrm>
            <a:off x="1076969" y="28268543"/>
            <a:ext cx="12753979" cy="3050580"/>
          </a:xfrm>
          <a:prstGeom prst="rect">
            <a:avLst/>
          </a:prstGeom>
        </p:spPr>
      </p:pic>
      <p:sp>
        <p:nvSpPr>
          <p:cNvPr id="16" name="TextBox 15">
            <a:extLst>
              <a:ext uri="{FF2B5EF4-FFF2-40B4-BE49-F238E27FC236}">
                <a16:creationId xmlns:a16="http://schemas.microsoft.com/office/drawing/2014/main" id="{A145DF98-3F97-40BB-9E73-24396663A75B}"/>
              </a:ext>
            </a:extLst>
          </p:cNvPr>
          <p:cNvSpPr txBox="1"/>
          <p:nvPr/>
        </p:nvSpPr>
        <p:spPr>
          <a:xfrm>
            <a:off x="30111265" y="6321544"/>
            <a:ext cx="12539570" cy="584775"/>
          </a:xfrm>
          <a:prstGeom prst="rect">
            <a:avLst/>
          </a:prstGeom>
          <a:noFill/>
        </p:spPr>
        <p:txBody>
          <a:bodyPr wrap="square" rtlCol="0">
            <a:spAutoFit/>
          </a:bodyPr>
          <a:lstStyle/>
          <a:p>
            <a:endParaRPr lang="en-US" sz="3200" dirty="0" err="1"/>
          </a:p>
        </p:txBody>
      </p:sp>
      <p:sp>
        <p:nvSpPr>
          <p:cNvPr id="2" name="TextBox 1">
            <a:extLst>
              <a:ext uri="{FF2B5EF4-FFF2-40B4-BE49-F238E27FC236}">
                <a16:creationId xmlns:a16="http://schemas.microsoft.com/office/drawing/2014/main" id="{62A1B346-3B7F-4BBF-B37E-39D1F1D46C21}"/>
              </a:ext>
            </a:extLst>
          </p:cNvPr>
          <p:cNvSpPr txBox="1"/>
          <p:nvPr/>
        </p:nvSpPr>
        <p:spPr>
          <a:xfrm>
            <a:off x="30111264" y="6736622"/>
            <a:ext cx="12408556" cy="9448740"/>
          </a:xfrm>
          <a:prstGeom prst="rect">
            <a:avLst/>
          </a:prstGeom>
          <a:noFill/>
        </p:spPr>
        <p:txBody>
          <a:bodyPr wrap="square" rtlCol="0">
            <a:spAutoFit/>
          </a:bodyPr>
          <a:lstStyle/>
          <a:p>
            <a:pPr marL="571500" indent="-571500" fontAlgn="base">
              <a:buFont typeface="Arial" panose="020B0604020202020204" pitchFamily="34" charset="0"/>
              <a:buChar char="•"/>
            </a:pPr>
            <a:r>
              <a:rPr lang="en-US" sz="3200" dirty="0"/>
              <a:t>The goal of this study was to examine the relationship between alcoholic drinks consumed when individuals drank in the past 30 days and trouble staying asleep.</a:t>
            </a:r>
          </a:p>
          <a:p>
            <a:pPr marL="571500" indent="-571500" fontAlgn="base">
              <a:buFont typeface="Arial" panose="020B0604020202020204" pitchFamily="34" charset="0"/>
              <a:buChar char="•"/>
            </a:pPr>
            <a:r>
              <a:rPr lang="en-US" sz="3200" dirty="0"/>
              <a:t>According to our results there is a significant relationship between gender and the number of alcoholic drinks had everyday respondents consumed alcohol in the past 30 days.</a:t>
            </a:r>
          </a:p>
          <a:p>
            <a:pPr marL="571500" indent="-571500" fontAlgn="base">
              <a:buFont typeface="Arial" panose="020B0604020202020204" pitchFamily="34" charset="0"/>
              <a:buChar char="•"/>
            </a:pPr>
            <a:r>
              <a:rPr lang="en-US" sz="3200" dirty="0"/>
              <a:t>Contrary to previous research, no significant relationship was observed between the number of drinks a respondent had in the past 30 days and the number of days respondents had trouble staying asleep.</a:t>
            </a:r>
          </a:p>
          <a:p>
            <a:pPr marL="571500" indent="-571500" fontAlgn="base">
              <a:buFont typeface="Arial" panose="020B0604020202020204" pitchFamily="34" charset="0"/>
              <a:buChar char="•"/>
            </a:pPr>
            <a:r>
              <a:rPr lang="en-US" sz="3200" dirty="0"/>
              <a:t>However, the last time respondents had an alcoholic drink showed a significant relationship with the respondent’s wake up time. The linear regression model showed a slightly negative correlation with respondents waking up earlier the later they had an alcoholic drink. </a:t>
            </a:r>
          </a:p>
          <a:p>
            <a:pPr marL="571500" indent="-571500" fontAlgn="base">
              <a:buFont typeface="Arial" panose="020B0604020202020204" pitchFamily="34" charset="0"/>
              <a:buChar char="•"/>
            </a:pPr>
            <a:r>
              <a:rPr lang="en-US" sz="3200" dirty="0"/>
              <a:t>After accounting for the possible cofounding factor of gender in the association between last drink time and wake up, we found gender to not be a cofounder as the relationship was still significant.</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1092</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Proxima Nova</vt:lpstr>
      <vt:lpstr>Science Poster</vt:lpstr>
      <vt:lpstr>Alcohol consumption and its relationship to sleep quality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2017-11-29T10:29:33Z</dcterms:created>
  <dcterms:modified xsi:type="dcterms:W3CDTF">2017-12-03T20:20:15Z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