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3866" autoAdjust="0"/>
  </p:normalViewPr>
  <p:slideViewPr>
    <p:cSldViewPr snapToGrid="0" snapToObjects="1" showGuides="1">
      <p:cViewPr>
        <p:scale>
          <a:sx n="50" d="100"/>
          <a:sy n="50" d="100"/>
        </p:scale>
        <p:origin x="948" y="-810"/>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4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4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4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6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6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6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7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9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9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9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9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mejfm.com/journal/March2006/childabuse.htm" TargetMode="Externa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126" y="13463402"/>
            <a:ext cx="10056813" cy="6771062"/>
          </a:xfrm>
        </p:spPr>
        <p:txBody>
          <a:bodyPr/>
          <a:lstStyle/>
          <a:p>
            <a:r>
              <a:rPr lang="en-US" dirty="0" smtClean="0">
                <a:solidFill>
                  <a:schemeClr val="tx1"/>
                </a:solidFill>
              </a:rPr>
              <a:t>         Children are vulnerable targets for abuse, be it domestic or not</a:t>
            </a:r>
            <a:r>
              <a:rPr lang="en-US" dirty="0" smtClean="0">
                <a:solidFill>
                  <a:schemeClr val="tx1"/>
                </a:solidFill>
              </a:rPr>
              <a:t>. In an article </a:t>
            </a:r>
            <a:r>
              <a:rPr lang="en-US" dirty="0" smtClean="0">
                <a:solidFill>
                  <a:schemeClr val="tx1"/>
                </a:solidFill>
              </a:rPr>
              <a:t>posted on Live Science, data from research that started in 2004 showed that 12.5% of children in the US were victims of maltreatment, that is 1/8 children are being abused. </a:t>
            </a:r>
            <a:r>
              <a:rPr lang="en-US" dirty="0" smtClean="0">
                <a:solidFill>
                  <a:schemeClr val="tx1"/>
                </a:solidFill>
              </a:rPr>
              <a:t>Our </a:t>
            </a:r>
            <a:r>
              <a:rPr lang="en-US" dirty="0" smtClean="0">
                <a:solidFill>
                  <a:schemeClr val="tx1"/>
                </a:solidFill>
              </a:rPr>
              <a:t>research involves mistreatment of children  up to the age of 17.  The abuse being analyzed are emotional abuse, physical abuse, and sexual abuse. We are attempting to find  any correlation between the children and the abuse they are receiving, and whether gender or the age at which the abuse started plays a role in how often they are abused. Hopefully, with the results from the analysis, we can find out why children are being abused, and what correlates to the type of abuse, and in turn, can attempt to lower the rate at which children are being abused.</a:t>
            </a:r>
            <a:endParaRPr lang="en-US" dirty="0">
              <a:solidFill>
                <a:schemeClr val="tx1"/>
              </a:solidFill>
            </a:endParaRPr>
          </a:p>
          <a:p>
            <a:r>
              <a:rPr lang="en-US" dirty="0">
                <a:solidFill>
                  <a:schemeClr val="tx1"/>
                </a:solidFill>
              </a:rPr>
              <a:t> </a:t>
            </a:r>
            <a:r>
              <a:rPr lang="en-US" dirty="0" smtClean="0">
                <a:solidFill>
                  <a:schemeClr val="tx1"/>
                </a:solidFill>
              </a:rPr>
              <a:t>        The hypothesis is that </a:t>
            </a:r>
            <a:r>
              <a:rPr lang="en-US" dirty="0" smtClean="0">
                <a:solidFill>
                  <a:schemeClr val="tx1"/>
                </a:solidFill>
              </a:rPr>
              <a:t>females will be abused more frequently than males and the null hypothesis is that males would be abused more frequently.</a:t>
            </a:r>
          </a:p>
          <a:p>
            <a:endParaRPr lang="en-US" dirty="0" smtClean="0">
              <a:solidFill>
                <a:schemeClr val="tx1"/>
              </a:solidFill>
            </a:endParaRPr>
          </a:p>
        </p:txBody>
      </p:sp>
      <p:sp>
        <p:nvSpPr>
          <p:cNvPr id="3" name="Text Placeholder 2"/>
          <p:cNvSpPr>
            <a:spLocks noGrp="1"/>
          </p:cNvSpPr>
          <p:nvPr>
            <p:ph type="body" sz="quarter" idx="11"/>
          </p:nvPr>
        </p:nvSpPr>
        <p:spPr>
          <a:xfrm>
            <a:off x="451406" y="12731801"/>
            <a:ext cx="10048875" cy="754045"/>
          </a:xfrm>
        </p:spPr>
        <p:txBody>
          <a:bodyPr/>
          <a:lstStyle/>
          <a:p>
            <a:r>
              <a:rPr lang="en-US" dirty="0" smtClean="0"/>
              <a:t>Introduction</a:t>
            </a:r>
            <a:endParaRPr lang="en-US" dirty="0"/>
          </a:p>
        </p:txBody>
      </p:sp>
      <p:sp>
        <p:nvSpPr>
          <p:cNvPr id="4" name="Text Placeholder 3"/>
          <p:cNvSpPr>
            <a:spLocks noGrp="1"/>
          </p:cNvSpPr>
          <p:nvPr>
            <p:ph type="body" sz="quarter" idx="20"/>
          </p:nvPr>
        </p:nvSpPr>
        <p:spPr>
          <a:xfrm>
            <a:off x="403851" y="19480419"/>
            <a:ext cx="10050462" cy="754045"/>
          </a:xfrm>
        </p:spPr>
        <p:txBody>
          <a:bodyPr/>
          <a:lstStyle/>
          <a:p>
            <a:r>
              <a:rPr lang="en-US" dirty="0" smtClean="0">
                <a:solidFill>
                  <a:schemeClr val="tx1"/>
                </a:solidFill>
              </a:rPr>
              <a:t>Methods</a:t>
            </a:r>
            <a:endParaRPr lang="en-US" dirty="0">
              <a:solidFill>
                <a:schemeClr val="tx1"/>
              </a:solidFill>
            </a:endParaRPr>
          </a:p>
        </p:txBody>
      </p:sp>
      <p:sp>
        <p:nvSpPr>
          <p:cNvPr id="5" name="Text Placeholder 4"/>
          <p:cNvSpPr>
            <a:spLocks noGrp="1"/>
          </p:cNvSpPr>
          <p:nvPr>
            <p:ph type="body" sz="quarter" idx="21"/>
          </p:nvPr>
        </p:nvSpPr>
        <p:spPr>
          <a:xfrm>
            <a:off x="11460161" y="6378481"/>
            <a:ext cx="10048874" cy="24754447"/>
          </a:xfrm>
        </p:spPr>
        <p:txBody>
          <a:bodyPr/>
          <a:lstStyle/>
          <a:p>
            <a:pPr algn="ctr"/>
            <a:r>
              <a:rPr lang="en-US" sz="3700" b="1" u="sng" dirty="0" smtClean="0">
                <a:solidFill>
                  <a:schemeClr val="tx1"/>
                </a:solidFill>
                <a:latin typeface="+mj-lt"/>
              </a:rPr>
              <a:t>Chi-Square </a:t>
            </a:r>
            <a:r>
              <a:rPr lang="en-US" sz="3700" b="1" u="sng" dirty="0" smtClean="0">
                <a:solidFill>
                  <a:schemeClr val="tx1"/>
                </a:solidFill>
                <a:latin typeface="+mj-lt"/>
              </a:rPr>
              <a:t>of Sexual Abuse Between Genders</a:t>
            </a:r>
          </a:p>
          <a:p>
            <a:endParaRPr lang="en-US" dirty="0">
              <a:solidFill>
                <a:schemeClr val="tx1"/>
              </a:solidFill>
              <a:latin typeface="+mj-lt"/>
            </a:endParaRPr>
          </a:p>
          <a:p>
            <a:endParaRPr lang="en-US" dirty="0" smtClean="0">
              <a:solidFill>
                <a:schemeClr val="tx1"/>
              </a:solidFill>
              <a:latin typeface="+mj-lt"/>
            </a:endParaRPr>
          </a:p>
          <a:p>
            <a:endParaRPr lang="en-US" dirty="0">
              <a:solidFill>
                <a:schemeClr val="tx1"/>
              </a:solidFill>
              <a:latin typeface="+mj-lt"/>
            </a:endParaRPr>
          </a:p>
          <a:p>
            <a:endParaRPr lang="en-US" dirty="0" smtClean="0">
              <a:solidFill>
                <a:schemeClr val="tx1"/>
              </a:solidFill>
              <a:latin typeface="+mj-lt"/>
            </a:endParaRPr>
          </a:p>
          <a:p>
            <a:endParaRPr lang="en-US" dirty="0">
              <a:solidFill>
                <a:schemeClr val="tx1"/>
              </a:solidFill>
              <a:latin typeface="+mj-lt"/>
            </a:endParaRPr>
          </a:p>
          <a:p>
            <a:endParaRPr lang="en-US" dirty="0" smtClean="0">
              <a:solidFill>
                <a:schemeClr val="tx1"/>
              </a:solidFill>
              <a:latin typeface="+mj-lt"/>
            </a:endParaRPr>
          </a:p>
          <a:p>
            <a:endParaRPr lang="en-US" dirty="0">
              <a:solidFill>
                <a:schemeClr val="tx1"/>
              </a:solidFill>
              <a:latin typeface="+mj-lt"/>
            </a:endParaRPr>
          </a:p>
          <a:p>
            <a:endParaRPr lang="en-US" dirty="0" smtClean="0">
              <a:solidFill>
                <a:schemeClr val="tx1"/>
              </a:solidFill>
              <a:latin typeface="+mj-lt"/>
            </a:endParaRPr>
          </a:p>
          <a:p>
            <a:endParaRPr lang="en-US" dirty="0">
              <a:solidFill>
                <a:schemeClr val="tx1"/>
              </a:solidFill>
              <a:latin typeface="+mj-lt"/>
            </a:endParaRPr>
          </a:p>
          <a:p>
            <a:endParaRPr lang="en-US" dirty="0" smtClean="0">
              <a:solidFill>
                <a:schemeClr val="tx1"/>
              </a:solidFill>
              <a:latin typeface="+mj-lt"/>
            </a:endParaRPr>
          </a:p>
          <a:p>
            <a:endParaRPr lang="en-US" dirty="0" smtClean="0">
              <a:solidFill>
                <a:schemeClr val="tx1"/>
              </a:solidFill>
              <a:latin typeface="+mj-lt"/>
            </a:endParaRPr>
          </a:p>
          <a:p>
            <a:endParaRPr lang="en-US" dirty="0">
              <a:solidFill>
                <a:schemeClr val="tx1"/>
              </a:solidFill>
              <a:latin typeface="+mj-lt"/>
            </a:endParaRPr>
          </a:p>
          <a:p>
            <a:endParaRPr lang="en-US" dirty="0" smtClean="0">
              <a:solidFill>
                <a:schemeClr val="tx1"/>
              </a:solidFill>
              <a:latin typeface="+mj-lt"/>
            </a:endParaRPr>
          </a:p>
          <a:p>
            <a:endParaRPr lang="en-US" dirty="0">
              <a:solidFill>
                <a:schemeClr val="tx1"/>
              </a:solidFill>
              <a:latin typeface="+mj-lt"/>
            </a:endParaRPr>
          </a:p>
          <a:p>
            <a:endParaRPr lang="en-US" dirty="0" smtClean="0">
              <a:solidFill>
                <a:schemeClr val="tx1"/>
              </a:solidFill>
              <a:latin typeface="+mj-lt"/>
            </a:endParaRPr>
          </a:p>
          <a:p>
            <a:endParaRPr lang="en-US" dirty="0" smtClean="0">
              <a:solidFill>
                <a:schemeClr val="tx1"/>
              </a:solidFill>
              <a:latin typeface="+mj-lt"/>
            </a:endParaRPr>
          </a:p>
          <a:p>
            <a:endParaRPr lang="en-US" dirty="0">
              <a:solidFill>
                <a:schemeClr val="tx1"/>
              </a:solidFill>
              <a:latin typeface="+mj-lt"/>
            </a:endParaRPr>
          </a:p>
          <a:p>
            <a:endParaRPr lang="en-US" dirty="0">
              <a:solidFill>
                <a:schemeClr val="tx1"/>
              </a:solidFill>
              <a:latin typeface="+mj-lt"/>
            </a:endParaRPr>
          </a:p>
          <a:p>
            <a:pPr marL="342900" indent="-342900">
              <a:buFont typeface="Arial" panose="020B0604020202020204" pitchFamily="34" charset="0"/>
              <a:buChar char="•"/>
            </a:pPr>
            <a:r>
              <a:rPr lang="en-US" dirty="0" smtClean="0">
                <a:solidFill>
                  <a:schemeClr val="tx1"/>
                </a:solidFill>
                <a:latin typeface="+mj-lt"/>
              </a:rPr>
              <a:t>A chi-square test was ran to determine any correlation between the frequency of sexual abuse and males and females</a:t>
            </a:r>
            <a:r>
              <a:rPr lang="en-US" dirty="0" smtClean="0">
                <a:solidFill>
                  <a:schemeClr val="tx1"/>
                </a:solidFill>
                <a:latin typeface="+mj-lt"/>
              </a:rPr>
              <a:t>.</a:t>
            </a:r>
            <a:endParaRPr lang="en-US" dirty="0" smtClean="0">
              <a:solidFill>
                <a:schemeClr val="tx1"/>
              </a:solidFill>
              <a:latin typeface="+mj-lt"/>
            </a:endParaRPr>
          </a:p>
          <a:p>
            <a:pPr marL="342900" indent="-342900">
              <a:buFont typeface="Arial" panose="020B0604020202020204" pitchFamily="34" charset="0"/>
              <a:buChar char="•"/>
            </a:pPr>
            <a:r>
              <a:rPr lang="en-US" dirty="0" smtClean="0">
                <a:solidFill>
                  <a:schemeClr val="tx1"/>
                </a:solidFill>
                <a:latin typeface="+mj-lt"/>
              </a:rPr>
              <a:t>The graph above shows that females are more prone to be sexually abused over males, even to the extremes of 24:1</a:t>
            </a:r>
            <a:r>
              <a:rPr lang="en-US" dirty="0" smtClean="0">
                <a:solidFill>
                  <a:schemeClr val="tx1"/>
                </a:solidFill>
                <a:latin typeface="+mj-lt"/>
              </a:rPr>
              <a:t>.</a:t>
            </a:r>
            <a:endParaRPr lang="en-US" dirty="0" smtClean="0">
              <a:solidFill>
                <a:schemeClr val="tx1"/>
              </a:solidFill>
              <a:latin typeface="+mj-lt"/>
            </a:endParaRPr>
          </a:p>
          <a:p>
            <a:pPr marL="342900" indent="-342900">
              <a:buFont typeface="Arial" panose="020B0604020202020204" pitchFamily="34" charset="0"/>
              <a:buChar char="•"/>
            </a:pPr>
            <a:r>
              <a:rPr lang="en-US" dirty="0" smtClean="0">
                <a:solidFill>
                  <a:schemeClr val="tx1"/>
                </a:solidFill>
                <a:latin typeface="+mj-lt"/>
              </a:rPr>
              <a:t>The analysis shows that for males, the graph became right skewed, but is the opposite for females</a:t>
            </a:r>
            <a:r>
              <a:rPr lang="en-US" dirty="0" smtClean="0">
                <a:solidFill>
                  <a:schemeClr val="tx1"/>
                </a:solidFill>
                <a:latin typeface="+mj-lt"/>
              </a:rPr>
              <a:t>.</a:t>
            </a:r>
            <a:endParaRPr lang="en-US" dirty="0">
              <a:solidFill>
                <a:schemeClr val="tx1"/>
              </a:solidFill>
              <a:latin typeface="+mj-lt"/>
            </a:endParaRPr>
          </a:p>
          <a:p>
            <a:pPr marL="342900" indent="-342900">
              <a:buFont typeface="Arial" panose="020B0604020202020204" pitchFamily="34" charset="0"/>
              <a:buChar char="•"/>
            </a:pPr>
            <a:r>
              <a:rPr lang="en-US" dirty="0" smtClean="0">
                <a:solidFill>
                  <a:schemeClr val="tx1"/>
                </a:solidFill>
                <a:latin typeface="+mj-lt"/>
              </a:rPr>
              <a:t>The </a:t>
            </a:r>
            <a:r>
              <a:rPr lang="en-US" dirty="0" smtClean="0">
                <a:solidFill>
                  <a:schemeClr val="tx1"/>
                </a:solidFill>
                <a:latin typeface="+mj-lt"/>
              </a:rPr>
              <a:t>data </a:t>
            </a:r>
            <a:r>
              <a:rPr lang="en-US" dirty="0" smtClean="0">
                <a:solidFill>
                  <a:schemeClr val="tx1"/>
                </a:solidFill>
                <a:latin typeface="+mj-lt"/>
              </a:rPr>
              <a:t>analysis supported the claim that females were sexually assaulted more frequently than males were</a:t>
            </a:r>
            <a:r>
              <a:rPr lang="en-US" dirty="0" smtClean="0">
                <a:solidFill>
                  <a:schemeClr val="tx1"/>
                </a:solidFill>
                <a:latin typeface="+mj-lt"/>
              </a:rPr>
              <a:t>.</a:t>
            </a:r>
          </a:p>
          <a:p>
            <a:pPr marL="342900" indent="-342900">
              <a:buFont typeface="Arial" panose="020B0604020202020204" pitchFamily="34" charset="0"/>
              <a:buChar char="•"/>
            </a:pPr>
            <a:r>
              <a:rPr lang="en-US" dirty="0" smtClean="0">
                <a:solidFill>
                  <a:schemeClr val="tx1"/>
                </a:solidFill>
                <a:latin typeface="+mj-lt"/>
              </a:rPr>
              <a:t> This data came out with a p-value of 0.0002477.</a:t>
            </a:r>
            <a:endParaRPr lang="en-US" dirty="0">
              <a:solidFill>
                <a:schemeClr val="tx1"/>
              </a:solidFill>
              <a:latin typeface="+mj-lt"/>
            </a:endParaRPr>
          </a:p>
          <a:p>
            <a:endParaRPr lang="en-US" dirty="0" smtClean="0">
              <a:solidFill>
                <a:schemeClr val="tx1"/>
              </a:solidFill>
              <a:latin typeface="+mj-lt"/>
            </a:endParaRPr>
          </a:p>
          <a:p>
            <a:pPr algn="ctr"/>
            <a:r>
              <a:rPr lang="en-US" sz="2800" b="1" u="sng" dirty="0">
                <a:solidFill>
                  <a:schemeClr val="tx1"/>
                </a:solidFill>
              </a:rPr>
              <a:t>Bivariate Analysis of Emotional </a:t>
            </a:r>
            <a:r>
              <a:rPr lang="en-US" sz="2800" b="1" u="sng" dirty="0" smtClean="0">
                <a:solidFill>
                  <a:schemeClr val="tx1"/>
                </a:solidFill>
              </a:rPr>
              <a:t>Abuse</a:t>
            </a:r>
          </a:p>
          <a:p>
            <a:pPr algn="ctr"/>
            <a:endParaRPr lang="en-US" sz="2800" b="1" u="sng" dirty="0">
              <a:solidFill>
                <a:schemeClr val="tx1"/>
              </a:solidFill>
            </a:endParaRPr>
          </a:p>
          <a:p>
            <a:pPr algn="ctr"/>
            <a:endParaRPr lang="en-US" sz="2800" b="1" u="sng" dirty="0" smtClean="0">
              <a:solidFill>
                <a:schemeClr val="tx1"/>
              </a:solidFill>
            </a:endParaRPr>
          </a:p>
          <a:p>
            <a:pPr algn="ctr"/>
            <a:endParaRPr lang="en-US" sz="2800" b="1" u="sng" dirty="0">
              <a:solidFill>
                <a:schemeClr val="tx1"/>
              </a:solidFill>
            </a:endParaRPr>
          </a:p>
          <a:p>
            <a:pPr algn="ctr"/>
            <a:endParaRPr lang="en-US" sz="2800" b="1" u="sng" dirty="0" smtClean="0">
              <a:solidFill>
                <a:schemeClr val="tx1"/>
              </a:solidFill>
            </a:endParaRPr>
          </a:p>
          <a:p>
            <a:pPr algn="ctr"/>
            <a:endParaRPr lang="en-US" sz="2800" b="1" u="sng"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a:p>
            <a:pPr marL="342900" indent="-342900">
              <a:buFont typeface="Arial" panose="020B0604020202020204" pitchFamily="34" charset="0"/>
              <a:buChar char="•"/>
            </a:pPr>
            <a:r>
              <a:rPr lang="en-US" dirty="0">
                <a:solidFill>
                  <a:schemeClr val="tx1"/>
                </a:solidFill>
              </a:rPr>
              <a:t>The graph above is a violin plot for males and females in terms of frequency of emotional abuse. </a:t>
            </a:r>
          </a:p>
          <a:p>
            <a:pPr marL="342900" indent="-342900">
              <a:buFont typeface="Arial" panose="020B0604020202020204" pitchFamily="34" charset="0"/>
              <a:buChar char="•"/>
            </a:pPr>
            <a:r>
              <a:rPr lang="en-US" dirty="0">
                <a:solidFill>
                  <a:schemeClr val="tx1"/>
                </a:solidFill>
              </a:rPr>
              <a:t>Slightly thinner in the early ages for females than males</a:t>
            </a:r>
            <a:r>
              <a:rPr lang="en-US" dirty="0" smtClean="0">
                <a:solidFill>
                  <a:schemeClr val="tx1"/>
                </a:solidFill>
              </a:rPr>
              <a:t>.</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When analyzing the data for both genders, the difference was too minute between them, that the data was considered insignificant due to lack of support</a:t>
            </a:r>
            <a:r>
              <a:rPr lang="en-US" dirty="0" smtClean="0">
                <a:solidFill>
                  <a:schemeClr val="tx1"/>
                </a:solidFill>
              </a:rPr>
              <a:t>.</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This concludes that there is no difference in frequency of emotional abuse for both female and </a:t>
            </a:r>
            <a:r>
              <a:rPr lang="en-US" dirty="0" smtClean="0">
                <a:solidFill>
                  <a:schemeClr val="tx1"/>
                </a:solidFill>
              </a:rPr>
              <a:t>male.</a:t>
            </a:r>
          </a:p>
          <a:p>
            <a:pPr marL="342900" indent="-342900">
              <a:buFont typeface="Arial" panose="020B0604020202020204" pitchFamily="34" charset="0"/>
              <a:buChar char="•"/>
            </a:pPr>
            <a:r>
              <a:rPr lang="en-US" dirty="0" smtClean="0">
                <a:solidFill>
                  <a:schemeClr val="tx1"/>
                </a:solidFill>
              </a:rPr>
              <a:t>The data came out to a p-value of 0.0003.</a:t>
            </a:r>
            <a:endParaRPr lang="en-US" dirty="0" smtClean="0">
              <a:solidFill>
                <a:schemeClr val="tx1"/>
              </a:solidFill>
            </a:endParaRPr>
          </a:p>
        </p:txBody>
      </p:sp>
      <p:sp>
        <p:nvSpPr>
          <p:cNvPr id="6" name="Text Placeholder 5"/>
          <p:cNvSpPr>
            <a:spLocks noGrp="1"/>
          </p:cNvSpPr>
          <p:nvPr>
            <p:ph type="body" sz="quarter" idx="22"/>
          </p:nvPr>
        </p:nvSpPr>
        <p:spPr/>
        <p:txBody>
          <a:bodyPr/>
          <a:lstStyle/>
          <a:p>
            <a:r>
              <a:rPr lang="en-US" dirty="0" smtClean="0">
                <a:solidFill>
                  <a:schemeClr val="tx1"/>
                </a:solidFill>
              </a:rPr>
              <a:t>Results</a:t>
            </a:r>
            <a:endParaRPr lang="en-US" dirty="0">
              <a:solidFill>
                <a:schemeClr val="tx1"/>
              </a:solidFill>
            </a:endParaRPr>
          </a:p>
        </p:txBody>
      </p:sp>
      <p:sp>
        <p:nvSpPr>
          <p:cNvPr id="7" name="Text Placeholder 6"/>
          <p:cNvSpPr>
            <a:spLocks noGrp="1"/>
          </p:cNvSpPr>
          <p:nvPr>
            <p:ph type="body" sz="quarter" idx="23"/>
          </p:nvPr>
        </p:nvSpPr>
        <p:spPr>
          <a:xfrm>
            <a:off x="22468915" y="6664648"/>
            <a:ext cx="10048874" cy="15548850"/>
          </a:xfrm>
        </p:spPr>
        <p:txBody>
          <a:bodyPr/>
          <a:lstStyle/>
          <a:p>
            <a:pPr algn="ctr"/>
            <a:r>
              <a:rPr lang="en-US" sz="3700" b="1" u="sng" dirty="0" smtClean="0">
                <a:solidFill>
                  <a:schemeClr val="tx1"/>
                </a:solidFill>
                <a:latin typeface="+mj-lt"/>
              </a:rPr>
              <a:t>Regression of Physical Abuse and </a:t>
            </a:r>
            <a:r>
              <a:rPr lang="en-US" sz="3700" b="1" u="sng" dirty="0" smtClean="0">
                <a:solidFill>
                  <a:schemeClr val="tx1"/>
                </a:solidFill>
                <a:latin typeface="+mj-lt"/>
              </a:rPr>
              <a:t>Poverty</a:t>
            </a:r>
          </a:p>
          <a:p>
            <a:pPr algn="ctr"/>
            <a:endParaRPr lang="en-US" sz="3700" b="1" u="sng" dirty="0" smtClean="0">
              <a:solidFill>
                <a:schemeClr val="tx1"/>
              </a:solidFill>
              <a:latin typeface="+mj-lt"/>
            </a:endParaRPr>
          </a:p>
          <a:p>
            <a:pPr algn="ctr"/>
            <a:endParaRPr lang="en-US" sz="3700" b="1" u="sng" dirty="0">
              <a:solidFill>
                <a:schemeClr val="tx1"/>
              </a:solidFill>
              <a:latin typeface="+mj-lt"/>
            </a:endParaRPr>
          </a:p>
          <a:p>
            <a:pPr algn="ctr"/>
            <a:endParaRPr lang="en-US" sz="3700" b="1" u="sng" dirty="0" smtClean="0">
              <a:solidFill>
                <a:schemeClr val="tx1"/>
              </a:solidFill>
              <a:latin typeface="+mj-lt"/>
            </a:endParaRPr>
          </a:p>
          <a:p>
            <a:pPr algn="ctr"/>
            <a:endParaRPr lang="en-US" sz="3700" b="1" u="sng" dirty="0" smtClean="0">
              <a:solidFill>
                <a:schemeClr val="tx1"/>
              </a:solidFill>
              <a:latin typeface="+mj-lt"/>
            </a:endParaRPr>
          </a:p>
          <a:p>
            <a:pPr algn="ctr"/>
            <a:endParaRPr lang="en-US" sz="3700" b="1" u="sng" dirty="0">
              <a:solidFill>
                <a:schemeClr val="tx1"/>
              </a:solidFill>
              <a:latin typeface="+mj-lt"/>
            </a:endParaRPr>
          </a:p>
          <a:p>
            <a:pPr algn="ctr"/>
            <a:endParaRPr lang="en-US" sz="3700" b="1" u="sng" dirty="0" smtClean="0">
              <a:solidFill>
                <a:schemeClr val="tx1"/>
              </a:solidFill>
              <a:latin typeface="+mj-lt"/>
            </a:endParaRPr>
          </a:p>
          <a:p>
            <a:pPr algn="ctr"/>
            <a:endParaRPr lang="en-US" sz="3700" b="1" u="sng" dirty="0">
              <a:solidFill>
                <a:schemeClr val="tx1"/>
              </a:solidFill>
              <a:latin typeface="+mj-lt"/>
            </a:endParaRPr>
          </a:p>
          <a:p>
            <a:pPr algn="ctr"/>
            <a:endParaRPr lang="en-US" sz="3700" b="1" u="sng" dirty="0" smtClean="0">
              <a:solidFill>
                <a:schemeClr val="tx1"/>
              </a:solidFill>
              <a:latin typeface="+mj-lt"/>
            </a:endParaRPr>
          </a:p>
          <a:p>
            <a:pPr algn="ctr"/>
            <a:endParaRPr lang="en-US" sz="3700" b="1" u="sng" dirty="0">
              <a:solidFill>
                <a:schemeClr val="tx1"/>
              </a:solidFill>
              <a:latin typeface="+mj-lt"/>
            </a:endParaRPr>
          </a:p>
          <a:p>
            <a:pPr algn="ctr"/>
            <a:endParaRPr lang="en-US" sz="3700" b="1" u="sng" dirty="0">
              <a:solidFill>
                <a:schemeClr val="tx1"/>
              </a:solidFill>
              <a:latin typeface="+mj-lt"/>
            </a:endParaRPr>
          </a:p>
          <a:p>
            <a:pPr algn="ctr"/>
            <a:endParaRPr lang="en-US" sz="3700" b="1" u="sng" dirty="0" smtClean="0">
              <a:solidFill>
                <a:schemeClr val="tx1"/>
              </a:solidFill>
              <a:latin typeface="+mj-lt"/>
            </a:endParaRPr>
          </a:p>
          <a:p>
            <a:pPr marL="342900" indent="-342900">
              <a:buFont typeface="Arial" panose="020B0604020202020204" pitchFamily="34" charset="0"/>
              <a:buChar char="•"/>
            </a:pPr>
            <a:r>
              <a:rPr lang="en-US" dirty="0" smtClean="0">
                <a:solidFill>
                  <a:schemeClr val="tx1"/>
                </a:solidFill>
              </a:rPr>
              <a:t>Poverty was used as a possible confounding variable for this regression analysis.</a:t>
            </a:r>
          </a:p>
          <a:p>
            <a:pPr marL="342900" indent="-342900">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The “point” of poverty was set at $10,000 annual income for each </a:t>
            </a:r>
            <a:r>
              <a:rPr lang="en-US" dirty="0" smtClean="0">
                <a:solidFill>
                  <a:schemeClr val="tx1"/>
                </a:solidFill>
              </a:rPr>
              <a:t>household</a:t>
            </a:r>
            <a:r>
              <a:rPr lang="en-US" dirty="0">
                <a:solidFill>
                  <a:schemeClr val="tx1"/>
                </a:solidFill>
              </a:rPr>
              <a:t>.</a:t>
            </a: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The rate of physical </a:t>
            </a:r>
            <a:r>
              <a:rPr lang="en-US" dirty="0" smtClean="0">
                <a:solidFill>
                  <a:schemeClr val="tx1"/>
                </a:solidFill>
              </a:rPr>
              <a:t>abuse was </a:t>
            </a:r>
            <a:r>
              <a:rPr lang="en-US" dirty="0" smtClean="0">
                <a:solidFill>
                  <a:schemeClr val="tx1"/>
                </a:solidFill>
              </a:rPr>
              <a:t>to be tested between </a:t>
            </a:r>
            <a:r>
              <a:rPr lang="en-US" dirty="0" smtClean="0">
                <a:solidFill>
                  <a:schemeClr val="tx1"/>
                </a:solidFill>
              </a:rPr>
              <a:t> males </a:t>
            </a:r>
            <a:r>
              <a:rPr lang="en-US" dirty="0" smtClean="0">
                <a:solidFill>
                  <a:schemeClr val="tx1"/>
                </a:solidFill>
              </a:rPr>
              <a:t>and </a:t>
            </a:r>
            <a:r>
              <a:rPr lang="en-US" dirty="0" smtClean="0">
                <a:solidFill>
                  <a:schemeClr val="tx1"/>
                </a:solidFill>
              </a:rPr>
              <a:t>females and to  see </a:t>
            </a:r>
            <a:r>
              <a:rPr lang="en-US" dirty="0" smtClean="0">
                <a:solidFill>
                  <a:schemeClr val="tx1"/>
                </a:solidFill>
              </a:rPr>
              <a:t>the difference in </a:t>
            </a:r>
            <a:r>
              <a:rPr lang="en-US" dirty="0" smtClean="0">
                <a:solidFill>
                  <a:schemeClr val="tx1"/>
                </a:solidFill>
              </a:rPr>
              <a:t>abuse when </a:t>
            </a:r>
            <a:r>
              <a:rPr lang="en-US" dirty="0" smtClean="0">
                <a:solidFill>
                  <a:schemeClr val="tx1"/>
                </a:solidFill>
              </a:rPr>
              <a:t>poverty is </a:t>
            </a:r>
            <a:r>
              <a:rPr lang="en-US" dirty="0" smtClean="0">
                <a:solidFill>
                  <a:schemeClr val="tx1"/>
                </a:solidFill>
              </a:rPr>
              <a:t>was controlled for.</a:t>
            </a:r>
            <a:endParaRPr lang="en-US" dirty="0" smtClean="0">
              <a:solidFill>
                <a:schemeClr val="tx1"/>
              </a:solidFill>
            </a:endParaRPr>
          </a:p>
          <a:p>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The table on the right shows  that  the proportion of females being </a:t>
            </a:r>
          </a:p>
          <a:p>
            <a:r>
              <a:rPr lang="en-US" dirty="0">
                <a:solidFill>
                  <a:schemeClr val="tx1"/>
                </a:solidFill>
              </a:rPr>
              <a:t> </a:t>
            </a:r>
            <a:r>
              <a:rPr lang="en-US" dirty="0" smtClean="0">
                <a:solidFill>
                  <a:schemeClr val="tx1"/>
                </a:solidFill>
              </a:rPr>
              <a:t>    in poverty compared to males is .46, slightly over half the proportion.</a:t>
            </a:r>
          </a:p>
          <a:p>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However, females who are in poverty were proportioned to be 1.3 times more likely to be physically abused than males.</a:t>
            </a:r>
          </a:p>
          <a:p>
            <a:pPr marL="342900" indent="-342900">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Females also reported their annual earned wages at a lower rate of .14 times than males</a:t>
            </a:r>
            <a:r>
              <a:rPr lang="en-US" dirty="0" smtClean="0">
                <a:solidFill>
                  <a:schemeClr val="tx1"/>
                </a:solidFill>
              </a:rPr>
              <a:t>.</a:t>
            </a:r>
            <a:endParaRPr lang="en-US" dirty="0" smtClean="0">
              <a:solidFill>
                <a:schemeClr val="tx1"/>
              </a:solidFill>
            </a:endParaRPr>
          </a:p>
        </p:txBody>
      </p:sp>
      <p:sp>
        <p:nvSpPr>
          <p:cNvPr id="8" name="Text Placeholder 7"/>
          <p:cNvSpPr>
            <a:spLocks noGrp="1"/>
          </p:cNvSpPr>
          <p:nvPr>
            <p:ph type="body" sz="quarter" idx="24"/>
          </p:nvPr>
        </p:nvSpPr>
        <p:spPr/>
        <p:txBody>
          <a:bodyPr/>
          <a:lstStyle/>
          <a:p>
            <a:r>
              <a:rPr lang="en-US" dirty="0" smtClean="0">
                <a:solidFill>
                  <a:schemeClr val="tx1"/>
                </a:solidFill>
              </a:rPr>
              <a:t>Results</a:t>
            </a:r>
            <a:endParaRPr lang="en-US" dirty="0">
              <a:solidFill>
                <a:schemeClr val="tx1"/>
              </a:solidFill>
            </a:endParaRPr>
          </a:p>
        </p:txBody>
      </p:sp>
      <p:sp>
        <p:nvSpPr>
          <p:cNvPr id="9" name="Text Placeholder 8"/>
          <p:cNvSpPr>
            <a:spLocks noGrp="1"/>
          </p:cNvSpPr>
          <p:nvPr>
            <p:ph type="body" sz="quarter" idx="25"/>
          </p:nvPr>
        </p:nvSpPr>
        <p:spPr/>
        <p:txBody>
          <a:bodyPr/>
          <a:lstStyle/>
          <a:p>
            <a:r>
              <a:rPr lang="en-US" dirty="0" smtClean="0">
                <a:solidFill>
                  <a:schemeClr val="tx1"/>
                </a:solidFill>
              </a:rPr>
              <a:t>Conclusion</a:t>
            </a:r>
            <a:endParaRPr lang="en-US" dirty="0">
              <a:solidFill>
                <a:schemeClr val="tx1"/>
              </a:solidFill>
            </a:endParaRPr>
          </a:p>
        </p:txBody>
      </p:sp>
      <p:sp>
        <p:nvSpPr>
          <p:cNvPr id="10" name="Text Placeholder 9"/>
          <p:cNvSpPr>
            <a:spLocks noGrp="1"/>
          </p:cNvSpPr>
          <p:nvPr>
            <p:ph type="body" sz="quarter" idx="26"/>
          </p:nvPr>
        </p:nvSpPr>
        <p:spPr>
          <a:xfrm>
            <a:off x="33390292" y="6378481"/>
            <a:ext cx="10047018" cy="7463559"/>
          </a:xfrm>
        </p:spPr>
        <p:txBody>
          <a:bodyPr/>
          <a:lstStyle/>
          <a:p>
            <a:pPr marL="342900" indent="-342900">
              <a:buFont typeface="Arial" panose="020B0604020202020204" pitchFamily="34" charset="0"/>
              <a:buChar char="•"/>
            </a:pPr>
            <a:r>
              <a:rPr lang="en-US" dirty="0" smtClean="0">
                <a:solidFill>
                  <a:schemeClr val="tx1"/>
                </a:solidFill>
              </a:rPr>
              <a:t>In our analysis of abuse in children, it was hypothesized that gender would have played a major role in the types of abuse a child would receive, as well as how frequent they would be abused.</a:t>
            </a:r>
          </a:p>
          <a:p>
            <a:pPr marL="342900" indent="-342900">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r>
              <a:rPr lang="en-US" dirty="0" smtClean="0">
                <a:solidFill>
                  <a:schemeClr val="tx1"/>
                </a:solidFill>
              </a:rPr>
              <a:t>With the multiple data analyzed, it was determined that gender was only a key role in determining sexual abuse among children, as females were definitely more frequently abused than males</a:t>
            </a:r>
            <a:r>
              <a:rPr lang="en-US" dirty="0" smtClean="0">
                <a:solidFill>
                  <a:schemeClr val="tx1"/>
                </a:solidFill>
              </a:rPr>
              <a:t>.</a:t>
            </a:r>
            <a:endParaRPr lang="en-US" dirty="0" smtClean="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smtClean="0">
                <a:solidFill>
                  <a:schemeClr val="tx1"/>
                </a:solidFill>
              </a:rPr>
              <a:t>It was determined for emotional abuse that the difference in frequency of abuse between the two genders were too minute to be considered significant, thus rejecting the claim that gender played a role in the abuse frequency.</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smtClean="0">
                <a:solidFill>
                  <a:schemeClr val="tx1"/>
                </a:solidFill>
              </a:rPr>
              <a:t>Physical abuse, poverty was used as a potential confounding variable for gender, and although females were less likely to be in poverty by half, the ones who were in poverty were about 30% more likely to be physically abused than males were.</a:t>
            </a:r>
            <a:endParaRPr lang="en-US" dirty="0">
              <a:solidFill>
                <a:schemeClr val="tx1"/>
              </a:solidFill>
            </a:endParaRPr>
          </a:p>
        </p:txBody>
      </p:sp>
      <p:sp>
        <p:nvSpPr>
          <p:cNvPr id="11" name="Text Placeholder 10"/>
          <p:cNvSpPr>
            <a:spLocks noGrp="1"/>
          </p:cNvSpPr>
          <p:nvPr>
            <p:ph type="body" sz="quarter" idx="27"/>
          </p:nvPr>
        </p:nvSpPr>
        <p:spPr>
          <a:xfrm>
            <a:off x="33390292" y="17051530"/>
            <a:ext cx="10047018" cy="754045"/>
          </a:xfrm>
        </p:spPr>
        <p:txBody>
          <a:bodyPr/>
          <a:lstStyle/>
          <a:p>
            <a:r>
              <a:rPr lang="en-US" dirty="0" smtClean="0">
                <a:solidFill>
                  <a:schemeClr val="tx1"/>
                </a:solidFill>
              </a:rPr>
              <a:t>References</a:t>
            </a:r>
            <a:endParaRPr lang="en-US" dirty="0">
              <a:solidFill>
                <a:schemeClr val="tx1"/>
              </a:solidFill>
            </a:endParaRPr>
          </a:p>
        </p:txBody>
      </p:sp>
      <p:sp>
        <p:nvSpPr>
          <p:cNvPr id="12" name="Text Placeholder 11"/>
          <p:cNvSpPr>
            <a:spLocks noGrp="1"/>
          </p:cNvSpPr>
          <p:nvPr>
            <p:ph type="body" sz="quarter" idx="28"/>
          </p:nvPr>
        </p:nvSpPr>
        <p:spPr>
          <a:xfrm>
            <a:off x="33385260" y="17710499"/>
            <a:ext cx="10052050" cy="5463012"/>
          </a:xfrm>
        </p:spPr>
        <p:txBody>
          <a:bodyPr/>
          <a:lstStyle/>
          <a:p>
            <a:r>
              <a:rPr lang="en-US" dirty="0" err="1">
                <a:solidFill>
                  <a:schemeClr val="tx1"/>
                </a:solidFill>
              </a:rPr>
              <a:t>Beyaztas</a:t>
            </a:r>
            <a:r>
              <a:rPr lang="en-US" dirty="0">
                <a:solidFill>
                  <a:schemeClr val="tx1"/>
                </a:solidFill>
              </a:rPr>
              <a:t>, F. Y., MD, </a:t>
            </a:r>
            <a:r>
              <a:rPr lang="en-US" dirty="0" err="1">
                <a:solidFill>
                  <a:schemeClr val="tx1"/>
                </a:solidFill>
              </a:rPr>
              <a:t>Dokgoz</a:t>
            </a:r>
            <a:r>
              <a:rPr lang="en-US" dirty="0">
                <a:solidFill>
                  <a:schemeClr val="tx1"/>
                </a:solidFill>
              </a:rPr>
              <a:t>, H., MD, Oral, R., MD, &amp; </a:t>
            </a:r>
            <a:r>
              <a:rPr lang="en-US" dirty="0" err="1">
                <a:solidFill>
                  <a:schemeClr val="tx1"/>
                </a:solidFill>
              </a:rPr>
              <a:t>Demirel</a:t>
            </a:r>
            <a:r>
              <a:rPr lang="en-US" dirty="0">
                <a:solidFill>
                  <a:schemeClr val="tx1"/>
                </a:solidFill>
              </a:rPr>
              <a:t>, Y. (2006, March). Child Physical Abuse: A Five Case Report. Retrieved September 10, 2017, from</a:t>
            </a:r>
            <a:r>
              <a:rPr lang="en-US" dirty="0">
                <a:solidFill>
                  <a:schemeClr val="tx1"/>
                </a:solidFill>
                <a:hlinkClick r:id="rId2"/>
              </a:rPr>
              <a:t> </a:t>
            </a:r>
            <a:r>
              <a:rPr lang="en-US" u="sng" dirty="0">
                <a:solidFill>
                  <a:schemeClr val="tx1"/>
                </a:solidFill>
                <a:hlinkClick r:id="rId2"/>
              </a:rPr>
              <a:t>http://www.mejfm.com/journal/March2006/childabuse.htm</a:t>
            </a:r>
            <a:endParaRPr lang="en-US" dirty="0">
              <a:solidFill>
                <a:schemeClr val="tx1"/>
              </a:solidFill>
            </a:endParaRPr>
          </a:p>
          <a:p>
            <a:endParaRPr lang="en-US" dirty="0" smtClean="0">
              <a:solidFill>
                <a:schemeClr val="tx1"/>
              </a:solidFill>
            </a:endParaRPr>
          </a:p>
          <a:p>
            <a:r>
              <a:rPr lang="en-US" dirty="0" err="1">
                <a:solidFill>
                  <a:schemeClr val="tx1"/>
                </a:solidFill>
              </a:rPr>
              <a:t>Blaszczak-Boxe</a:t>
            </a:r>
            <a:r>
              <a:rPr lang="en-US" dirty="0">
                <a:solidFill>
                  <a:schemeClr val="tx1"/>
                </a:solidFill>
              </a:rPr>
              <a:t>, A. (2014, June 2). 1 in 8 US Kids Gets Maltreated. Retrieved November 11, 2017, from https://www.livescience.com/46050-child-abuse-neglect-us-kids.html</a:t>
            </a:r>
          </a:p>
          <a:p>
            <a:endParaRPr lang="en-US" dirty="0" smtClean="0">
              <a:solidFill>
                <a:schemeClr val="tx1"/>
              </a:solidFill>
            </a:endParaRPr>
          </a:p>
          <a:p>
            <a:r>
              <a:rPr lang="en-US" dirty="0" smtClean="0">
                <a:solidFill>
                  <a:schemeClr val="tx1"/>
                </a:solidFill>
              </a:rPr>
              <a:t>The National Longitudinal Study of Adolescent to Adult Health (</a:t>
            </a:r>
            <a:r>
              <a:rPr lang="en-US" dirty="0">
                <a:solidFill>
                  <a:schemeClr val="tx1"/>
                </a:solidFill>
              </a:rPr>
              <a:t>Add Health). (</a:t>
            </a:r>
            <a:r>
              <a:rPr lang="en-US" dirty="0" err="1">
                <a:solidFill>
                  <a:schemeClr val="tx1"/>
                </a:solidFill>
              </a:rPr>
              <a:t>n.d.</a:t>
            </a:r>
            <a:r>
              <a:rPr lang="en-US" dirty="0">
                <a:solidFill>
                  <a:schemeClr val="tx1"/>
                </a:solidFill>
              </a:rPr>
              <a:t>). </a:t>
            </a:r>
            <a:r>
              <a:rPr lang="en-US" i="1" dirty="0">
                <a:solidFill>
                  <a:schemeClr val="tx1"/>
                </a:solidFill>
              </a:rPr>
              <a:t>ADDHEALTH: WAVE4 IN-HOME </a:t>
            </a:r>
            <a:r>
              <a:rPr lang="en-US" i="1" dirty="0" smtClean="0">
                <a:solidFill>
                  <a:schemeClr val="tx1"/>
                </a:solidFill>
              </a:rPr>
              <a:t>INTERVIEW </a:t>
            </a:r>
            <a:r>
              <a:rPr lang="en-US" i="1" dirty="0">
                <a:solidFill>
                  <a:schemeClr val="tx1"/>
                </a:solidFill>
              </a:rPr>
              <a:t>CODE BOOK</a:t>
            </a:r>
            <a:r>
              <a:rPr lang="en-US" dirty="0">
                <a:solidFill>
                  <a:schemeClr val="tx1"/>
                </a:solidFill>
              </a:rPr>
              <a:t>. Carolina. </a:t>
            </a:r>
          </a:p>
          <a:p>
            <a:endParaRPr lang="en-US" dirty="0">
              <a:solidFill>
                <a:schemeClr val="tx1"/>
              </a:solidFill>
            </a:endParaRPr>
          </a:p>
        </p:txBody>
      </p:sp>
      <p:sp>
        <p:nvSpPr>
          <p:cNvPr id="15" name="Text Placeholder 14"/>
          <p:cNvSpPr>
            <a:spLocks noGrp="1"/>
          </p:cNvSpPr>
          <p:nvPr>
            <p:ph type="body" sz="quarter" idx="96"/>
          </p:nvPr>
        </p:nvSpPr>
        <p:spPr>
          <a:xfrm>
            <a:off x="443467" y="20182077"/>
            <a:ext cx="10056813" cy="10079660"/>
          </a:xfrm>
        </p:spPr>
        <p:txBody>
          <a:bodyPr/>
          <a:lstStyle/>
          <a:p>
            <a:pPr marL="342900" indent="-342900">
              <a:buFont typeface="Arial" panose="020B0604020202020204" pitchFamily="34" charset="0"/>
              <a:buChar char="•"/>
            </a:pPr>
            <a:r>
              <a:rPr lang="en-US" dirty="0" smtClean="0">
                <a:solidFill>
                  <a:schemeClr val="tx1"/>
                </a:solidFill>
              </a:rPr>
              <a:t>Data was collected and managed through </a:t>
            </a:r>
            <a:r>
              <a:rPr lang="en-US" dirty="0">
                <a:solidFill>
                  <a:schemeClr val="tx1"/>
                </a:solidFill>
              </a:rPr>
              <a:t>The National Longitudinal Study of Adolescent to Adult </a:t>
            </a:r>
            <a:r>
              <a:rPr lang="en-US" dirty="0" smtClean="0">
                <a:solidFill>
                  <a:schemeClr val="tx1"/>
                </a:solidFill>
              </a:rPr>
              <a:t>Health, or </a:t>
            </a:r>
            <a:r>
              <a:rPr lang="en-US" dirty="0" err="1" smtClean="0">
                <a:solidFill>
                  <a:schemeClr val="tx1"/>
                </a:solidFill>
              </a:rPr>
              <a:t>AddHealth</a:t>
            </a:r>
            <a:r>
              <a:rPr lang="en-US" dirty="0" smtClean="0">
                <a:solidFill>
                  <a:schemeClr val="tx1"/>
                </a:solidFill>
              </a:rPr>
              <a:t> for short.</a:t>
            </a:r>
          </a:p>
          <a:p>
            <a:pPr marL="342900" indent="-342900">
              <a:buFont typeface="Arial" panose="020B0604020202020204" pitchFamily="34" charset="0"/>
              <a:buChar char="•"/>
            </a:pPr>
            <a:r>
              <a:rPr lang="en-US" dirty="0" smtClean="0">
                <a:solidFill>
                  <a:schemeClr val="tx1"/>
                </a:solidFill>
              </a:rPr>
              <a:t>Due </a:t>
            </a:r>
            <a:r>
              <a:rPr lang="en-US" dirty="0" smtClean="0">
                <a:solidFill>
                  <a:schemeClr val="tx1"/>
                </a:solidFill>
              </a:rPr>
              <a:t>to the focus of this research being on individuals who have been abused, the people who were surveyed but not abused were omitted.</a:t>
            </a:r>
          </a:p>
          <a:p>
            <a:pPr marL="342900" indent="-342900">
              <a:buFont typeface="Arial" panose="020B0604020202020204" pitchFamily="34" charset="0"/>
              <a:buChar char="•"/>
            </a:pPr>
            <a:r>
              <a:rPr lang="en-US" dirty="0" smtClean="0">
                <a:solidFill>
                  <a:schemeClr val="tx1"/>
                </a:solidFill>
              </a:rPr>
              <a:t>Data contained three main categories of abuse types: Emotional Abuse, Physical Abuse, and Sexual Abuse. </a:t>
            </a:r>
          </a:p>
          <a:p>
            <a:pPr marL="1828725"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Based on the type of abuse, there was also data on the age when said abuse was first committed on the individuals questioned.</a:t>
            </a:r>
          </a:p>
          <a:p>
            <a:pPr marL="1828725"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Age of first sexual abuse was used as a moderator.</a:t>
            </a:r>
          </a:p>
          <a:p>
            <a:pPr marL="342900" indent="-342900">
              <a:buFont typeface="Arial" panose="020B0604020202020204" pitchFamily="34" charset="0"/>
              <a:buChar char="•"/>
            </a:pPr>
            <a:r>
              <a:rPr lang="en-US" dirty="0" smtClean="0">
                <a:solidFill>
                  <a:schemeClr val="tx1"/>
                </a:solidFill>
              </a:rPr>
              <a:t>Gender was also taken into account and a binary variable was created for gender.</a:t>
            </a:r>
          </a:p>
          <a:p>
            <a:pPr marL="1828725"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variable was also tested to determine if it were a confounder.</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solidFill>
                  <a:schemeClr val="tx1"/>
                </a:solidFill>
              </a:rPr>
              <a:t>First, for univariate analysis, sample size of emotional abuse frequency was determined.</a:t>
            </a:r>
          </a:p>
          <a:p>
            <a:pPr marL="1828725"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the sample of emotional abuse, another graph was made using the age at which emotional abuse started and a total was taken for each age.</a:t>
            </a:r>
          </a:p>
          <a:p>
            <a:pPr marL="342900" indent="-342900">
              <a:buFont typeface="Arial" panose="020B0604020202020204" pitchFamily="34" charset="0"/>
              <a:buChar char="•"/>
            </a:pPr>
            <a:r>
              <a:rPr lang="en-US" dirty="0" smtClean="0">
                <a:solidFill>
                  <a:schemeClr val="tx1"/>
                </a:solidFill>
              </a:rPr>
              <a:t>Using the frequency and age it started, a bivariate analysis was used with consideration of gender. </a:t>
            </a:r>
          </a:p>
          <a:p>
            <a:pPr marL="1828725"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second bivariate was taken, but in relation to sexual abuse instead of emotional abuse</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
        <p:nvSpPr>
          <p:cNvPr id="17" name="Text Placeholder 16"/>
          <p:cNvSpPr>
            <a:spLocks noGrp="1"/>
          </p:cNvSpPr>
          <p:nvPr>
            <p:ph type="body" sz="quarter" idx="151"/>
          </p:nvPr>
        </p:nvSpPr>
        <p:spPr/>
        <p:txBody>
          <a:bodyPr>
            <a:normAutofit fontScale="92500" lnSpcReduction="10000"/>
          </a:bodyPr>
          <a:lstStyle/>
          <a:p>
            <a:r>
              <a:rPr lang="en-US" dirty="0" err="1" smtClean="0"/>
              <a:t>Lovodi</a:t>
            </a:r>
            <a:r>
              <a:rPr lang="en-US" dirty="0" smtClean="0"/>
              <a:t> K. Lee, Theodore T. Lee</a:t>
            </a:r>
            <a:endParaRPr lang="en-US" dirty="0"/>
          </a:p>
        </p:txBody>
      </p:sp>
      <p:sp>
        <p:nvSpPr>
          <p:cNvPr id="18" name="Text Placeholder 17"/>
          <p:cNvSpPr>
            <a:spLocks noGrp="1"/>
          </p:cNvSpPr>
          <p:nvPr>
            <p:ph type="body" sz="quarter" idx="153"/>
          </p:nvPr>
        </p:nvSpPr>
        <p:spPr/>
        <p:txBody>
          <a:bodyPr>
            <a:normAutofit fontScale="92500" lnSpcReduction="10000"/>
          </a:bodyPr>
          <a:lstStyle/>
          <a:p>
            <a:r>
              <a:rPr lang="en-US" dirty="0" smtClean="0"/>
              <a:t>Mistreatment by Adults</a:t>
            </a:r>
            <a:endParaRPr lang="en-US" dirty="0"/>
          </a:p>
        </p:txBody>
      </p:sp>
      <p:sp>
        <p:nvSpPr>
          <p:cNvPr id="16" name="Text Placeholder 16"/>
          <p:cNvSpPr>
            <a:spLocks noGrp="1"/>
          </p:cNvSpPr>
          <p:nvPr>
            <p:ph type="body" sz="quarter" idx="151"/>
          </p:nvPr>
        </p:nvSpPr>
        <p:spPr>
          <a:xfrm>
            <a:off x="5932593" y="3316354"/>
            <a:ext cx="31998968" cy="1280160"/>
          </a:xfrm>
        </p:spPr>
        <p:txBody>
          <a:bodyPr>
            <a:normAutofit fontScale="85000" lnSpcReduction="10000"/>
          </a:bodyPr>
          <a:lstStyle/>
          <a:p>
            <a:r>
              <a:rPr lang="en-US" dirty="0" smtClean="0"/>
              <a:t>California State University, Department of Environmental and Biological Sciences</a:t>
            </a:r>
            <a:endParaRPr lang="en-US" dirty="0"/>
          </a:p>
        </p:txBody>
      </p:sp>
      <p:pic>
        <p:nvPicPr>
          <p:cNvPr id="4098" name="Picture 2" descr="https://i.gyazo.com/fde763b6012b6eb9e269e712c5ec2ff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2399" y="7207564"/>
            <a:ext cx="8073918" cy="499704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i.gyazo.com/7ae0888c265067f1556d0e9900cb116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0232" y="20245340"/>
            <a:ext cx="9898252" cy="6425810"/>
          </a:xfrm>
          <a:prstGeom prst="rect">
            <a:avLst/>
          </a:prstGeom>
          <a:noFill/>
          <a:extLst>
            <a:ext uri="{909E8E84-426E-40DD-AFC4-6F175D3DCCD1}">
              <a14:hiddenFill xmlns:a14="http://schemas.microsoft.com/office/drawing/2010/main">
                <a:solidFill>
                  <a:srgbClr val="FFFFFF"/>
                </a:solidFill>
              </a14:hiddenFill>
            </a:ext>
          </a:extLst>
        </p:spPr>
      </p:pic>
      <p:sp>
        <p:nvSpPr>
          <p:cNvPr id="22" name="Text Placeholder 2"/>
          <p:cNvSpPr>
            <a:spLocks noGrp="1"/>
          </p:cNvSpPr>
          <p:nvPr>
            <p:ph type="body" sz="quarter" idx="11"/>
          </p:nvPr>
        </p:nvSpPr>
        <p:spPr>
          <a:xfrm>
            <a:off x="451405" y="5548749"/>
            <a:ext cx="10048875" cy="754045"/>
          </a:xfrm>
        </p:spPr>
        <p:txBody>
          <a:bodyPr/>
          <a:lstStyle/>
          <a:p>
            <a:r>
              <a:rPr lang="en-US" dirty="0" smtClean="0">
                <a:solidFill>
                  <a:schemeClr val="tx1"/>
                </a:solidFill>
              </a:rPr>
              <a:t>Abstract</a:t>
            </a:r>
            <a:endParaRPr lang="en-US" dirty="0">
              <a:solidFill>
                <a:schemeClr val="tx1"/>
              </a:solidFill>
            </a:endParaRPr>
          </a:p>
        </p:txBody>
      </p:sp>
      <p:sp>
        <p:nvSpPr>
          <p:cNvPr id="23" name="Text Placeholder 1"/>
          <p:cNvSpPr>
            <a:spLocks noGrp="1"/>
          </p:cNvSpPr>
          <p:nvPr>
            <p:ph type="body" sz="quarter" idx="10"/>
          </p:nvPr>
        </p:nvSpPr>
        <p:spPr>
          <a:xfrm>
            <a:off x="484433" y="6664648"/>
            <a:ext cx="10056813" cy="3539408"/>
          </a:xfrm>
        </p:spPr>
        <p:txBody>
          <a:bodyPr/>
          <a:lstStyle/>
          <a:p>
            <a:r>
              <a:rPr lang="en-US" dirty="0" smtClean="0">
                <a:solidFill>
                  <a:schemeClr val="tx1"/>
                </a:solidFill>
              </a:rPr>
              <a:t>         Children are victims of three types of abuse, sexual, physical, and emotional abuse. </a:t>
            </a:r>
            <a:r>
              <a:rPr lang="en-US" dirty="0" smtClean="0">
                <a:solidFill>
                  <a:schemeClr val="tx1"/>
                </a:solidFill>
              </a:rPr>
              <a:t>This research was conducted to see if females are more prominent to these type of abuse over males. Multiple tests were used to test this hypothesis, such as chi-square test, regression, and bivariate analysis. </a:t>
            </a:r>
            <a:r>
              <a:rPr lang="en-US" dirty="0" smtClean="0">
                <a:solidFill>
                  <a:schemeClr val="tx1"/>
                </a:solidFill>
              </a:rPr>
              <a:t>The results of all these test  showed that females are more likely to be abused </a:t>
            </a:r>
            <a:r>
              <a:rPr lang="en-US" dirty="0" smtClean="0">
                <a:solidFill>
                  <a:schemeClr val="tx1"/>
                </a:solidFill>
              </a:rPr>
              <a:t>than males, with p-values that are significant. The results signifies that the hypothesis is supported that females are more prominent to abuse than males. </a:t>
            </a:r>
            <a:endParaRPr lang="en-US" dirty="0" smtClean="0">
              <a:solidFill>
                <a:schemeClr val="tx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006785988"/>
              </p:ext>
            </p:extLst>
          </p:nvPr>
        </p:nvGraphicFramePr>
        <p:xfrm>
          <a:off x="22701868" y="8325650"/>
          <a:ext cx="9409472" cy="5821680"/>
        </p:xfrm>
        <a:graphic>
          <a:graphicData uri="http://schemas.openxmlformats.org/drawingml/2006/table">
            <a:tbl>
              <a:tblPr firstRow="1" bandRow="1">
                <a:tableStyleId>{284E427A-3D55-4303-BF80-6455036E1DE7}</a:tableStyleId>
              </a:tblPr>
              <a:tblGrid>
                <a:gridCol w="2352368"/>
                <a:gridCol w="2352368"/>
                <a:gridCol w="2352368"/>
                <a:gridCol w="2352368"/>
              </a:tblGrid>
              <a:tr h="1068251">
                <a:tc>
                  <a:txBody>
                    <a:bodyPr/>
                    <a:lstStyle/>
                    <a:p>
                      <a:pPr algn="ctr"/>
                      <a:r>
                        <a:rPr lang="en-US" dirty="0" smtClean="0">
                          <a:solidFill>
                            <a:schemeClr val="tx1"/>
                          </a:solidFill>
                        </a:rPr>
                        <a:t>Rate</a:t>
                      </a:r>
                      <a:endParaRPr lang="en-US" dirty="0">
                        <a:solidFill>
                          <a:schemeClr val="tx1"/>
                        </a:solidFill>
                      </a:endParaRPr>
                    </a:p>
                  </a:txBody>
                  <a:tcPr/>
                </a:tc>
                <a:tc>
                  <a:txBody>
                    <a:bodyPr/>
                    <a:lstStyle/>
                    <a:p>
                      <a:pPr algn="ctr"/>
                      <a:r>
                        <a:rPr lang="en-US" dirty="0" smtClean="0">
                          <a:solidFill>
                            <a:schemeClr val="tx1"/>
                          </a:solidFill>
                        </a:rPr>
                        <a:t>OR</a:t>
                      </a:r>
                      <a:endParaRPr lang="en-US" dirty="0">
                        <a:solidFill>
                          <a:schemeClr val="tx1"/>
                        </a:solidFill>
                      </a:endParaRPr>
                    </a:p>
                  </a:txBody>
                  <a:tcPr/>
                </a:tc>
                <a:tc>
                  <a:txBody>
                    <a:bodyPr/>
                    <a:lstStyle/>
                    <a:p>
                      <a:pPr algn="ctr"/>
                      <a:r>
                        <a:rPr lang="en-US" dirty="0" smtClean="0">
                          <a:solidFill>
                            <a:schemeClr val="tx1"/>
                          </a:solidFill>
                        </a:rPr>
                        <a:t>LCL</a:t>
                      </a:r>
                      <a:endParaRPr lang="en-US" dirty="0">
                        <a:solidFill>
                          <a:schemeClr val="tx1"/>
                        </a:solidFill>
                      </a:endParaRPr>
                    </a:p>
                  </a:txBody>
                  <a:tcPr/>
                </a:tc>
                <a:tc>
                  <a:txBody>
                    <a:bodyPr/>
                    <a:lstStyle/>
                    <a:p>
                      <a:pPr algn="ctr"/>
                      <a:r>
                        <a:rPr lang="en-US" dirty="0" smtClean="0">
                          <a:solidFill>
                            <a:schemeClr val="tx1"/>
                          </a:solidFill>
                        </a:rPr>
                        <a:t>UCL</a:t>
                      </a:r>
                      <a:endParaRPr lang="en-US" dirty="0">
                        <a:solidFill>
                          <a:schemeClr val="tx1"/>
                        </a:solidFill>
                      </a:endParaRPr>
                    </a:p>
                  </a:txBody>
                  <a:tcPr/>
                </a:tc>
              </a:tr>
              <a:tr h="1068251">
                <a:tc>
                  <a:txBody>
                    <a:bodyPr/>
                    <a:lstStyle/>
                    <a:p>
                      <a:pPr algn="ctr"/>
                      <a:r>
                        <a:rPr lang="en-US" sz="5000" dirty="0" smtClean="0">
                          <a:solidFill>
                            <a:schemeClr val="tx1"/>
                          </a:solidFill>
                        </a:rPr>
                        <a:t>Poverty</a:t>
                      </a:r>
                      <a:endParaRPr lang="en-US" sz="5000" dirty="0">
                        <a:solidFill>
                          <a:schemeClr val="tx1"/>
                        </a:solidFill>
                      </a:endParaRPr>
                    </a:p>
                  </a:txBody>
                  <a:tcPr/>
                </a:tc>
                <a:tc>
                  <a:txBody>
                    <a:bodyPr/>
                    <a:lstStyle/>
                    <a:p>
                      <a:pPr algn="ctr"/>
                      <a:r>
                        <a:rPr lang="en-US" dirty="0" smtClean="0">
                          <a:solidFill>
                            <a:schemeClr val="tx1"/>
                          </a:solidFill>
                        </a:rPr>
                        <a:t>0.46</a:t>
                      </a:r>
                      <a:endParaRPr lang="en-US" dirty="0">
                        <a:solidFill>
                          <a:schemeClr val="tx1"/>
                        </a:solidFill>
                      </a:endParaRPr>
                    </a:p>
                  </a:txBody>
                  <a:tcPr/>
                </a:tc>
                <a:tc>
                  <a:txBody>
                    <a:bodyPr/>
                    <a:lstStyle/>
                    <a:p>
                      <a:pPr algn="ctr"/>
                      <a:r>
                        <a:rPr lang="en-US" dirty="0" smtClean="0">
                          <a:solidFill>
                            <a:schemeClr val="tx1"/>
                          </a:solidFill>
                        </a:rPr>
                        <a:t>.036</a:t>
                      </a:r>
                      <a:endParaRPr lang="en-US" dirty="0">
                        <a:solidFill>
                          <a:schemeClr val="tx1"/>
                        </a:solidFill>
                      </a:endParaRPr>
                    </a:p>
                  </a:txBody>
                  <a:tcPr/>
                </a:tc>
                <a:tc>
                  <a:txBody>
                    <a:bodyPr/>
                    <a:lstStyle/>
                    <a:p>
                      <a:pPr algn="ctr"/>
                      <a:r>
                        <a:rPr lang="en-US" dirty="0" smtClean="0">
                          <a:solidFill>
                            <a:schemeClr val="tx1"/>
                          </a:solidFill>
                        </a:rPr>
                        <a:t>.059</a:t>
                      </a:r>
                      <a:endParaRPr lang="en-US" dirty="0">
                        <a:solidFill>
                          <a:schemeClr val="tx1"/>
                        </a:solidFill>
                      </a:endParaRPr>
                    </a:p>
                  </a:txBody>
                  <a:tcPr/>
                </a:tc>
              </a:tr>
              <a:tr h="1068251">
                <a:tc>
                  <a:txBody>
                    <a:bodyPr/>
                    <a:lstStyle/>
                    <a:p>
                      <a:pPr algn="ctr"/>
                      <a:r>
                        <a:rPr lang="en-US" sz="5000" dirty="0" smtClean="0">
                          <a:solidFill>
                            <a:schemeClr val="tx1"/>
                          </a:solidFill>
                        </a:rPr>
                        <a:t>Physical Abuse</a:t>
                      </a:r>
                      <a:endParaRPr lang="en-US" sz="5000" dirty="0">
                        <a:solidFill>
                          <a:schemeClr val="tx1"/>
                        </a:solidFill>
                      </a:endParaRPr>
                    </a:p>
                  </a:txBody>
                  <a:tcPr/>
                </a:tc>
                <a:tc>
                  <a:txBody>
                    <a:bodyPr/>
                    <a:lstStyle/>
                    <a:p>
                      <a:pPr algn="ctr"/>
                      <a:r>
                        <a:rPr lang="en-US" dirty="0" smtClean="0">
                          <a:solidFill>
                            <a:schemeClr val="tx1"/>
                          </a:solidFill>
                        </a:rPr>
                        <a:t>1.30</a:t>
                      </a:r>
                      <a:endParaRPr lang="en-US" dirty="0">
                        <a:solidFill>
                          <a:schemeClr val="tx1"/>
                        </a:solidFill>
                      </a:endParaRPr>
                    </a:p>
                  </a:txBody>
                  <a:tcPr/>
                </a:tc>
                <a:tc>
                  <a:txBody>
                    <a:bodyPr/>
                    <a:lstStyle/>
                    <a:p>
                      <a:pPr algn="ctr"/>
                      <a:r>
                        <a:rPr lang="en-US" dirty="0" smtClean="0">
                          <a:solidFill>
                            <a:schemeClr val="tx1"/>
                          </a:solidFill>
                        </a:rPr>
                        <a:t>0.97</a:t>
                      </a:r>
                      <a:endParaRPr lang="en-US" dirty="0">
                        <a:solidFill>
                          <a:schemeClr val="tx1"/>
                        </a:solidFill>
                      </a:endParaRPr>
                    </a:p>
                  </a:txBody>
                  <a:tcPr/>
                </a:tc>
                <a:tc>
                  <a:txBody>
                    <a:bodyPr/>
                    <a:lstStyle/>
                    <a:p>
                      <a:pPr algn="ctr"/>
                      <a:r>
                        <a:rPr lang="en-US" dirty="0" smtClean="0">
                          <a:solidFill>
                            <a:schemeClr val="tx1"/>
                          </a:solidFill>
                        </a:rPr>
                        <a:t>1.73</a:t>
                      </a:r>
                      <a:endParaRPr lang="en-US" dirty="0">
                        <a:solidFill>
                          <a:schemeClr val="tx1"/>
                        </a:solidFill>
                      </a:endParaRPr>
                    </a:p>
                  </a:txBody>
                  <a:tcPr/>
                </a:tc>
              </a:tr>
              <a:tr h="1068251">
                <a:tc>
                  <a:txBody>
                    <a:bodyPr/>
                    <a:lstStyle/>
                    <a:p>
                      <a:pPr algn="ctr"/>
                      <a:r>
                        <a:rPr lang="en-US" sz="5000" dirty="0" smtClean="0">
                          <a:solidFill>
                            <a:schemeClr val="tx1"/>
                          </a:solidFill>
                        </a:rPr>
                        <a:t>Females</a:t>
                      </a:r>
                      <a:endParaRPr lang="en-US" sz="5000" dirty="0">
                        <a:solidFill>
                          <a:schemeClr val="tx1"/>
                        </a:solidFill>
                      </a:endParaRPr>
                    </a:p>
                  </a:txBody>
                  <a:tcPr/>
                </a:tc>
                <a:tc>
                  <a:txBody>
                    <a:bodyPr/>
                    <a:lstStyle/>
                    <a:p>
                      <a:pPr algn="ctr"/>
                      <a:r>
                        <a:rPr lang="en-US" dirty="0" smtClean="0">
                          <a:solidFill>
                            <a:schemeClr val="tx1"/>
                          </a:solidFill>
                        </a:rPr>
                        <a:t>0.86</a:t>
                      </a:r>
                      <a:endParaRPr lang="en-US" dirty="0">
                        <a:solidFill>
                          <a:schemeClr val="tx1"/>
                        </a:solidFill>
                      </a:endParaRPr>
                    </a:p>
                  </a:txBody>
                  <a:tcPr/>
                </a:tc>
                <a:tc>
                  <a:txBody>
                    <a:bodyPr/>
                    <a:lstStyle/>
                    <a:p>
                      <a:pPr algn="ctr"/>
                      <a:r>
                        <a:rPr lang="en-US" dirty="0" smtClean="0">
                          <a:solidFill>
                            <a:schemeClr val="tx1"/>
                          </a:solidFill>
                        </a:rPr>
                        <a:t>0.65</a:t>
                      </a:r>
                      <a:endParaRPr lang="en-US" dirty="0">
                        <a:solidFill>
                          <a:schemeClr val="tx1"/>
                        </a:solidFill>
                      </a:endParaRPr>
                    </a:p>
                  </a:txBody>
                  <a:tcPr/>
                </a:tc>
                <a:tc>
                  <a:txBody>
                    <a:bodyPr/>
                    <a:lstStyle/>
                    <a:p>
                      <a:pPr algn="ctr"/>
                      <a:r>
                        <a:rPr lang="en-US" dirty="0" smtClean="0">
                          <a:solidFill>
                            <a:schemeClr val="tx1"/>
                          </a:solidFill>
                        </a:rPr>
                        <a:t>1.15</a:t>
                      </a:r>
                      <a:endParaRPr lang="en-US" dirty="0">
                        <a:solidFill>
                          <a:schemeClr val="tx1"/>
                        </a:solidFill>
                      </a:endParaRPr>
                    </a:p>
                  </a:txBody>
                  <a:tcPr/>
                </a:tc>
              </a:tr>
            </a:tbl>
          </a:graphicData>
        </a:graphic>
      </p:graphicFrame>
      <p:pic>
        <p:nvPicPr>
          <p:cNvPr id="20" name="Picture 2" descr="https://hatefsvoice.files.wordpress.com/2011/10/child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26608" y="24682410"/>
            <a:ext cx="8569353" cy="557932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timesofindia.indiatimes.com/thumb/msid-58784187,width-400,resizemode-4/5878418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00779" y="23458245"/>
            <a:ext cx="8626239" cy="64696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Table 20"/>
          <p:cNvGraphicFramePr>
            <a:graphicFrameLocks noGrp="1"/>
          </p:cNvGraphicFramePr>
          <p:nvPr>
            <p:extLst>
              <p:ext uri="{D42A27DB-BD31-4B8C-83A1-F6EECF244321}">
                <p14:modId xmlns:p14="http://schemas.microsoft.com/office/powerpoint/2010/main" val="3229259891"/>
              </p:ext>
            </p:extLst>
          </p:nvPr>
        </p:nvGraphicFramePr>
        <p:xfrm>
          <a:off x="12442399" y="12280291"/>
          <a:ext cx="8073918" cy="2804160"/>
        </p:xfrm>
        <a:graphic>
          <a:graphicData uri="http://schemas.openxmlformats.org/drawingml/2006/table">
            <a:tbl>
              <a:tblPr firstRow="1" bandRow="1">
                <a:tableStyleId>{5C22544A-7EE6-4342-B048-85BDC9FD1C3A}</a:tableStyleId>
              </a:tblPr>
              <a:tblGrid>
                <a:gridCol w="1345653"/>
                <a:gridCol w="1345653"/>
                <a:gridCol w="1345653"/>
                <a:gridCol w="1393325"/>
                <a:gridCol w="1297981"/>
                <a:gridCol w="1345653"/>
              </a:tblGrid>
              <a:tr h="1365473">
                <a:tc>
                  <a:txBody>
                    <a:bodyPr/>
                    <a:lstStyle/>
                    <a:p>
                      <a:pPr algn="ct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2</a:t>
                      </a:r>
                      <a:endParaRPr lang="en-US" dirty="0">
                        <a:solidFill>
                          <a:schemeClr val="tx1"/>
                        </a:solidFill>
                      </a:endParaRPr>
                    </a:p>
                  </a:txBody>
                  <a:tcPr/>
                </a:tc>
                <a:tc>
                  <a:txBody>
                    <a:bodyPr/>
                    <a:lstStyle/>
                    <a:p>
                      <a:pPr algn="ctr"/>
                      <a:r>
                        <a:rPr lang="en-US" dirty="0" smtClean="0">
                          <a:solidFill>
                            <a:schemeClr val="tx1"/>
                          </a:solidFill>
                        </a:rPr>
                        <a:t>3</a:t>
                      </a:r>
                      <a:endParaRPr lang="en-US" dirty="0">
                        <a:solidFill>
                          <a:schemeClr val="tx1"/>
                        </a:solidFill>
                      </a:endParaRPr>
                    </a:p>
                  </a:txBody>
                  <a:tcPr/>
                </a:tc>
                <a:tc>
                  <a:txBody>
                    <a:bodyPr/>
                    <a:lstStyle/>
                    <a:p>
                      <a:pPr algn="ctr"/>
                      <a:r>
                        <a:rPr lang="en-US" dirty="0" smtClean="0">
                          <a:solidFill>
                            <a:schemeClr val="tx1"/>
                          </a:solidFill>
                        </a:rPr>
                        <a:t>4</a:t>
                      </a:r>
                      <a:endParaRPr lang="en-US" dirty="0">
                        <a:solidFill>
                          <a:schemeClr val="tx1"/>
                        </a:solidFill>
                      </a:endParaRPr>
                    </a:p>
                  </a:txBody>
                  <a:tcPr/>
                </a:tc>
                <a:tc>
                  <a:txBody>
                    <a:bodyPr/>
                    <a:lstStyle/>
                    <a:p>
                      <a:pPr algn="ctr"/>
                      <a:r>
                        <a:rPr lang="en-US" dirty="0" smtClean="0">
                          <a:solidFill>
                            <a:schemeClr val="tx1"/>
                          </a:solidFill>
                        </a:rPr>
                        <a:t>5</a:t>
                      </a:r>
                      <a:endParaRPr lang="en-US" dirty="0">
                        <a:solidFill>
                          <a:schemeClr val="tx1"/>
                        </a:solidFill>
                      </a:endParaRPr>
                    </a:p>
                  </a:txBody>
                  <a:tcPr/>
                </a:tc>
              </a:tr>
              <a:tr h="1365473">
                <a:tc>
                  <a:txBody>
                    <a:bodyPr/>
                    <a:lstStyle/>
                    <a:p>
                      <a:pPr algn="ctr"/>
                      <a:r>
                        <a:rPr lang="en-US" dirty="0" smtClean="0">
                          <a:solidFill>
                            <a:schemeClr val="tx1"/>
                          </a:solidFill>
                        </a:rPr>
                        <a:t>n</a:t>
                      </a:r>
                      <a:endParaRPr lang="en-US" dirty="0">
                        <a:solidFill>
                          <a:schemeClr val="tx1"/>
                        </a:solidFill>
                      </a:endParaRPr>
                    </a:p>
                  </a:txBody>
                  <a:tcPr/>
                </a:tc>
                <a:tc>
                  <a:txBody>
                    <a:bodyPr/>
                    <a:lstStyle/>
                    <a:p>
                      <a:pPr algn="ctr"/>
                      <a:r>
                        <a:rPr lang="en-US" dirty="0" smtClean="0">
                          <a:solidFill>
                            <a:schemeClr val="tx1"/>
                          </a:solidFill>
                        </a:rPr>
                        <a:t>88</a:t>
                      </a:r>
                      <a:endParaRPr lang="en-US" dirty="0">
                        <a:solidFill>
                          <a:schemeClr val="tx1"/>
                        </a:solidFill>
                      </a:endParaRPr>
                    </a:p>
                  </a:txBody>
                  <a:tcPr/>
                </a:tc>
                <a:tc>
                  <a:txBody>
                    <a:bodyPr/>
                    <a:lstStyle/>
                    <a:p>
                      <a:pPr algn="ctr"/>
                      <a:r>
                        <a:rPr lang="en-US" dirty="0" smtClean="0">
                          <a:solidFill>
                            <a:schemeClr val="tx1"/>
                          </a:solidFill>
                        </a:rPr>
                        <a:t>40</a:t>
                      </a:r>
                      <a:endParaRPr lang="en-US" dirty="0">
                        <a:solidFill>
                          <a:schemeClr val="tx1"/>
                        </a:solidFill>
                      </a:endParaRPr>
                    </a:p>
                  </a:txBody>
                  <a:tcPr/>
                </a:tc>
                <a:tc>
                  <a:txBody>
                    <a:bodyPr/>
                    <a:lstStyle/>
                    <a:p>
                      <a:pPr algn="ctr"/>
                      <a:r>
                        <a:rPr lang="en-US" dirty="0" smtClean="0">
                          <a:solidFill>
                            <a:schemeClr val="tx1"/>
                          </a:solidFill>
                        </a:rPr>
                        <a:t>53</a:t>
                      </a:r>
                      <a:endParaRPr lang="en-US" dirty="0">
                        <a:solidFill>
                          <a:schemeClr val="tx1"/>
                        </a:solidFill>
                      </a:endParaRPr>
                    </a:p>
                  </a:txBody>
                  <a:tcPr/>
                </a:tc>
                <a:tc>
                  <a:txBody>
                    <a:bodyPr/>
                    <a:lstStyle/>
                    <a:p>
                      <a:pPr algn="ctr"/>
                      <a:r>
                        <a:rPr lang="en-US" dirty="0" smtClean="0">
                          <a:solidFill>
                            <a:schemeClr val="tx1"/>
                          </a:solidFill>
                        </a:rPr>
                        <a:t>26</a:t>
                      </a:r>
                      <a:endParaRPr lang="en-US" dirty="0">
                        <a:solidFill>
                          <a:schemeClr val="tx1"/>
                        </a:solidFill>
                      </a:endParaRPr>
                    </a:p>
                  </a:txBody>
                  <a:tcPr/>
                </a:tc>
                <a:tc>
                  <a:txBody>
                    <a:bodyPr/>
                    <a:lstStyle/>
                    <a:p>
                      <a:pPr algn="ctr"/>
                      <a:r>
                        <a:rPr lang="en-US" dirty="0" smtClean="0">
                          <a:solidFill>
                            <a:schemeClr val="tx1"/>
                          </a:solidFill>
                        </a:rPr>
                        <a:t>50</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783191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1185</TotalTime>
  <Words>1134</Words>
  <Application>Microsoft Office PowerPoint</Application>
  <PresentationFormat>Custom</PresentationFormat>
  <Paragraphs>131</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Lovodi Lee</cp:lastModifiedBy>
  <cp:revision>90</cp:revision>
  <dcterms:created xsi:type="dcterms:W3CDTF">2012-02-03T19:11:35Z</dcterms:created>
  <dcterms:modified xsi:type="dcterms:W3CDTF">2017-12-03T07:31:28Z</dcterms:modified>
</cp:coreProperties>
</file>