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 id="2147483652" r:id="rId5"/>
    <p:sldMasterId id="2147483653" r:id="rId6"/>
  </p:sldMasterIdLst>
  <p:notesMasterIdLst>
    <p:notesMasterId r:id="rId7"/>
  </p:notesMasterIdLst>
  <p:sldIdLst>
    <p:sldId id="256" r:id="rId8"/>
  </p:sldIdLst>
  <p:sldSz cy="32918400" cx="51206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2-02T12:02:02.847">
    <p:pos x="6000" y="0"/>
    <p:text>include citations
-Robin A Donatello</p:text>
  </p:cm>
  <p:cm authorId="0" idx="2" dt="2017-12-02T12:01:09.047">
    <p:pos x="6000" y="100"/>
    <p:text>sample characteristics needs to be right up front, before methods. this is WHO you're analyzing.
-Robin A Donatello</p:text>
  </p:cm>
  <p:cm authorId="0" idx="3" dt="2017-12-02T12:02:54.255">
    <p:pos x="6000" y="200"/>
    <p:text>remove variable names.
-Robin A Donatello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049463" lvl="1" marL="250666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2pPr>
            <a:lvl3pPr indent="-4100513" lvl="2" marL="501491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3pPr>
            <a:lvl4pPr indent="-6151563" lvl="3" marL="752316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4pPr>
            <a:lvl5pPr indent="-8202613" lvl="4" marL="1003141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049463" lvl="1" marL="250666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2pPr>
            <a:lvl3pPr indent="-4100513" lvl="2" marL="501491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3pPr>
            <a:lvl4pPr indent="-6151563" lvl="3" marL="752316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4pPr>
            <a:lvl5pPr indent="-8202613" lvl="4" marL="1003141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762000" y="685800"/>
            <a:ext cx="5334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1980"/>
              </a:spcBef>
              <a:spcAft>
                <a:spcPts val="0"/>
              </a:spcAft>
              <a:buClr>
                <a:schemeClr val="dk1"/>
              </a:buClr>
              <a:buSzPts val="1400"/>
              <a:buFont typeface="Calibri"/>
              <a:buNone/>
              <a:defRPr b="0" i="0" sz="6600" u="none" cap="none" strike="noStrike">
                <a:solidFill>
                  <a:schemeClr val="dk1"/>
                </a:solidFill>
                <a:latin typeface="Calibri"/>
                <a:ea typeface="Calibri"/>
                <a:cs typeface="Calibri"/>
                <a:sym typeface="Calibri"/>
              </a:defRPr>
            </a:lvl1pPr>
            <a:lvl2pPr indent="0" lvl="1" marL="2506663" marR="0" rtl="0" algn="l">
              <a:spcBef>
                <a:spcPts val="1980"/>
              </a:spcBef>
              <a:spcAft>
                <a:spcPts val="0"/>
              </a:spcAft>
              <a:buClr>
                <a:schemeClr val="dk1"/>
              </a:buClr>
              <a:buSzPts val="1400"/>
              <a:buFont typeface="Calibri"/>
              <a:buNone/>
              <a:defRPr b="0" i="0" sz="6600" u="none" cap="none" strike="noStrike">
                <a:solidFill>
                  <a:schemeClr val="dk1"/>
                </a:solidFill>
                <a:latin typeface="Calibri"/>
                <a:ea typeface="Calibri"/>
                <a:cs typeface="Calibri"/>
                <a:sym typeface="Calibri"/>
              </a:defRPr>
            </a:lvl2pPr>
            <a:lvl3pPr indent="0" lvl="2" marL="5014913" marR="0" rtl="0" algn="l">
              <a:spcBef>
                <a:spcPts val="1980"/>
              </a:spcBef>
              <a:spcAft>
                <a:spcPts val="0"/>
              </a:spcAft>
              <a:buClr>
                <a:schemeClr val="dk1"/>
              </a:buClr>
              <a:buSzPts val="1400"/>
              <a:buFont typeface="Calibri"/>
              <a:buNone/>
              <a:defRPr b="0" i="0" sz="6600" u="none" cap="none" strike="noStrike">
                <a:solidFill>
                  <a:schemeClr val="dk1"/>
                </a:solidFill>
                <a:latin typeface="Calibri"/>
                <a:ea typeface="Calibri"/>
                <a:cs typeface="Calibri"/>
                <a:sym typeface="Calibri"/>
              </a:defRPr>
            </a:lvl3pPr>
            <a:lvl4pPr indent="0" lvl="3" marL="7523163" marR="0" rtl="0" algn="l">
              <a:spcBef>
                <a:spcPts val="1980"/>
              </a:spcBef>
              <a:spcAft>
                <a:spcPts val="0"/>
              </a:spcAft>
              <a:buClr>
                <a:schemeClr val="dk1"/>
              </a:buClr>
              <a:buSzPts val="1400"/>
              <a:buFont typeface="Calibri"/>
              <a:buNone/>
              <a:defRPr b="0" i="0" sz="6600" u="none" cap="none" strike="noStrike">
                <a:solidFill>
                  <a:schemeClr val="dk1"/>
                </a:solidFill>
                <a:latin typeface="Calibri"/>
                <a:ea typeface="Calibri"/>
                <a:cs typeface="Calibri"/>
                <a:sym typeface="Calibri"/>
              </a:defRPr>
            </a:lvl4pPr>
            <a:lvl5pPr indent="0" lvl="4" marL="10031413" marR="0" rtl="0" algn="l">
              <a:spcBef>
                <a:spcPts val="1980"/>
              </a:spcBef>
              <a:spcAft>
                <a:spcPts val="0"/>
              </a:spcAft>
              <a:buClr>
                <a:schemeClr val="dk1"/>
              </a:buClr>
              <a:buSzPts val="1400"/>
              <a:buFont typeface="Calibri"/>
              <a:buNone/>
              <a:defRPr b="0" i="0" sz="6600" u="none" cap="none" strike="noStrike">
                <a:solidFill>
                  <a:schemeClr val="dk1"/>
                </a:solidFill>
                <a:latin typeface="Calibri"/>
                <a:ea typeface="Calibri"/>
                <a:cs typeface="Calibri"/>
                <a:sym typeface="Calibri"/>
              </a:defRPr>
            </a:lvl5pPr>
            <a:lvl6pPr indent="0" lvl="5" marL="12539716" marR="0" rtl="0" algn="l">
              <a:spcBef>
                <a:spcPts val="0"/>
              </a:spcBef>
              <a:buClr>
                <a:schemeClr val="dk1"/>
              </a:buClr>
              <a:buSzPts val="1400"/>
              <a:buFont typeface="Calibri"/>
              <a:buNone/>
              <a:defRPr b="0" i="0" sz="6600" u="none" cap="none" strike="noStrike">
                <a:solidFill>
                  <a:schemeClr val="dk1"/>
                </a:solidFill>
                <a:latin typeface="Calibri"/>
                <a:ea typeface="Calibri"/>
                <a:cs typeface="Calibri"/>
                <a:sym typeface="Calibri"/>
              </a:defRPr>
            </a:lvl6pPr>
            <a:lvl7pPr indent="0" lvl="6" marL="15047660" marR="0" rtl="0" algn="l">
              <a:spcBef>
                <a:spcPts val="0"/>
              </a:spcBef>
              <a:buClr>
                <a:schemeClr val="dk1"/>
              </a:buClr>
              <a:buSzPts val="1400"/>
              <a:buFont typeface="Calibri"/>
              <a:buNone/>
              <a:defRPr b="0" i="0" sz="6600" u="none" cap="none" strike="noStrike">
                <a:solidFill>
                  <a:schemeClr val="dk1"/>
                </a:solidFill>
                <a:latin typeface="Calibri"/>
                <a:ea typeface="Calibri"/>
                <a:cs typeface="Calibri"/>
                <a:sym typeface="Calibri"/>
              </a:defRPr>
            </a:lvl7pPr>
            <a:lvl8pPr indent="0" lvl="7" marL="17555602" marR="0" rtl="0" algn="l">
              <a:spcBef>
                <a:spcPts val="0"/>
              </a:spcBef>
              <a:buClr>
                <a:schemeClr val="dk1"/>
              </a:buClr>
              <a:buSzPts val="1400"/>
              <a:buFont typeface="Calibri"/>
              <a:buNone/>
              <a:defRPr b="0" i="0" sz="6600" u="none" cap="none" strike="noStrike">
                <a:solidFill>
                  <a:schemeClr val="dk1"/>
                </a:solidFill>
                <a:latin typeface="Calibri"/>
                <a:ea typeface="Calibri"/>
                <a:cs typeface="Calibri"/>
                <a:sym typeface="Calibri"/>
              </a:defRPr>
            </a:lvl8pPr>
            <a:lvl9pPr indent="0" lvl="8" marL="20063546" marR="0" rtl="0" algn="l">
              <a:spcBef>
                <a:spcPts val="0"/>
              </a:spcBef>
              <a:buClr>
                <a:schemeClr val="dk1"/>
              </a:buClr>
              <a:buSzPts val="1400"/>
              <a:buFont typeface="Calibri"/>
              <a:buNone/>
              <a:defRPr b="0" i="0" sz="66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049463" lvl="1" marL="250666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2pPr>
            <a:lvl3pPr indent="-4100513" lvl="2" marL="501491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3pPr>
            <a:lvl4pPr indent="-6151563" lvl="3" marL="752316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4pPr>
            <a:lvl5pPr indent="-8202613" lvl="4" marL="10031413"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9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762000" y="685800"/>
            <a:ext cx="5334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88900" lvl="0" marL="0" marR="0" rtl="0" algn="l">
              <a:spcBef>
                <a:spcPts val="0"/>
              </a:spcBef>
              <a:spcAft>
                <a:spcPts val="0"/>
              </a:spcAft>
              <a:buClr>
                <a:schemeClr val="dk1"/>
              </a:buClr>
              <a:buSzPts val="1400"/>
              <a:buFont typeface="Calibri"/>
              <a:buNone/>
            </a:pPr>
            <a:r>
              <a:t/>
            </a:r>
            <a:endParaRPr b="0" i="0" sz="66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3 columns">
    <p:spTree>
      <p:nvGrpSpPr>
        <p:cNvPr id="45" name="Shape 45"/>
        <p:cNvGrpSpPr/>
        <p:nvPr/>
      </p:nvGrpSpPr>
      <p:grpSpPr>
        <a:xfrm>
          <a:off x="0" y="0"/>
          <a:ext cx="0" cy="0"/>
          <a:chOff x="0" y="0"/>
          <a:chExt cx="0" cy="0"/>
        </a:xfrm>
      </p:grpSpPr>
      <p:sp>
        <p:nvSpPr>
          <p:cNvPr id="46" name="Shape 46"/>
          <p:cNvSpPr txBox="1"/>
          <p:nvPr>
            <p:ph idx="1" type="body"/>
          </p:nvPr>
        </p:nvSpPr>
        <p:spPr>
          <a:xfrm>
            <a:off x="1054885" y="6420045"/>
            <a:ext cx="15856490"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1076061" y="5515122"/>
            <a:ext cx="15835314"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1076061" y="18319648"/>
            <a:ext cx="15858343"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1099092" y="17492356"/>
            <a:ext cx="15835311"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0" name="Shape 50"/>
          <p:cNvSpPr txBox="1"/>
          <p:nvPr>
            <p:ph idx="5" type="body"/>
          </p:nvPr>
        </p:nvSpPr>
        <p:spPr>
          <a:xfrm>
            <a:off x="17679991" y="21674253"/>
            <a:ext cx="15833456"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1" name="Shape 51"/>
          <p:cNvSpPr txBox="1"/>
          <p:nvPr>
            <p:ph idx="6" type="body"/>
          </p:nvPr>
        </p:nvSpPr>
        <p:spPr>
          <a:xfrm>
            <a:off x="17679991" y="20822791"/>
            <a:ext cx="15833456"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2" name="Shape 52"/>
          <p:cNvSpPr txBox="1"/>
          <p:nvPr>
            <p:ph idx="7" type="body"/>
          </p:nvPr>
        </p:nvSpPr>
        <p:spPr>
          <a:xfrm>
            <a:off x="17689252" y="6420045"/>
            <a:ext cx="15833456"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3" name="Shape 53"/>
          <p:cNvSpPr txBox="1"/>
          <p:nvPr>
            <p:ph idx="8" type="body"/>
          </p:nvPr>
        </p:nvSpPr>
        <p:spPr>
          <a:xfrm>
            <a:off x="17679989" y="5515122"/>
            <a:ext cx="15842721"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4" name="Shape 54"/>
          <p:cNvSpPr txBox="1"/>
          <p:nvPr>
            <p:ph idx="9" type="body"/>
          </p:nvPr>
        </p:nvSpPr>
        <p:spPr>
          <a:xfrm>
            <a:off x="34295031" y="5515122"/>
            <a:ext cx="1583870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5" name="Shape 55"/>
          <p:cNvSpPr txBox="1"/>
          <p:nvPr>
            <p:ph idx="13" type="body"/>
          </p:nvPr>
        </p:nvSpPr>
        <p:spPr>
          <a:xfrm>
            <a:off x="34295031" y="6420045"/>
            <a:ext cx="15838700"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6" name="Shape 56"/>
          <p:cNvSpPr txBox="1"/>
          <p:nvPr>
            <p:ph idx="14" type="body"/>
          </p:nvPr>
        </p:nvSpPr>
        <p:spPr>
          <a:xfrm>
            <a:off x="34295031" y="17460248"/>
            <a:ext cx="1583870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7" name="Shape 57"/>
          <p:cNvSpPr txBox="1"/>
          <p:nvPr>
            <p:ph idx="15" type="body"/>
          </p:nvPr>
        </p:nvSpPr>
        <p:spPr>
          <a:xfrm>
            <a:off x="34292097" y="18406734"/>
            <a:ext cx="15844570"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8" name="Shape 58"/>
          <p:cNvSpPr txBox="1"/>
          <p:nvPr>
            <p:ph idx="16" type="body"/>
          </p:nvPr>
        </p:nvSpPr>
        <p:spPr>
          <a:xfrm>
            <a:off x="34295031" y="25928784"/>
            <a:ext cx="1583870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9" name="Shape 59"/>
          <p:cNvSpPr txBox="1"/>
          <p:nvPr>
            <p:ph idx="17" type="body"/>
          </p:nvPr>
        </p:nvSpPr>
        <p:spPr>
          <a:xfrm>
            <a:off x="34292097" y="26833706"/>
            <a:ext cx="15844570"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0" name="Shape 60"/>
          <p:cNvSpPr txBox="1"/>
          <p:nvPr>
            <p:ph idx="18" type="body"/>
          </p:nvPr>
        </p:nvSpPr>
        <p:spPr>
          <a:xfrm>
            <a:off x="6733309" y="3318347"/>
            <a:ext cx="37739782" cy="1280160"/>
          </a:xfrm>
          <a:prstGeom prst="rect">
            <a:avLst/>
          </a:prstGeom>
          <a:noFill/>
          <a:ln>
            <a:noFill/>
          </a:ln>
        </p:spPr>
        <p:txBody>
          <a:bodyPr anchorCtr="0" anchor="t" bIns="91425" lIns="91425" rIns="91425" wrap="square" tIns="91425"/>
          <a:lstStyle>
            <a:lvl1pPr indent="0" lvl="0" marL="0" marR="0" rtl="0" algn="ctr">
              <a:lnSpc>
                <a:spcPct val="100000"/>
              </a:lnSpc>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1566861" lvl="1" marL="4075113"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6" lvl="2" marL="62690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1" name="Shape 61"/>
          <p:cNvSpPr txBox="1"/>
          <p:nvPr>
            <p:ph idx="19" type="body"/>
          </p:nvPr>
        </p:nvSpPr>
        <p:spPr>
          <a:xfrm>
            <a:off x="6733309" y="2038187"/>
            <a:ext cx="37739782" cy="1280160"/>
          </a:xfrm>
          <a:prstGeom prst="rect">
            <a:avLst/>
          </a:prstGeom>
          <a:noFill/>
          <a:ln>
            <a:noFill/>
          </a:ln>
        </p:spPr>
        <p:txBody>
          <a:bodyPr anchorCtr="1" anchor="t" bIns="91425" lIns="91425" rIns="91425" wrap="square" tIns="91425"/>
          <a:lstStyle>
            <a:lvl1pPr indent="0" lvl="0" marL="0" marR="0" rtl="0" algn="ctr">
              <a:lnSpc>
                <a:spcPct val="100000"/>
              </a:lnSpc>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1566861" lvl="1" marL="4075113"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6" lvl="2" marL="62690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2" name="Shape 62"/>
          <p:cNvSpPr txBox="1"/>
          <p:nvPr>
            <p:ph idx="20" type="body"/>
          </p:nvPr>
        </p:nvSpPr>
        <p:spPr>
          <a:xfrm>
            <a:off x="6733309" y="400213"/>
            <a:ext cx="37739782" cy="1637973"/>
          </a:xfrm>
          <a:prstGeom prst="rect">
            <a:avLst/>
          </a:prstGeom>
          <a:noFill/>
          <a:ln>
            <a:noFill/>
          </a:ln>
        </p:spPr>
        <p:txBody>
          <a:bodyPr anchorCtr="1" anchor="t" bIns="91425" lIns="91425" rIns="91425" wrap="square" tIns="91425"/>
          <a:lstStyle>
            <a:lvl1pPr indent="0" lvl="0" marL="0" marR="0" rtl="0" algn="ctr">
              <a:lnSpc>
                <a:spcPct val="100000"/>
              </a:lnSpc>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1566861" lvl="1" marL="4075113"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6" lvl="2" marL="62690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4 columns">
    <p:spTree>
      <p:nvGrpSpPr>
        <p:cNvPr id="100" name="Shape 100"/>
        <p:cNvGrpSpPr/>
        <p:nvPr/>
      </p:nvGrpSpPr>
      <p:grpSpPr>
        <a:xfrm>
          <a:off x="0" y="0"/>
          <a:ext cx="0" cy="0"/>
          <a:chOff x="0" y="0"/>
          <a:chExt cx="0" cy="0"/>
        </a:xfrm>
      </p:grpSpPr>
      <p:sp>
        <p:nvSpPr>
          <p:cNvPr id="101" name="Shape 101"/>
          <p:cNvSpPr txBox="1"/>
          <p:nvPr>
            <p:ph idx="1" type="body"/>
          </p:nvPr>
        </p:nvSpPr>
        <p:spPr>
          <a:xfrm>
            <a:off x="1054884" y="6420045"/>
            <a:ext cx="11732948"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1076062" y="5507184"/>
            <a:ext cx="11723688"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3" name="Shape 103"/>
          <p:cNvSpPr txBox="1"/>
          <p:nvPr>
            <p:ph idx="3" type="body"/>
          </p:nvPr>
        </p:nvSpPr>
        <p:spPr>
          <a:xfrm>
            <a:off x="1076062" y="14461895"/>
            <a:ext cx="1172554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4" name="Shape 104"/>
          <p:cNvSpPr txBox="1"/>
          <p:nvPr>
            <p:ph idx="4" type="body"/>
          </p:nvPr>
        </p:nvSpPr>
        <p:spPr>
          <a:xfrm>
            <a:off x="13518359" y="6412107"/>
            <a:ext cx="11723686"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5" name="Shape 105"/>
          <p:cNvSpPr txBox="1"/>
          <p:nvPr>
            <p:ph idx="5" type="body"/>
          </p:nvPr>
        </p:nvSpPr>
        <p:spPr>
          <a:xfrm>
            <a:off x="13518358" y="5507184"/>
            <a:ext cx="11723688"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6" name="Shape 106"/>
          <p:cNvSpPr txBox="1"/>
          <p:nvPr>
            <p:ph idx="6" type="body"/>
          </p:nvPr>
        </p:nvSpPr>
        <p:spPr>
          <a:xfrm>
            <a:off x="25968063" y="6420045"/>
            <a:ext cx="11723686"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7" name="Shape 107"/>
          <p:cNvSpPr txBox="1"/>
          <p:nvPr>
            <p:ph idx="7" type="body"/>
          </p:nvPr>
        </p:nvSpPr>
        <p:spPr>
          <a:xfrm>
            <a:off x="25958800" y="5507184"/>
            <a:ext cx="1173480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8" name="Shape 108"/>
          <p:cNvSpPr txBox="1"/>
          <p:nvPr>
            <p:ph idx="8" type="body"/>
          </p:nvPr>
        </p:nvSpPr>
        <p:spPr>
          <a:xfrm>
            <a:off x="38414200" y="5507184"/>
            <a:ext cx="1172152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9" name="Shape 109"/>
          <p:cNvSpPr txBox="1"/>
          <p:nvPr>
            <p:ph idx="9" type="body"/>
          </p:nvPr>
        </p:nvSpPr>
        <p:spPr>
          <a:xfrm>
            <a:off x="38414200" y="6420045"/>
            <a:ext cx="11721520"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0" name="Shape 110"/>
          <p:cNvSpPr txBox="1"/>
          <p:nvPr>
            <p:ph idx="13" type="body"/>
          </p:nvPr>
        </p:nvSpPr>
        <p:spPr>
          <a:xfrm>
            <a:off x="38414200" y="14522120"/>
            <a:ext cx="1172152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1" name="Shape 111"/>
          <p:cNvSpPr txBox="1"/>
          <p:nvPr>
            <p:ph idx="14" type="body"/>
          </p:nvPr>
        </p:nvSpPr>
        <p:spPr>
          <a:xfrm>
            <a:off x="38411266" y="15427044"/>
            <a:ext cx="11727392"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2" name="Shape 112"/>
          <p:cNvSpPr txBox="1"/>
          <p:nvPr>
            <p:ph idx="15" type="body"/>
          </p:nvPr>
        </p:nvSpPr>
        <p:spPr>
          <a:xfrm>
            <a:off x="38414200" y="25928784"/>
            <a:ext cx="1172152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3" name="Shape 113"/>
          <p:cNvSpPr txBox="1"/>
          <p:nvPr>
            <p:ph idx="16" type="body"/>
          </p:nvPr>
        </p:nvSpPr>
        <p:spPr>
          <a:xfrm>
            <a:off x="38411266" y="26833706"/>
            <a:ext cx="11727392"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4" name="Shape 114"/>
          <p:cNvSpPr txBox="1"/>
          <p:nvPr>
            <p:ph idx="17" type="body"/>
          </p:nvPr>
        </p:nvSpPr>
        <p:spPr>
          <a:xfrm>
            <a:off x="1096448" y="15367194"/>
            <a:ext cx="11732948"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5" name="Shape 115"/>
          <p:cNvSpPr txBox="1"/>
          <p:nvPr>
            <p:ph idx="18" type="body"/>
          </p:nvPr>
        </p:nvSpPr>
        <p:spPr>
          <a:xfrm>
            <a:off x="6733309" y="3318347"/>
            <a:ext cx="37739782" cy="1280160"/>
          </a:xfrm>
          <a:prstGeom prst="rect">
            <a:avLst/>
          </a:prstGeom>
          <a:noFill/>
          <a:ln>
            <a:noFill/>
          </a:ln>
        </p:spPr>
        <p:txBody>
          <a:bodyPr anchorCtr="0" anchor="t" bIns="91425" lIns="91425" rIns="91425" wrap="square" tIns="91425"/>
          <a:lstStyle>
            <a:lvl1pPr indent="0" lvl="0" marL="0" marR="0" rtl="0" algn="ctr">
              <a:lnSpc>
                <a:spcPct val="100000"/>
              </a:lnSpc>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1566861" lvl="1" marL="4075113"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6" lvl="2" marL="62690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6" name="Shape 116"/>
          <p:cNvSpPr txBox="1"/>
          <p:nvPr>
            <p:ph idx="19" type="body"/>
          </p:nvPr>
        </p:nvSpPr>
        <p:spPr>
          <a:xfrm>
            <a:off x="6733309" y="2038187"/>
            <a:ext cx="37739782" cy="1280160"/>
          </a:xfrm>
          <a:prstGeom prst="rect">
            <a:avLst/>
          </a:prstGeom>
          <a:noFill/>
          <a:ln>
            <a:noFill/>
          </a:ln>
        </p:spPr>
        <p:txBody>
          <a:bodyPr anchorCtr="1" anchor="t" bIns="91425" lIns="91425" rIns="91425" wrap="square" tIns="91425"/>
          <a:lstStyle>
            <a:lvl1pPr indent="0" lvl="0" marL="0" marR="0" rtl="0" algn="ctr">
              <a:lnSpc>
                <a:spcPct val="100000"/>
              </a:lnSpc>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1566861" lvl="1" marL="4075113"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6" lvl="2" marL="62690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7" name="Shape 117"/>
          <p:cNvSpPr txBox="1"/>
          <p:nvPr>
            <p:ph idx="20" type="body"/>
          </p:nvPr>
        </p:nvSpPr>
        <p:spPr>
          <a:xfrm>
            <a:off x="6733309" y="400213"/>
            <a:ext cx="37739782" cy="1637973"/>
          </a:xfrm>
          <a:prstGeom prst="rect">
            <a:avLst/>
          </a:prstGeom>
          <a:noFill/>
          <a:ln>
            <a:noFill/>
          </a:ln>
        </p:spPr>
        <p:txBody>
          <a:bodyPr anchorCtr="1" anchor="t" bIns="91425" lIns="91425" rIns="91425" wrap="square" tIns="91425"/>
          <a:lstStyle>
            <a:lvl1pPr indent="0" lvl="0" marL="0" marR="0" rtl="0" algn="ctr">
              <a:lnSpc>
                <a:spcPct val="100000"/>
              </a:lnSpc>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1566861" lvl="1" marL="4075113"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6" lvl="2" marL="62690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ide center column">
    <p:spTree>
      <p:nvGrpSpPr>
        <p:cNvPr id="154" name="Shape 154"/>
        <p:cNvGrpSpPr/>
        <p:nvPr/>
      </p:nvGrpSpPr>
      <p:grpSpPr>
        <a:xfrm>
          <a:off x="0" y="0"/>
          <a:ext cx="0" cy="0"/>
          <a:chOff x="0" y="0"/>
          <a:chExt cx="0" cy="0"/>
        </a:xfrm>
      </p:grpSpPr>
      <p:sp>
        <p:nvSpPr>
          <p:cNvPr id="155" name="Shape 155"/>
          <p:cNvSpPr txBox="1"/>
          <p:nvPr>
            <p:ph idx="1" type="body"/>
          </p:nvPr>
        </p:nvSpPr>
        <p:spPr>
          <a:xfrm>
            <a:off x="1054884" y="6332959"/>
            <a:ext cx="11732948"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56" name="Shape 156"/>
          <p:cNvSpPr txBox="1"/>
          <p:nvPr>
            <p:ph idx="2" type="body"/>
          </p:nvPr>
        </p:nvSpPr>
        <p:spPr>
          <a:xfrm>
            <a:off x="1076062" y="5430015"/>
            <a:ext cx="11723688"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57" name="Shape 157"/>
          <p:cNvSpPr txBox="1"/>
          <p:nvPr>
            <p:ph idx="3" type="body"/>
          </p:nvPr>
        </p:nvSpPr>
        <p:spPr>
          <a:xfrm>
            <a:off x="1053032" y="15332731"/>
            <a:ext cx="11734800"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58" name="Shape 158"/>
          <p:cNvSpPr txBox="1"/>
          <p:nvPr>
            <p:ph idx="4" type="body"/>
          </p:nvPr>
        </p:nvSpPr>
        <p:spPr>
          <a:xfrm>
            <a:off x="1076062" y="14420331"/>
            <a:ext cx="1172554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59" name="Shape 159"/>
          <p:cNvSpPr txBox="1"/>
          <p:nvPr>
            <p:ph idx="5" type="body"/>
          </p:nvPr>
        </p:nvSpPr>
        <p:spPr>
          <a:xfrm>
            <a:off x="13559920" y="6325021"/>
            <a:ext cx="24173389"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0" name="Shape 160"/>
          <p:cNvSpPr txBox="1"/>
          <p:nvPr>
            <p:ph idx="6" type="body"/>
          </p:nvPr>
        </p:nvSpPr>
        <p:spPr>
          <a:xfrm>
            <a:off x="13518358" y="5430015"/>
            <a:ext cx="24173392"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1" name="Shape 161"/>
          <p:cNvSpPr txBox="1"/>
          <p:nvPr>
            <p:ph idx="7" type="body"/>
          </p:nvPr>
        </p:nvSpPr>
        <p:spPr>
          <a:xfrm>
            <a:off x="13518358" y="22141966"/>
            <a:ext cx="24173392"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2" name="Shape 162"/>
          <p:cNvSpPr txBox="1"/>
          <p:nvPr>
            <p:ph idx="8" type="body"/>
          </p:nvPr>
        </p:nvSpPr>
        <p:spPr>
          <a:xfrm>
            <a:off x="13518356" y="21282564"/>
            <a:ext cx="24173392"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3" name="Shape 163"/>
          <p:cNvSpPr txBox="1"/>
          <p:nvPr>
            <p:ph idx="9" type="body"/>
          </p:nvPr>
        </p:nvSpPr>
        <p:spPr>
          <a:xfrm>
            <a:off x="38454425" y="5430015"/>
            <a:ext cx="1172152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4" name="Shape 164"/>
          <p:cNvSpPr txBox="1"/>
          <p:nvPr>
            <p:ph idx="13" type="body"/>
          </p:nvPr>
        </p:nvSpPr>
        <p:spPr>
          <a:xfrm>
            <a:off x="38454425" y="6332959"/>
            <a:ext cx="11721520"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5" name="Shape 165"/>
          <p:cNvSpPr txBox="1"/>
          <p:nvPr>
            <p:ph idx="14" type="body"/>
          </p:nvPr>
        </p:nvSpPr>
        <p:spPr>
          <a:xfrm>
            <a:off x="38454425" y="14480556"/>
            <a:ext cx="1172152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6" name="Shape 166"/>
          <p:cNvSpPr txBox="1"/>
          <p:nvPr>
            <p:ph idx="15" type="body"/>
          </p:nvPr>
        </p:nvSpPr>
        <p:spPr>
          <a:xfrm>
            <a:off x="38451488" y="15339956"/>
            <a:ext cx="11727392"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7" name="Shape 167"/>
          <p:cNvSpPr txBox="1"/>
          <p:nvPr>
            <p:ph idx="16" type="body"/>
          </p:nvPr>
        </p:nvSpPr>
        <p:spPr>
          <a:xfrm>
            <a:off x="38454425" y="25887220"/>
            <a:ext cx="11721520" cy="857368"/>
          </a:xfrm>
          <a:prstGeom prst="rect">
            <a:avLst/>
          </a:prstGeom>
          <a:noFill/>
          <a:ln>
            <a:noFill/>
          </a:ln>
        </p:spPr>
        <p:txBody>
          <a:bodyPr anchorCtr="0" anchor="ctr" bIns="91425" lIns="91425" rIns="91425" wrap="square" tIns="91425"/>
          <a:lstStyle>
            <a:lvl1pPr indent="0" lvl="0" marL="0" marR="0" rtl="0" algn="ctr">
              <a:lnSpc>
                <a:spcPct val="100000"/>
              </a:lnSpc>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388938" lvl="1" marL="4075113"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23863" lvl="2" marL="6269038"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144461" lvl="3" marL="87772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144461" lvl="4" marL="1128553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8" name="Shape 168"/>
          <p:cNvSpPr txBox="1"/>
          <p:nvPr>
            <p:ph idx="17" type="body"/>
          </p:nvPr>
        </p:nvSpPr>
        <p:spPr>
          <a:xfrm>
            <a:off x="38451488" y="26790163"/>
            <a:ext cx="11727392" cy="958478"/>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297510" lvl="1" marL="169808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297508" lvl="2" marL="235119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362822" lvl="3" marL="3069618"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166887" lvl="4" marL="3592106"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9" name="Shape 169"/>
          <p:cNvSpPr txBox="1"/>
          <p:nvPr>
            <p:ph idx="18" type="body"/>
          </p:nvPr>
        </p:nvSpPr>
        <p:spPr>
          <a:xfrm>
            <a:off x="6733309" y="3318347"/>
            <a:ext cx="37739782" cy="1280160"/>
          </a:xfrm>
          <a:prstGeom prst="rect">
            <a:avLst/>
          </a:prstGeom>
          <a:noFill/>
          <a:ln>
            <a:noFill/>
          </a:ln>
        </p:spPr>
        <p:txBody>
          <a:bodyPr anchorCtr="0" anchor="t" bIns="91425" lIns="91425" rIns="91425" wrap="square" tIns="91425"/>
          <a:lstStyle>
            <a:lvl1pPr indent="0" lvl="0" marL="0" marR="0" rtl="0" algn="ctr">
              <a:lnSpc>
                <a:spcPct val="100000"/>
              </a:lnSpc>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1566861" lvl="1" marL="4075113"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6" lvl="2" marL="62690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70" name="Shape 170"/>
          <p:cNvSpPr txBox="1"/>
          <p:nvPr>
            <p:ph idx="19" type="body"/>
          </p:nvPr>
        </p:nvSpPr>
        <p:spPr>
          <a:xfrm>
            <a:off x="6733309" y="2038187"/>
            <a:ext cx="37739782" cy="1280160"/>
          </a:xfrm>
          <a:prstGeom prst="rect">
            <a:avLst/>
          </a:prstGeom>
          <a:noFill/>
          <a:ln>
            <a:noFill/>
          </a:ln>
        </p:spPr>
        <p:txBody>
          <a:bodyPr anchorCtr="1" anchor="t" bIns="91425" lIns="91425" rIns="91425" wrap="square" tIns="91425"/>
          <a:lstStyle>
            <a:lvl1pPr indent="0" lvl="0" marL="0" marR="0" rtl="0" algn="ctr">
              <a:lnSpc>
                <a:spcPct val="100000"/>
              </a:lnSpc>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1566861" lvl="1" marL="4075113"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6" lvl="2" marL="62690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71" name="Shape 171"/>
          <p:cNvSpPr txBox="1"/>
          <p:nvPr>
            <p:ph idx="20" type="body"/>
          </p:nvPr>
        </p:nvSpPr>
        <p:spPr>
          <a:xfrm>
            <a:off x="6733309" y="400213"/>
            <a:ext cx="37739782" cy="1637973"/>
          </a:xfrm>
          <a:prstGeom prst="rect">
            <a:avLst/>
          </a:prstGeom>
          <a:noFill/>
          <a:ln>
            <a:noFill/>
          </a:ln>
        </p:spPr>
        <p:txBody>
          <a:bodyPr anchorCtr="1" anchor="t" bIns="91425" lIns="91425" rIns="91425" wrap="square" tIns="91425"/>
          <a:lstStyle>
            <a:lvl1pPr indent="0" lvl="0" marL="0" marR="0" rtl="0" algn="ctr">
              <a:lnSpc>
                <a:spcPct val="100000"/>
              </a:lnSpc>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1566861" lvl="1" marL="4075113"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6" lvl="2" marL="62690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143026" lvl="5" marL="13793688"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143028" lvl="6" marL="16301630"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143025" lvl="7" marL="18809574"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143028" lvl="8" marL="21317516" marR="0" rtl="0" algn="l">
              <a:lnSpc>
                <a:spcPct val="100000"/>
              </a:lnSpc>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8.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2.xml"/><Relationship Id="rId12" Type="http://schemas.openxmlformats.org/officeDocument/2006/relationships/slideLayout" Target="../slideLayouts/slideLayout1.xml"/><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8.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1.xml"/><Relationship Id="rId12" Type="http://schemas.openxmlformats.org/officeDocument/2006/relationships/slideLayout" Target="../slideLayouts/slideLayout2.xml"/><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8.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3.xml"/><Relationship Id="rId12" Type="http://schemas.openxmlformats.org/officeDocument/2006/relationships/slideLayout" Target="../slideLayouts/slideLayout3.xml"/><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50000">
              <a:srgbClr val="AAB8DD"/>
            </a:gs>
            <a:gs pos="100000">
              <a:srgbClr val="E1E7F4"/>
            </a:gs>
          </a:gsLst>
          <a:lin ang="16200000" scaled="0"/>
        </a:gradFill>
      </p:bgPr>
    </p:bg>
    <p:spTree>
      <p:nvGrpSpPr>
        <p:cNvPr id="9" name="Shape 9"/>
        <p:cNvGrpSpPr/>
        <p:nvPr/>
      </p:nvGrpSpPr>
      <p:grpSpPr>
        <a:xfrm>
          <a:off x="0" y="0"/>
          <a:ext cx="0" cy="0"/>
          <a:chOff x="0" y="0"/>
          <a:chExt cx="0" cy="0"/>
        </a:xfrm>
      </p:grpSpPr>
      <p:sp>
        <p:nvSpPr>
          <p:cNvPr id="10" name="Shape 10"/>
          <p:cNvSpPr/>
          <p:nvPr/>
        </p:nvSpPr>
        <p:spPr>
          <a:xfrm>
            <a:off x="0" y="0"/>
            <a:ext cx="51206400" cy="4800600"/>
          </a:xfrm>
          <a:prstGeom prst="rect">
            <a:avLst/>
          </a:prstGeom>
          <a:solidFill>
            <a:srgbClr val="425EA9"/>
          </a:solidFill>
          <a:ln cap="flat" cmpd="sng" w="9525">
            <a:solidFill>
              <a:schemeClr val="dk1"/>
            </a:solidFill>
            <a:prstDash val="solid"/>
            <a:miter lim="800000"/>
            <a:headEnd len="med" w="med" type="none"/>
            <a:tailEnd len="med" w="med" type="none"/>
          </a:ln>
        </p:spPr>
        <p:txBody>
          <a:bodyPr anchorCtr="0" anchor="ctr" bIns="52225" lIns="104475" rIns="104475" wrap="square" tIns="52225">
            <a:noAutofit/>
          </a:bodyPr>
          <a:lstStyle/>
          <a:p>
            <a:pPr indent="-622300" lvl="0" marL="0" marR="0" rtl="0" algn="l">
              <a:lnSpc>
                <a:spcPct val="100000"/>
              </a:lnSpc>
              <a:spcBef>
                <a:spcPts val="0"/>
              </a:spcBef>
              <a:spcAft>
                <a:spcPts val="0"/>
              </a:spcAft>
              <a:buClr>
                <a:srgbClr val="000000"/>
              </a:buClr>
              <a:buSzPts val="9800"/>
              <a:buFont typeface="Arial"/>
              <a:buNone/>
            </a:pPr>
            <a:r>
              <a:t/>
            </a:r>
            <a:endParaRPr b="0" i="0" sz="9800" u="none" cap="none" strike="noStrike">
              <a:solidFill>
                <a:schemeClr val="dk1"/>
              </a:solidFill>
              <a:latin typeface="Calibri"/>
              <a:ea typeface="Calibri"/>
              <a:cs typeface="Calibri"/>
              <a:sym typeface="Calibri"/>
            </a:endParaRPr>
          </a:p>
        </p:txBody>
      </p:sp>
      <p:sp>
        <p:nvSpPr>
          <p:cNvPr id="11" name="Shape 11"/>
          <p:cNvSpPr/>
          <p:nvPr/>
        </p:nvSpPr>
        <p:spPr>
          <a:xfrm>
            <a:off x="0" y="4805363"/>
            <a:ext cx="51206400" cy="152400"/>
          </a:xfrm>
          <a:prstGeom prst="rect">
            <a:avLst/>
          </a:prstGeom>
          <a:solidFill>
            <a:srgbClr val="2C3F71"/>
          </a:solidFill>
          <a:ln>
            <a:noFill/>
          </a:ln>
        </p:spPr>
        <p:txBody>
          <a:bodyPr anchorCtr="0" anchor="ctr" bIns="52225" lIns="104475" rIns="104475" wrap="square" tIns="52225">
            <a:noAutofit/>
          </a:bodyPr>
          <a:lstStyle/>
          <a:p>
            <a:pPr indent="-622300" lvl="0" marL="0" marR="0" rtl="0" algn="l">
              <a:lnSpc>
                <a:spcPct val="100000"/>
              </a:lnSpc>
              <a:spcBef>
                <a:spcPts val="0"/>
              </a:spcBef>
              <a:spcAft>
                <a:spcPts val="0"/>
              </a:spcAft>
              <a:buClr>
                <a:srgbClr val="000000"/>
              </a:buClr>
              <a:buSzPts val="9800"/>
              <a:buFont typeface="Arial"/>
              <a:buNone/>
            </a:pPr>
            <a:r>
              <a:t/>
            </a:r>
            <a:endParaRPr b="0" i="0" sz="9800" u="none" cap="none" strike="noStrike">
              <a:solidFill>
                <a:schemeClr val="dk1"/>
              </a:solidFill>
              <a:latin typeface="Calibri"/>
              <a:ea typeface="Calibri"/>
              <a:cs typeface="Calibri"/>
              <a:sym typeface="Calibri"/>
            </a:endParaRPr>
          </a:p>
        </p:txBody>
      </p:sp>
      <p:sp>
        <p:nvSpPr>
          <p:cNvPr id="12" name="Shape 12"/>
          <p:cNvSpPr/>
          <p:nvPr/>
        </p:nvSpPr>
        <p:spPr>
          <a:xfrm>
            <a:off x="1089025" y="5465763"/>
            <a:ext cx="15827375"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sp>
        <p:nvSpPr>
          <p:cNvPr id="13" name="Shape 13"/>
          <p:cNvSpPr/>
          <p:nvPr/>
        </p:nvSpPr>
        <p:spPr>
          <a:xfrm>
            <a:off x="17697450" y="5465763"/>
            <a:ext cx="15827375"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sp>
        <p:nvSpPr>
          <p:cNvPr id="14" name="Shape 14"/>
          <p:cNvSpPr/>
          <p:nvPr/>
        </p:nvSpPr>
        <p:spPr>
          <a:xfrm>
            <a:off x="34305875" y="5465763"/>
            <a:ext cx="15828963"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grpSp>
        <p:nvGrpSpPr>
          <p:cNvPr id="15" name="Shape 15"/>
          <p:cNvGrpSpPr/>
          <p:nvPr/>
        </p:nvGrpSpPr>
        <p:grpSpPr>
          <a:xfrm>
            <a:off x="-11326789" y="-1"/>
            <a:ext cx="11018865" cy="32918401"/>
            <a:chOff x="-11225189" y="-1"/>
            <a:chExt cx="11018865" cy="32918401"/>
          </a:xfrm>
        </p:grpSpPr>
        <p:sp>
          <p:nvSpPr>
            <p:cNvPr id="16" name="Shape 16"/>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p>
            <a:p>
              <a:pPr indent="-254000" lvl="0" marL="0" marR="0" rtl="0" algn="ctr">
                <a:lnSpc>
                  <a:spcPct val="100000"/>
                </a:lnSpc>
                <a:spcBef>
                  <a:spcPts val="0"/>
                </a:spcBef>
                <a:spcAft>
                  <a:spcPts val="0"/>
                </a:spcAft>
                <a:buClr>
                  <a:schemeClr val="lt1"/>
                </a:buClr>
                <a:buSzPts val="4000"/>
                <a:buFont typeface="Trebuchet MS"/>
                <a:buNone/>
              </a:pPr>
              <a:r>
                <a:rPr b="1" i="0" lang="en-US" sz="4000" u="none" cap="none" strike="noStrike">
                  <a:solidFill>
                    <a:schemeClr val="lt1"/>
                  </a:solidFill>
                  <a:latin typeface="Trebuchet MS"/>
                  <a:ea typeface="Trebuchet MS"/>
                  <a:cs typeface="Trebuchet MS"/>
                  <a:sym typeface="Trebuchet MS"/>
                </a:rPr>
                <a:t>DESIGN GUIDE</a:t>
              </a: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Trebuchet MS"/>
                <a:ea typeface="Trebuchet MS"/>
                <a:cs typeface="Trebuchet MS"/>
                <a:sym typeface="Trebuchet MS"/>
              </a:endParaRP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This PowerPoint 2007 template produces a 36”x56” presentation poster. You can use it to create your research poster and save valuable time placing titles, subtitles, text, and graphics. </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p>
            <a:p>
              <a:pPr indent="-22860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Trebuchet MS"/>
                <a:ea typeface="Trebuchet MS"/>
                <a:cs typeface="Trebuchet MS"/>
                <a:sym typeface="Trebuchet MS"/>
              </a:endParaRPr>
            </a:p>
            <a:p>
              <a:pPr indent="-254000" lvl="0" marL="0" marR="0" rtl="0" algn="ctr">
                <a:lnSpc>
                  <a:spcPct val="100000"/>
                </a:lnSpc>
                <a:spcBef>
                  <a:spcPts val="0"/>
                </a:spcBef>
                <a:spcAft>
                  <a:spcPts val="0"/>
                </a:spcAft>
                <a:buClr>
                  <a:schemeClr val="lt1"/>
                </a:buClr>
                <a:buSzPts val="4000"/>
                <a:buFont typeface="Trebuchet MS"/>
                <a:buNone/>
              </a:pPr>
              <a:r>
                <a:rPr b="1" i="0" lang="en-US" sz="4000" u="none" cap="none" strike="noStrike">
                  <a:solidFill>
                    <a:schemeClr val="lt1"/>
                  </a:solidFill>
                  <a:latin typeface="Trebuchet MS"/>
                  <a:ea typeface="Trebuchet MS"/>
                  <a:cs typeface="Trebuchet MS"/>
                  <a:sym typeface="Trebuchet MS"/>
                </a:rPr>
                <a:t>QUICK START</a:t>
              </a:r>
            </a:p>
            <a:p>
              <a:pPr indent="-20320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Zoom in and out</a:t>
              </a:r>
            </a:p>
            <a:p>
              <a:pPr indent="-2044700" lvl="0" marL="1892300" marR="0" rtl="0" algn="l">
                <a:lnSpc>
                  <a:spcPct val="10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p>
            <a:p>
              <a:pPr indent="-2044700" lvl="0" marL="1892300" marR="0" rtl="0" algn="l">
                <a:lnSpc>
                  <a:spcPct val="100000"/>
                </a:lnSpc>
                <a:spcBef>
                  <a:spcPts val="0"/>
                </a:spcBef>
                <a:spcAft>
                  <a:spcPts val="0"/>
                </a:spcAft>
                <a:buClr>
                  <a:srgbClr val="BFBFBF"/>
                </a:buClr>
                <a:buSzPts val="2400"/>
                <a:buFont typeface="Trebuchet MS"/>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Title, Authors, and Affiliations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FFC000"/>
                </a:buClr>
                <a:buSzPts val="2400"/>
                <a:buFont typeface="Trebuchet MS"/>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p>
            <a:p>
              <a:pPr indent="-177800" lvl="0" marL="0" marR="0" rtl="0" algn="l">
                <a:lnSpc>
                  <a:spcPct val="100000"/>
                </a:lnSpc>
                <a:spcBef>
                  <a:spcPts val="0"/>
                </a:spcBef>
                <a:spcAft>
                  <a:spcPts val="0"/>
                </a:spcAft>
                <a:buClr>
                  <a:schemeClr val="lt1"/>
                </a:buClr>
                <a:buSzPts val="2800"/>
                <a:buFont typeface="Trebuchet MS"/>
                <a:buNone/>
              </a:pPr>
              <a:br>
                <a:rPr b="1" i="0" lang="en-US" sz="2800" u="none" cap="none" strike="noStrike">
                  <a:solidFill>
                    <a:schemeClr val="lt1"/>
                  </a:solidFill>
                  <a:latin typeface="Trebuchet MS"/>
                  <a:ea typeface="Trebuchet MS"/>
                  <a:cs typeface="Trebuchet MS"/>
                  <a:sym typeface="Trebuchet MS"/>
                </a:rPr>
              </a:b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Adding Logos / Seals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FFC000"/>
                </a:buClr>
                <a:buSzPts val="2400"/>
                <a:buFont typeface="Trebuchet MS"/>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Photographs / Graphics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Image Quality Check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7" name="Shape 17"/>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8" name="Shape 18"/>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9" name="Shape 19"/>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20" name="Shape 20"/>
            <p:cNvGrpSpPr/>
            <p:nvPr/>
          </p:nvGrpSpPr>
          <p:grpSpPr>
            <a:xfrm>
              <a:off x="-9744992" y="23540956"/>
              <a:ext cx="7531182" cy="2120441"/>
              <a:chOff x="-4470427" y="11016658"/>
              <a:chExt cx="3470785" cy="974220"/>
            </a:xfrm>
          </p:grpSpPr>
          <p:grpSp>
            <p:nvGrpSpPr>
              <p:cNvPr id="21" name="Shape 21"/>
              <p:cNvGrpSpPr/>
              <p:nvPr/>
            </p:nvGrpSpPr>
            <p:grpSpPr>
              <a:xfrm>
                <a:off x="-2783495" y="11060886"/>
                <a:ext cx="624431" cy="893535"/>
                <a:chOff x="-3958697" y="11117435"/>
                <a:chExt cx="779338" cy="1280430"/>
              </a:xfrm>
            </p:grpSpPr>
            <p:pic>
              <p:nvPicPr>
                <p:cNvPr id="22" name="Shape 22"/>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3" name="Shape 23"/>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101600" lvl="0" marL="0" marR="0" rtl="0" algn="ctr">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ORIGINAL</a:t>
                  </a:r>
                </a:p>
              </p:txBody>
            </p:sp>
          </p:grpSp>
          <p:grpSp>
            <p:nvGrpSpPr>
              <p:cNvPr id="24" name="Shape 24"/>
              <p:cNvGrpSpPr/>
              <p:nvPr/>
            </p:nvGrpSpPr>
            <p:grpSpPr>
              <a:xfrm>
                <a:off x="-2033159" y="11060889"/>
                <a:ext cx="1033517" cy="893529"/>
                <a:chOff x="-2921738" y="11200127"/>
                <a:chExt cx="1420279" cy="1227904"/>
              </a:xfrm>
            </p:grpSpPr>
            <p:pic>
              <p:nvPicPr>
                <p:cNvPr id="25" name="Shape 25"/>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6" name="Shape 26"/>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88900" lvl="0" marL="0" marR="0" rtl="0" algn="ctr">
                    <a:lnSpc>
                      <a:spcPct val="10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DISTORTED</a:t>
                  </a:r>
                </a:p>
              </p:txBody>
            </p:sp>
          </p:grpSp>
          <p:pic>
            <p:nvPicPr>
              <p:cNvPr id="27" name="Shape 27"/>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8" name="Shape 28"/>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101600" lvl="0" marL="0" marR="0" rtl="0" algn="ctr">
                  <a:lnSpc>
                    <a:spcPct val="10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Corner handles</a:t>
                </a:r>
              </a:p>
            </p:txBody>
          </p:sp>
        </p:grpSp>
        <p:grpSp>
          <p:nvGrpSpPr>
            <p:cNvPr id="29" name="Shape 29"/>
            <p:cNvGrpSpPr/>
            <p:nvPr/>
          </p:nvGrpSpPr>
          <p:grpSpPr>
            <a:xfrm>
              <a:off x="-10398795" y="27751412"/>
              <a:ext cx="9323012" cy="2453249"/>
              <a:chOff x="-4754996" y="12734136"/>
              <a:chExt cx="4296559" cy="1127128"/>
            </a:xfrm>
          </p:grpSpPr>
          <p:pic>
            <p:nvPicPr>
              <p:cNvPr id="30" name="Shape 30"/>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31" name="Shape 31"/>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32" name="Shape 32"/>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101600" lvl="0" marL="0" marR="0" rtl="0" algn="ctr">
                  <a:lnSpc>
                    <a:spcPct val="100000"/>
                  </a:lnSpc>
                  <a:spcBef>
                    <a:spcPts val="0"/>
                  </a:spcBef>
                  <a:spcAft>
                    <a:spcPts val="0"/>
                  </a:spcAft>
                  <a:buClr>
                    <a:srgbClr val="92D050"/>
                  </a:buClr>
                  <a:buSzPts val="1600"/>
                  <a:buFont typeface="Calibri"/>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p>
            </p:txBody>
          </p:sp>
          <p:sp>
            <p:nvSpPr>
              <p:cNvPr id="33" name="Shape 33"/>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101600" lvl="0" marL="0" marR="0" rtl="0" algn="ctr">
                  <a:lnSpc>
                    <a:spcPct val="100000"/>
                  </a:lnSpc>
                  <a:spcBef>
                    <a:spcPts val="0"/>
                  </a:spcBef>
                  <a:spcAft>
                    <a:spcPts val="0"/>
                  </a:spcAft>
                  <a:buClr>
                    <a:srgbClr val="FF0000"/>
                  </a:buClr>
                  <a:buSzPts val="1600"/>
                  <a:buFont typeface="Calibri"/>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p>
            </p:txBody>
          </p:sp>
        </p:grpSp>
      </p:grpSp>
      <p:grpSp>
        <p:nvGrpSpPr>
          <p:cNvPr id="34" name="Shape 34"/>
          <p:cNvGrpSpPr/>
          <p:nvPr/>
        </p:nvGrpSpPr>
        <p:grpSpPr>
          <a:xfrm>
            <a:off x="51617559" y="-55065"/>
            <a:ext cx="11062139" cy="32973464"/>
            <a:chOff x="44157838" y="-55065"/>
            <a:chExt cx="11062139" cy="32973464"/>
          </a:xfrm>
        </p:grpSpPr>
        <p:sp>
          <p:nvSpPr>
            <p:cNvPr id="35" name="Shape 35"/>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254000" lvl="0" marL="0" marR="0" rtl="0" algn="ctr">
                <a:lnSpc>
                  <a:spcPct val="100000"/>
                </a:lnSpc>
                <a:spcBef>
                  <a:spcPts val="0"/>
                </a:spcBef>
                <a:spcAft>
                  <a:spcPts val="0"/>
                </a:spcAft>
                <a:buClr>
                  <a:schemeClr val="lt1"/>
                </a:buClr>
                <a:buSzPts val="4000"/>
                <a:buFont typeface="Trebuchet MS"/>
                <a:buNone/>
              </a:pPr>
              <a:r>
                <a:rPr b="1" i="0" lang="en-US" sz="4000" u="none" cap="none" strike="noStrike">
                  <a:solidFill>
                    <a:schemeClr val="lt1"/>
                  </a:solidFill>
                  <a:latin typeface="Trebuchet MS"/>
                  <a:ea typeface="Trebuchet MS"/>
                  <a:cs typeface="Trebuchet MS"/>
                  <a:sym typeface="Trebuchet MS"/>
                </a:rPr>
                <a:t>QUICK START (cont.)</a:t>
              </a:r>
            </a:p>
            <a:p>
              <a:pPr indent="-22860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add Text</a:t>
              </a:r>
            </a:p>
            <a:p>
              <a:pPr indent="-152400" lvl="2" marL="3265488"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15240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15240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add Tables</a:t>
              </a:r>
            </a:p>
            <a:p>
              <a:pPr indent="-152400" lvl="1" marL="1730375"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6" name="Shape 36"/>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7" name="Shape 37"/>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38" name="Shape 38"/>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39" name="Shape 39"/>
            <p:cNvGrpSpPr/>
            <p:nvPr/>
          </p:nvGrpSpPr>
          <p:grpSpPr>
            <a:xfrm>
              <a:off x="44487207" y="29414562"/>
              <a:ext cx="10354213" cy="1265612"/>
              <a:chOff x="44200453" y="28362388"/>
              <a:chExt cx="9771398" cy="1090622"/>
            </a:xfrm>
          </p:grpSpPr>
          <p:sp>
            <p:nvSpPr>
              <p:cNvPr id="40" name="Shape 40"/>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1" name="Shape 41">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42" name="Shape 42"/>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152400" lvl="0" marL="0" marR="0" rtl="0" algn="l">
                  <a:lnSpc>
                    <a:spcPct val="100000"/>
                  </a:lnSpc>
                  <a:spcBef>
                    <a:spcPts val="0"/>
                  </a:spcBef>
                  <a:spcAft>
                    <a:spcPts val="0"/>
                  </a:spcAft>
                  <a:buClr>
                    <a:schemeClr val="dk2"/>
                  </a:buClr>
                  <a:buSzPts val="2400"/>
                  <a:buFont typeface="Trebuchet MS"/>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p>
            </p:txBody>
          </p:sp>
        </p:grpSp>
      </p:grpSp>
      <p:sp>
        <p:nvSpPr>
          <p:cNvPr id="43" name="Shape 43"/>
          <p:cNvSpPr txBox="1"/>
          <p:nvPr/>
        </p:nvSpPr>
        <p:spPr>
          <a:xfrm>
            <a:off x="51946931" y="31188791"/>
            <a:ext cx="6870215" cy="1399638"/>
          </a:xfrm>
          <a:prstGeom prst="rect">
            <a:avLst/>
          </a:prstGeom>
          <a:noFill/>
          <a:ln>
            <a:noFill/>
          </a:ln>
        </p:spPr>
        <p:txBody>
          <a:bodyPr anchorCtr="0" anchor="t" bIns="32650" lIns="65300" rIns="65300" wrap="square" tIns="32650">
            <a:noAutofit/>
          </a:bodyPr>
          <a:lstStyle/>
          <a:p>
            <a:pPr indent="-585788" lvl="0" marL="407988" marR="0" rtl="0" algn="l">
              <a:lnSpc>
                <a:spcPct val="92857"/>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 2015 PosterPresentations.com</a:t>
            </a:r>
            <a:br>
              <a:rPr b="0" i="0" lang="en-US" sz="2800" u="none" cap="none" strike="noStrike">
                <a:solidFill>
                  <a:schemeClr val="lt1"/>
                </a:solidFill>
                <a:latin typeface="Calibri"/>
                <a:ea typeface="Calibri"/>
                <a:cs typeface="Calibri"/>
                <a:sym typeface="Calibri"/>
              </a:rPr>
            </a:br>
            <a:r>
              <a:rPr b="0" i="0" lang="en-US" sz="2400" u="none" cap="none" strike="noStrike">
                <a:solidFill>
                  <a:schemeClr val="lt1"/>
                </a:solidFill>
                <a:latin typeface="Calibri"/>
                <a:ea typeface="Calibri"/>
                <a:cs typeface="Calibri"/>
                <a:sym typeface="Calibri"/>
              </a:rPr>
              <a:t>2117 Fourth Street , Unit C</a:t>
            </a:r>
          </a:p>
          <a:p>
            <a:pPr indent="-152400" lvl="0" marL="407988" marR="0" rtl="0" algn="l">
              <a:lnSpc>
                <a:spcPct val="108333"/>
              </a:lnSpc>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Berkeley CA </a:t>
            </a:r>
            <a:r>
              <a:rPr b="0" i="0" lang="en-US" sz="2000" u="none" cap="none" strike="noStrike">
                <a:solidFill>
                  <a:schemeClr val="lt1"/>
                </a:solidFill>
                <a:latin typeface="Calibri"/>
                <a:ea typeface="Calibri"/>
                <a:cs typeface="Calibri"/>
                <a:sym typeface="Calibri"/>
              </a:rPr>
              <a:t>94710</a:t>
            </a:r>
            <a:br>
              <a:rPr b="0" i="0" lang="en-US" sz="2400" u="none" cap="none" strike="noStrike">
                <a:solidFill>
                  <a:schemeClr val="lt1"/>
                </a:solidFill>
                <a:latin typeface="Calibri"/>
                <a:ea typeface="Calibri"/>
                <a:cs typeface="Calibri"/>
                <a:sym typeface="Calibri"/>
              </a:rPr>
            </a:br>
            <a:r>
              <a:rPr b="1" i="0" lang="en-US" sz="2400" u="none" cap="none" strike="noStrike">
                <a:solidFill>
                  <a:srgbClr val="FFFF00"/>
                </a:solidFill>
                <a:latin typeface="Calibri"/>
                <a:ea typeface="Calibri"/>
                <a:cs typeface="Calibri"/>
                <a:sym typeface="Calibri"/>
              </a:rPr>
              <a:t>posterpresenter@gmail.com</a:t>
            </a:r>
          </a:p>
        </p:txBody>
      </p:sp>
      <p:sp>
        <p:nvSpPr>
          <p:cNvPr id="44" name="Shape 44"/>
          <p:cNvSpPr txBox="1"/>
          <p:nvPr/>
        </p:nvSpPr>
        <p:spPr>
          <a:xfrm>
            <a:off x="2078038" y="32315150"/>
            <a:ext cx="2933700" cy="382747"/>
          </a:xfrm>
          <a:prstGeom prst="rect">
            <a:avLst/>
          </a:prstGeom>
          <a:noFill/>
          <a:ln>
            <a:noFill/>
          </a:ln>
        </p:spPr>
        <p:txBody>
          <a:bodyPr anchorCtr="0" anchor="t" bIns="52125" lIns="104300" rIns="104300" wrap="square" tIns="52125">
            <a:noAutofit/>
          </a:bodyPr>
          <a:lstStyle/>
          <a:p>
            <a:pPr indent="-38100" lvl="0" marL="0" marR="0" rtl="0" algn="l">
              <a:lnSpc>
                <a:spcPct val="65000"/>
              </a:lnSpc>
              <a:spcBef>
                <a:spcPts val="0"/>
              </a:spcBef>
              <a:spcAft>
                <a:spcPts val="0"/>
              </a:spcAft>
              <a:buClr>
                <a:srgbClr val="BFBFBF"/>
              </a:buClr>
              <a:buSzPts val="600"/>
              <a:buFont typeface="Arial"/>
              <a:buNone/>
            </a:pPr>
            <a:r>
              <a:rPr b="1" i="0" lang="en-US" sz="600" u="none" cap="none" strike="noStrike">
                <a:solidFill>
                  <a:srgbClr val="BFBFBF"/>
                </a:solidFill>
                <a:latin typeface="Arial"/>
                <a:ea typeface="Arial"/>
                <a:cs typeface="Arial"/>
                <a:sym typeface="Arial"/>
              </a:rPr>
              <a:t>RESEARCH POSTER PRESENTATION DESIGN © 2015</a:t>
            </a:r>
          </a:p>
          <a:p>
            <a:pPr indent="-76200" lvl="0" marL="0" marR="0" rtl="0" algn="l">
              <a:lnSpc>
                <a:spcPct val="65000"/>
              </a:lnSpc>
              <a:spcBef>
                <a:spcPts val="600"/>
              </a:spcBef>
              <a:spcAft>
                <a:spcPts val="0"/>
              </a:spcAft>
              <a:buClr>
                <a:srgbClr val="BFBFBF"/>
              </a:buClr>
              <a:buSzPts val="1200"/>
              <a:buFont typeface="Arial"/>
              <a:buNone/>
            </a:pPr>
            <a:r>
              <a:rPr b="1" i="0" lang="en-US" sz="1200" u="none" cap="none" strike="noStrike">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50000">
              <a:srgbClr val="AAB8DD"/>
            </a:gs>
            <a:gs pos="100000">
              <a:srgbClr val="E1E7F4"/>
            </a:gs>
          </a:gsLst>
          <a:lin ang="16200000" scaled="0"/>
        </a:gradFill>
      </p:bgPr>
    </p:bg>
    <p:spTree>
      <p:nvGrpSpPr>
        <p:cNvPr id="63" name="Shape 63"/>
        <p:cNvGrpSpPr/>
        <p:nvPr/>
      </p:nvGrpSpPr>
      <p:grpSpPr>
        <a:xfrm>
          <a:off x="0" y="0"/>
          <a:ext cx="0" cy="0"/>
          <a:chOff x="0" y="0"/>
          <a:chExt cx="0" cy="0"/>
        </a:xfrm>
      </p:grpSpPr>
      <p:sp>
        <p:nvSpPr>
          <p:cNvPr id="64" name="Shape 64"/>
          <p:cNvSpPr/>
          <p:nvPr/>
        </p:nvSpPr>
        <p:spPr>
          <a:xfrm>
            <a:off x="0" y="0"/>
            <a:ext cx="51206400" cy="4800600"/>
          </a:xfrm>
          <a:prstGeom prst="rect">
            <a:avLst/>
          </a:prstGeom>
          <a:solidFill>
            <a:srgbClr val="425EA9"/>
          </a:solidFill>
          <a:ln cap="flat" cmpd="sng" w="9525">
            <a:solidFill>
              <a:schemeClr val="dk1"/>
            </a:solidFill>
            <a:prstDash val="solid"/>
            <a:miter lim="800000"/>
            <a:headEnd len="med" w="med" type="none"/>
            <a:tailEnd len="med" w="med" type="none"/>
          </a:ln>
        </p:spPr>
        <p:txBody>
          <a:bodyPr anchorCtr="0" anchor="ctr" bIns="52225" lIns="104475" rIns="104475" wrap="square" tIns="52225">
            <a:noAutofit/>
          </a:bodyPr>
          <a:lstStyle/>
          <a:p>
            <a:pPr indent="-622300" lvl="0" marL="0" marR="0" rtl="0" algn="l">
              <a:lnSpc>
                <a:spcPct val="100000"/>
              </a:lnSpc>
              <a:spcBef>
                <a:spcPts val="0"/>
              </a:spcBef>
              <a:spcAft>
                <a:spcPts val="0"/>
              </a:spcAft>
              <a:buClr>
                <a:srgbClr val="000000"/>
              </a:buClr>
              <a:buSzPts val="9800"/>
              <a:buFont typeface="Arial"/>
              <a:buNone/>
            </a:pPr>
            <a:r>
              <a:t/>
            </a:r>
            <a:endParaRPr b="0" i="0" sz="9800" u="none" cap="none" strike="noStrike">
              <a:solidFill>
                <a:schemeClr val="dk1"/>
              </a:solidFill>
              <a:latin typeface="Calibri"/>
              <a:ea typeface="Calibri"/>
              <a:cs typeface="Calibri"/>
              <a:sym typeface="Calibri"/>
            </a:endParaRPr>
          </a:p>
        </p:txBody>
      </p:sp>
      <p:sp>
        <p:nvSpPr>
          <p:cNvPr id="65" name="Shape 65"/>
          <p:cNvSpPr/>
          <p:nvPr/>
        </p:nvSpPr>
        <p:spPr>
          <a:xfrm>
            <a:off x="0" y="4805363"/>
            <a:ext cx="51206400" cy="152400"/>
          </a:xfrm>
          <a:prstGeom prst="rect">
            <a:avLst/>
          </a:prstGeom>
          <a:solidFill>
            <a:srgbClr val="2C3F71"/>
          </a:solidFill>
          <a:ln>
            <a:noFill/>
          </a:ln>
        </p:spPr>
        <p:txBody>
          <a:bodyPr anchorCtr="0" anchor="ctr" bIns="52225" lIns="104475" rIns="104475" wrap="square" tIns="52225">
            <a:noAutofit/>
          </a:bodyPr>
          <a:lstStyle/>
          <a:p>
            <a:pPr indent="-622300" lvl="0" marL="0" marR="0" rtl="0" algn="l">
              <a:lnSpc>
                <a:spcPct val="100000"/>
              </a:lnSpc>
              <a:spcBef>
                <a:spcPts val="0"/>
              </a:spcBef>
              <a:spcAft>
                <a:spcPts val="0"/>
              </a:spcAft>
              <a:buClr>
                <a:srgbClr val="000000"/>
              </a:buClr>
              <a:buSzPts val="9800"/>
              <a:buFont typeface="Arial"/>
              <a:buNone/>
            </a:pPr>
            <a:r>
              <a:t/>
            </a:r>
            <a:endParaRPr b="0" i="0" sz="9800" u="none" cap="none" strike="noStrike">
              <a:solidFill>
                <a:schemeClr val="dk1"/>
              </a:solidFill>
              <a:latin typeface="Calibri"/>
              <a:ea typeface="Calibri"/>
              <a:cs typeface="Calibri"/>
              <a:sym typeface="Calibri"/>
            </a:endParaRPr>
          </a:p>
        </p:txBody>
      </p:sp>
      <p:sp>
        <p:nvSpPr>
          <p:cNvPr id="66" name="Shape 66"/>
          <p:cNvSpPr txBox="1"/>
          <p:nvPr/>
        </p:nvSpPr>
        <p:spPr>
          <a:xfrm>
            <a:off x="2078038" y="32315150"/>
            <a:ext cx="2933700" cy="382747"/>
          </a:xfrm>
          <a:prstGeom prst="rect">
            <a:avLst/>
          </a:prstGeom>
          <a:noFill/>
          <a:ln>
            <a:noFill/>
          </a:ln>
        </p:spPr>
        <p:txBody>
          <a:bodyPr anchorCtr="0" anchor="t" bIns="52125" lIns="104300" rIns="104300" wrap="square" tIns="52125">
            <a:noAutofit/>
          </a:bodyPr>
          <a:lstStyle/>
          <a:p>
            <a:pPr indent="-38100" lvl="0" marL="0" marR="0" rtl="0" algn="l">
              <a:lnSpc>
                <a:spcPct val="65000"/>
              </a:lnSpc>
              <a:spcBef>
                <a:spcPts val="0"/>
              </a:spcBef>
              <a:spcAft>
                <a:spcPts val="0"/>
              </a:spcAft>
              <a:buClr>
                <a:srgbClr val="BFBFBF"/>
              </a:buClr>
              <a:buSzPts val="600"/>
              <a:buFont typeface="Arial"/>
              <a:buNone/>
            </a:pPr>
            <a:r>
              <a:rPr b="1" i="0" lang="en-US" sz="600" u="none" cap="none" strike="noStrike">
                <a:solidFill>
                  <a:srgbClr val="BFBFBF"/>
                </a:solidFill>
                <a:latin typeface="Arial"/>
                <a:ea typeface="Arial"/>
                <a:cs typeface="Arial"/>
                <a:sym typeface="Arial"/>
              </a:rPr>
              <a:t>RESEARCH POSTER PRESENTATION DESIGN © 2015</a:t>
            </a:r>
          </a:p>
          <a:p>
            <a:pPr indent="-76200" lvl="0" marL="0" marR="0" rtl="0" algn="l">
              <a:lnSpc>
                <a:spcPct val="65000"/>
              </a:lnSpc>
              <a:spcBef>
                <a:spcPts val="600"/>
              </a:spcBef>
              <a:spcAft>
                <a:spcPts val="0"/>
              </a:spcAft>
              <a:buClr>
                <a:srgbClr val="BFBFBF"/>
              </a:buClr>
              <a:buSzPts val="1200"/>
              <a:buFont typeface="Arial"/>
              <a:buNone/>
            </a:pPr>
            <a:r>
              <a:rPr b="1" i="0" lang="en-US" sz="1200" u="none" cap="none" strike="noStrike">
                <a:solidFill>
                  <a:srgbClr val="BFBFBF"/>
                </a:solidFill>
                <a:latin typeface="Arial"/>
                <a:ea typeface="Arial"/>
                <a:cs typeface="Arial"/>
                <a:sym typeface="Arial"/>
              </a:rPr>
              <a:t>www.PosterPresentations.com</a:t>
            </a:r>
          </a:p>
        </p:txBody>
      </p:sp>
      <p:sp>
        <p:nvSpPr>
          <p:cNvPr id="67" name="Shape 67"/>
          <p:cNvSpPr/>
          <p:nvPr/>
        </p:nvSpPr>
        <p:spPr>
          <a:xfrm>
            <a:off x="1089025" y="5424488"/>
            <a:ext cx="11722100"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sp>
        <p:nvSpPr>
          <p:cNvPr id="68" name="Shape 68"/>
          <p:cNvSpPr/>
          <p:nvPr/>
        </p:nvSpPr>
        <p:spPr>
          <a:xfrm>
            <a:off x="13527088" y="5424488"/>
            <a:ext cx="11722100"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sp>
        <p:nvSpPr>
          <p:cNvPr id="69" name="Shape 69"/>
          <p:cNvSpPr/>
          <p:nvPr/>
        </p:nvSpPr>
        <p:spPr>
          <a:xfrm>
            <a:off x="25966738" y="5424488"/>
            <a:ext cx="11722100"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sp>
        <p:nvSpPr>
          <p:cNvPr id="70" name="Shape 70"/>
          <p:cNvSpPr/>
          <p:nvPr/>
        </p:nvSpPr>
        <p:spPr>
          <a:xfrm>
            <a:off x="38404800" y="5424488"/>
            <a:ext cx="11722100"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grpSp>
        <p:nvGrpSpPr>
          <p:cNvPr id="71" name="Shape 71"/>
          <p:cNvGrpSpPr/>
          <p:nvPr/>
        </p:nvGrpSpPr>
        <p:grpSpPr>
          <a:xfrm>
            <a:off x="-11326789" y="-1"/>
            <a:ext cx="11018865" cy="32918401"/>
            <a:chOff x="-11225189" y="-1"/>
            <a:chExt cx="11018865" cy="32918401"/>
          </a:xfrm>
        </p:grpSpPr>
        <p:sp>
          <p:nvSpPr>
            <p:cNvPr id="72" name="Shape 72"/>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p>
            <a:p>
              <a:pPr indent="-254000" lvl="0" marL="0" marR="0" rtl="0" algn="ctr">
                <a:lnSpc>
                  <a:spcPct val="100000"/>
                </a:lnSpc>
                <a:spcBef>
                  <a:spcPts val="0"/>
                </a:spcBef>
                <a:spcAft>
                  <a:spcPts val="0"/>
                </a:spcAft>
                <a:buClr>
                  <a:schemeClr val="lt1"/>
                </a:buClr>
                <a:buSzPts val="4000"/>
                <a:buFont typeface="Trebuchet MS"/>
                <a:buNone/>
              </a:pPr>
              <a:r>
                <a:rPr b="1" i="0" lang="en-US" sz="4000" u="none" cap="none" strike="noStrike">
                  <a:solidFill>
                    <a:schemeClr val="lt1"/>
                  </a:solidFill>
                  <a:latin typeface="Trebuchet MS"/>
                  <a:ea typeface="Trebuchet MS"/>
                  <a:cs typeface="Trebuchet MS"/>
                  <a:sym typeface="Trebuchet MS"/>
                </a:rPr>
                <a:t>DESIGN GUIDE</a:t>
              </a: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Trebuchet MS"/>
                <a:ea typeface="Trebuchet MS"/>
                <a:cs typeface="Trebuchet MS"/>
                <a:sym typeface="Trebuchet MS"/>
              </a:endParaRP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This PowerPoint 2007 template produces a 36”x56” presentation poster. You can use it to create your research poster and save valuable time placing titles, subtitles, text, and graphics. </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p>
            <a:p>
              <a:pPr indent="-22860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Trebuchet MS"/>
                <a:ea typeface="Trebuchet MS"/>
                <a:cs typeface="Trebuchet MS"/>
                <a:sym typeface="Trebuchet MS"/>
              </a:endParaRPr>
            </a:p>
            <a:p>
              <a:pPr indent="-254000" lvl="0" marL="0" marR="0" rtl="0" algn="ctr">
                <a:lnSpc>
                  <a:spcPct val="100000"/>
                </a:lnSpc>
                <a:spcBef>
                  <a:spcPts val="0"/>
                </a:spcBef>
                <a:spcAft>
                  <a:spcPts val="0"/>
                </a:spcAft>
                <a:buClr>
                  <a:schemeClr val="lt1"/>
                </a:buClr>
                <a:buSzPts val="4000"/>
                <a:buFont typeface="Trebuchet MS"/>
                <a:buNone/>
              </a:pPr>
              <a:r>
                <a:rPr b="1" i="0" lang="en-US" sz="4000" u="none" cap="none" strike="noStrike">
                  <a:solidFill>
                    <a:schemeClr val="lt1"/>
                  </a:solidFill>
                  <a:latin typeface="Trebuchet MS"/>
                  <a:ea typeface="Trebuchet MS"/>
                  <a:cs typeface="Trebuchet MS"/>
                  <a:sym typeface="Trebuchet MS"/>
                </a:rPr>
                <a:t>QUICK START</a:t>
              </a:r>
            </a:p>
            <a:p>
              <a:pPr indent="-20320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Zoom in and out</a:t>
              </a:r>
            </a:p>
            <a:p>
              <a:pPr indent="-2044700" lvl="0" marL="1892300" marR="0" rtl="0" algn="l">
                <a:lnSpc>
                  <a:spcPct val="10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p>
            <a:p>
              <a:pPr indent="-2044700" lvl="0" marL="1892300" marR="0" rtl="0" algn="l">
                <a:lnSpc>
                  <a:spcPct val="100000"/>
                </a:lnSpc>
                <a:spcBef>
                  <a:spcPts val="0"/>
                </a:spcBef>
                <a:spcAft>
                  <a:spcPts val="0"/>
                </a:spcAft>
                <a:buClr>
                  <a:srgbClr val="BFBFBF"/>
                </a:buClr>
                <a:buSzPts val="2400"/>
                <a:buFont typeface="Trebuchet MS"/>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Title, Authors, and Affiliations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FFC000"/>
                </a:buClr>
                <a:buSzPts val="2400"/>
                <a:buFont typeface="Trebuchet MS"/>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p>
            <a:p>
              <a:pPr indent="-177800" lvl="0" marL="0" marR="0" rtl="0" algn="l">
                <a:lnSpc>
                  <a:spcPct val="100000"/>
                </a:lnSpc>
                <a:spcBef>
                  <a:spcPts val="0"/>
                </a:spcBef>
                <a:spcAft>
                  <a:spcPts val="0"/>
                </a:spcAft>
                <a:buClr>
                  <a:schemeClr val="lt1"/>
                </a:buClr>
                <a:buSzPts val="2800"/>
                <a:buFont typeface="Trebuchet MS"/>
                <a:buNone/>
              </a:pPr>
              <a:br>
                <a:rPr b="1" i="0" lang="en-US" sz="2800" u="none" cap="none" strike="noStrike">
                  <a:solidFill>
                    <a:schemeClr val="lt1"/>
                  </a:solidFill>
                  <a:latin typeface="Trebuchet MS"/>
                  <a:ea typeface="Trebuchet MS"/>
                  <a:cs typeface="Trebuchet MS"/>
                  <a:sym typeface="Trebuchet MS"/>
                </a:rPr>
              </a:b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Adding Logos / Seals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FFC000"/>
                </a:buClr>
                <a:buSzPts val="2400"/>
                <a:buFont typeface="Trebuchet MS"/>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Photographs / Graphics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Image Quality Check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73" name="Shape 73"/>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74" name="Shape 74"/>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75" name="Shape 75"/>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76" name="Shape 76"/>
            <p:cNvGrpSpPr/>
            <p:nvPr/>
          </p:nvGrpSpPr>
          <p:grpSpPr>
            <a:xfrm>
              <a:off x="-9744992" y="23540956"/>
              <a:ext cx="7531182" cy="2120441"/>
              <a:chOff x="-4470427" y="11016658"/>
              <a:chExt cx="3470785" cy="974220"/>
            </a:xfrm>
          </p:grpSpPr>
          <p:grpSp>
            <p:nvGrpSpPr>
              <p:cNvPr id="77" name="Shape 77"/>
              <p:cNvGrpSpPr/>
              <p:nvPr/>
            </p:nvGrpSpPr>
            <p:grpSpPr>
              <a:xfrm>
                <a:off x="-2783495" y="11060886"/>
                <a:ext cx="624431" cy="893535"/>
                <a:chOff x="-3958697" y="11117435"/>
                <a:chExt cx="779338" cy="1280430"/>
              </a:xfrm>
            </p:grpSpPr>
            <p:pic>
              <p:nvPicPr>
                <p:cNvPr id="78" name="Shape 78"/>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79" name="Shape 79"/>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101600" lvl="0" marL="0" marR="0" rtl="0" algn="ctr">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ORIGINAL</a:t>
                  </a:r>
                </a:p>
              </p:txBody>
            </p:sp>
          </p:grpSp>
          <p:grpSp>
            <p:nvGrpSpPr>
              <p:cNvPr id="80" name="Shape 80"/>
              <p:cNvGrpSpPr/>
              <p:nvPr/>
            </p:nvGrpSpPr>
            <p:grpSpPr>
              <a:xfrm>
                <a:off x="-2033159" y="11060889"/>
                <a:ext cx="1033517" cy="893529"/>
                <a:chOff x="-2921738" y="11200127"/>
                <a:chExt cx="1420279" cy="1227904"/>
              </a:xfrm>
            </p:grpSpPr>
            <p:pic>
              <p:nvPicPr>
                <p:cNvPr id="81" name="Shape 81"/>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82" name="Shape 82"/>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88900" lvl="0" marL="0" marR="0" rtl="0" algn="ctr">
                    <a:lnSpc>
                      <a:spcPct val="10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DISTORTED</a:t>
                  </a:r>
                </a:p>
              </p:txBody>
            </p:sp>
          </p:grpSp>
          <p:pic>
            <p:nvPicPr>
              <p:cNvPr id="83" name="Shape 83"/>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84" name="Shape 84"/>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101600" lvl="0" marL="0" marR="0" rtl="0" algn="ctr">
                  <a:lnSpc>
                    <a:spcPct val="10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Corner handles</a:t>
                </a:r>
              </a:p>
            </p:txBody>
          </p:sp>
        </p:grpSp>
        <p:grpSp>
          <p:nvGrpSpPr>
            <p:cNvPr id="85" name="Shape 85"/>
            <p:cNvGrpSpPr/>
            <p:nvPr/>
          </p:nvGrpSpPr>
          <p:grpSpPr>
            <a:xfrm>
              <a:off x="-10398795" y="27751412"/>
              <a:ext cx="9323012" cy="2453249"/>
              <a:chOff x="-4754996" y="12734136"/>
              <a:chExt cx="4296559" cy="1127128"/>
            </a:xfrm>
          </p:grpSpPr>
          <p:pic>
            <p:nvPicPr>
              <p:cNvPr id="86" name="Shape 86"/>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87" name="Shape 87"/>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88" name="Shape 88"/>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101600" lvl="0" marL="0" marR="0" rtl="0" algn="ctr">
                  <a:lnSpc>
                    <a:spcPct val="100000"/>
                  </a:lnSpc>
                  <a:spcBef>
                    <a:spcPts val="0"/>
                  </a:spcBef>
                  <a:spcAft>
                    <a:spcPts val="0"/>
                  </a:spcAft>
                  <a:buClr>
                    <a:srgbClr val="92D050"/>
                  </a:buClr>
                  <a:buSzPts val="1600"/>
                  <a:buFont typeface="Calibri"/>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p>
            </p:txBody>
          </p:sp>
          <p:sp>
            <p:nvSpPr>
              <p:cNvPr id="89" name="Shape 89"/>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101600" lvl="0" marL="0" marR="0" rtl="0" algn="ctr">
                  <a:lnSpc>
                    <a:spcPct val="100000"/>
                  </a:lnSpc>
                  <a:spcBef>
                    <a:spcPts val="0"/>
                  </a:spcBef>
                  <a:spcAft>
                    <a:spcPts val="0"/>
                  </a:spcAft>
                  <a:buClr>
                    <a:srgbClr val="FF0000"/>
                  </a:buClr>
                  <a:buSzPts val="1600"/>
                  <a:buFont typeface="Calibri"/>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p>
            </p:txBody>
          </p:sp>
        </p:grpSp>
      </p:grpSp>
      <p:grpSp>
        <p:nvGrpSpPr>
          <p:cNvPr id="90" name="Shape 90"/>
          <p:cNvGrpSpPr/>
          <p:nvPr/>
        </p:nvGrpSpPr>
        <p:grpSpPr>
          <a:xfrm>
            <a:off x="51617559" y="-55065"/>
            <a:ext cx="11062139" cy="32973464"/>
            <a:chOff x="44157838" y="-55065"/>
            <a:chExt cx="11062139" cy="32973464"/>
          </a:xfrm>
        </p:grpSpPr>
        <p:sp>
          <p:nvSpPr>
            <p:cNvPr id="91" name="Shape 91"/>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254000" lvl="0" marL="0" marR="0" rtl="0" algn="ctr">
                <a:lnSpc>
                  <a:spcPct val="100000"/>
                </a:lnSpc>
                <a:spcBef>
                  <a:spcPts val="0"/>
                </a:spcBef>
                <a:spcAft>
                  <a:spcPts val="0"/>
                </a:spcAft>
                <a:buClr>
                  <a:schemeClr val="lt1"/>
                </a:buClr>
                <a:buSzPts val="4000"/>
                <a:buFont typeface="Trebuchet MS"/>
                <a:buNone/>
              </a:pPr>
              <a:r>
                <a:rPr b="1" i="0" lang="en-US" sz="4000" u="none" cap="none" strike="noStrike">
                  <a:solidFill>
                    <a:schemeClr val="lt1"/>
                  </a:solidFill>
                  <a:latin typeface="Trebuchet MS"/>
                  <a:ea typeface="Trebuchet MS"/>
                  <a:cs typeface="Trebuchet MS"/>
                  <a:sym typeface="Trebuchet MS"/>
                </a:rPr>
                <a:t>QUICK START (cont.)</a:t>
              </a:r>
            </a:p>
            <a:p>
              <a:pPr indent="-22860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add Text</a:t>
              </a:r>
            </a:p>
            <a:p>
              <a:pPr indent="-152400" lvl="2" marL="3265488"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15240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15240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add Tables</a:t>
              </a:r>
            </a:p>
            <a:p>
              <a:pPr indent="-152400" lvl="1" marL="1730375"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92" name="Shape 92"/>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93" name="Shape 93"/>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94" name="Shape 94"/>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95" name="Shape 95"/>
            <p:cNvGrpSpPr/>
            <p:nvPr/>
          </p:nvGrpSpPr>
          <p:grpSpPr>
            <a:xfrm>
              <a:off x="44487207" y="29414562"/>
              <a:ext cx="10354213" cy="1265612"/>
              <a:chOff x="44200453" y="28362388"/>
              <a:chExt cx="9771398" cy="1090622"/>
            </a:xfrm>
          </p:grpSpPr>
          <p:sp>
            <p:nvSpPr>
              <p:cNvPr id="96" name="Shape 96"/>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97" name="Shape 97">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98" name="Shape 98"/>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152400" lvl="0" marL="0" marR="0" rtl="0" algn="l">
                  <a:lnSpc>
                    <a:spcPct val="100000"/>
                  </a:lnSpc>
                  <a:spcBef>
                    <a:spcPts val="0"/>
                  </a:spcBef>
                  <a:spcAft>
                    <a:spcPts val="0"/>
                  </a:spcAft>
                  <a:buClr>
                    <a:schemeClr val="dk2"/>
                  </a:buClr>
                  <a:buSzPts val="2400"/>
                  <a:buFont typeface="Trebuchet MS"/>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p>
            </p:txBody>
          </p:sp>
        </p:grpSp>
        <p:sp>
          <p:nvSpPr>
            <p:cNvPr id="99" name="Shape 99"/>
            <p:cNvSpPr txBox="1"/>
            <p:nvPr/>
          </p:nvSpPr>
          <p:spPr>
            <a:xfrm>
              <a:off x="44487206" y="31188791"/>
              <a:ext cx="6870215" cy="1399638"/>
            </a:xfrm>
            <a:prstGeom prst="rect">
              <a:avLst/>
            </a:prstGeom>
            <a:noFill/>
            <a:ln>
              <a:noFill/>
            </a:ln>
          </p:spPr>
          <p:txBody>
            <a:bodyPr anchorCtr="0" anchor="t" bIns="32650" lIns="65300" rIns="65300" wrap="square" tIns="32650">
              <a:noAutofit/>
            </a:bodyPr>
            <a:lstStyle/>
            <a:p>
              <a:pPr indent="-585788" lvl="0" marL="407988" marR="0" rtl="0" algn="l">
                <a:lnSpc>
                  <a:spcPct val="92857"/>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 2015 PosterPresentations.com</a:t>
              </a:r>
              <a:br>
                <a:rPr b="0" i="0" lang="en-US" sz="2800" u="none" cap="none" strike="noStrike">
                  <a:solidFill>
                    <a:schemeClr val="lt1"/>
                  </a:solidFill>
                  <a:latin typeface="Calibri"/>
                  <a:ea typeface="Calibri"/>
                  <a:cs typeface="Calibri"/>
                  <a:sym typeface="Calibri"/>
                </a:rPr>
              </a:br>
              <a:r>
                <a:rPr b="0" i="0" lang="en-US" sz="2400" u="none" cap="none" strike="noStrike">
                  <a:solidFill>
                    <a:schemeClr val="lt1"/>
                  </a:solidFill>
                  <a:latin typeface="Calibri"/>
                  <a:ea typeface="Calibri"/>
                  <a:cs typeface="Calibri"/>
                  <a:sym typeface="Calibri"/>
                </a:rPr>
                <a:t>2117 Fourth Street , Unit C</a:t>
              </a:r>
            </a:p>
            <a:p>
              <a:pPr indent="-152400" lvl="0" marL="407988" marR="0" rtl="0" algn="l">
                <a:lnSpc>
                  <a:spcPct val="108333"/>
                </a:lnSpc>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Berkeley CA </a:t>
              </a:r>
              <a:r>
                <a:rPr b="0" i="0" lang="en-US" sz="2000" u="none" cap="none" strike="noStrike">
                  <a:solidFill>
                    <a:schemeClr val="lt1"/>
                  </a:solidFill>
                  <a:latin typeface="Calibri"/>
                  <a:ea typeface="Calibri"/>
                  <a:cs typeface="Calibri"/>
                  <a:sym typeface="Calibri"/>
                </a:rPr>
                <a:t>94710</a:t>
              </a:r>
              <a:br>
                <a:rPr b="0" i="0" lang="en-US" sz="2400" u="none" cap="none" strike="noStrike">
                  <a:solidFill>
                    <a:schemeClr val="lt1"/>
                  </a:solidFill>
                  <a:latin typeface="Calibri"/>
                  <a:ea typeface="Calibri"/>
                  <a:cs typeface="Calibri"/>
                  <a:sym typeface="Calibri"/>
                </a:rPr>
              </a:br>
              <a:r>
                <a:rPr b="1" i="0" lang="en-US" sz="2400" u="none" cap="none" strike="noStrike">
                  <a:solidFill>
                    <a:srgbClr val="FFFF00"/>
                  </a:solidFill>
                  <a:latin typeface="Calibri"/>
                  <a:ea typeface="Calibri"/>
                  <a:cs typeface="Calibri"/>
                  <a:sym typeface="Calibri"/>
                </a:rPr>
                <a:t>posterpresenter@gmail.com</a:t>
              </a:r>
            </a:p>
          </p:txBody>
        </p:sp>
      </p:grpSp>
    </p:spTree>
  </p:cSld>
  <p:clrMap accent1="accent1" accent2="accent2" accent3="accent3" accent4="accent4" accent5="accent5" accent6="accent6" bg1="lt1" bg2="dk2" tx1="dk1" tx2="lt2" folHlink="folHlink" hlink="hlink"/>
  <p:sldLayoutIdLst>
    <p:sldLayoutId id="214748364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50000">
              <a:srgbClr val="AAB8DD"/>
            </a:gs>
            <a:gs pos="100000">
              <a:srgbClr val="E1E7F4"/>
            </a:gs>
          </a:gsLst>
          <a:lin ang="16200000" scaled="0"/>
        </a:gradFill>
      </p:bgPr>
    </p:bg>
    <p:spTree>
      <p:nvGrpSpPr>
        <p:cNvPr id="118" name="Shape 118"/>
        <p:cNvGrpSpPr/>
        <p:nvPr/>
      </p:nvGrpSpPr>
      <p:grpSpPr>
        <a:xfrm>
          <a:off x="0" y="0"/>
          <a:ext cx="0" cy="0"/>
          <a:chOff x="0" y="0"/>
          <a:chExt cx="0" cy="0"/>
        </a:xfrm>
      </p:grpSpPr>
      <p:sp>
        <p:nvSpPr>
          <p:cNvPr id="119" name="Shape 119"/>
          <p:cNvSpPr/>
          <p:nvPr/>
        </p:nvSpPr>
        <p:spPr>
          <a:xfrm>
            <a:off x="0" y="0"/>
            <a:ext cx="51206400" cy="4800600"/>
          </a:xfrm>
          <a:prstGeom prst="rect">
            <a:avLst/>
          </a:prstGeom>
          <a:solidFill>
            <a:srgbClr val="425EA9"/>
          </a:solidFill>
          <a:ln cap="flat" cmpd="sng" w="9525">
            <a:solidFill>
              <a:schemeClr val="dk1"/>
            </a:solidFill>
            <a:prstDash val="solid"/>
            <a:miter lim="800000"/>
            <a:headEnd len="med" w="med" type="none"/>
            <a:tailEnd len="med" w="med" type="none"/>
          </a:ln>
        </p:spPr>
        <p:txBody>
          <a:bodyPr anchorCtr="0" anchor="ctr" bIns="52225" lIns="104475" rIns="104475" wrap="square" tIns="52225">
            <a:noAutofit/>
          </a:bodyPr>
          <a:lstStyle/>
          <a:p>
            <a:pPr indent="-622300" lvl="0" marL="0" marR="0" rtl="0" algn="l">
              <a:lnSpc>
                <a:spcPct val="100000"/>
              </a:lnSpc>
              <a:spcBef>
                <a:spcPts val="0"/>
              </a:spcBef>
              <a:spcAft>
                <a:spcPts val="0"/>
              </a:spcAft>
              <a:buClr>
                <a:srgbClr val="000000"/>
              </a:buClr>
              <a:buSzPts val="9800"/>
              <a:buFont typeface="Arial"/>
              <a:buNone/>
            </a:pPr>
            <a:r>
              <a:t/>
            </a:r>
            <a:endParaRPr b="0" i="0" sz="9800" u="none" cap="none" strike="noStrike">
              <a:solidFill>
                <a:schemeClr val="dk1"/>
              </a:solidFill>
              <a:latin typeface="Calibri"/>
              <a:ea typeface="Calibri"/>
              <a:cs typeface="Calibri"/>
              <a:sym typeface="Calibri"/>
            </a:endParaRPr>
          </a:p>
        </p:txBody>
      </p:sp>
      <p:sp>
        <p:nvSpPr>
          <p:cNvPr id="120" name="Shape 120"/>
          <p:cNvSpPr/>
          <p:nvPr/>
        </p:nvSpPr>
        <p:spPr>
          <a:xfrm>
            <a:off x="0" y="4805363"/>
            <a:ext cx="51206400" cy="152400"/>
          </a:xfrm>
          <a:prstGeom prst="rect">
            <a:avLst/>
          </a:prstGeom>
          <a:solidFill>
            <a:srgbClr val="2C3F71"/>
          </a:solidFill>
          <a:ln>
            <a:noFill/>
          </a:ln>
        </p:spPr>
        <p:txBody>
          <a:bodyPr anchorCtr="0" anchor="ctr" bIns="52225" lIns="104475" rIns="104475" wrap="square" tIns="52225">
            <a:noAutofit/>
          </a:bodyPr>
          <a:lstStyle/>
          <a:p>
            <a:pPr indent="-622300" lvl="0" marL="0" marR="0" rtl="0" algn="l">
              <a:lnSpc>
                <a:spcPct val="100000"/>
              </a:lnSpc>
              <a:spcBef>
                <a:spcPts val="0"/>
              </a:spcBef>
              <a:spcAft>
                <a:spcPts val="0"/>
              </a:spcAft>
              <a:buClr>
                <a:srgbClr val="000000"/>
              </a:buClr>
              <a:buSzPts val="9800"/>
              <a:buFont typeface="Arial"/>
              <a:buNone/>
            </a:pPr>
            <a:r>
              <a:t/>
            </a:r>
            <a:endParaRPr b="0" i="0" sz="9800" u="none" cap="none" strike="noStrike">
              <a:solidFill>
                <a:schemeClr val="dk1"/>
              </a:solidFill>
              <a:latin typeface="Calibri"/>
              <a:ea typeface="Calibri"/>
              <a:cs typeface="Calibri"/>
              <a:sym typeface="Calibri"/>
            </a:endParaRPr>
          </a:p>
        </p:txBody>
      </p:sp>
      <p:sp>
        <p:nvSpPr>
          <p:cNvPr id="121" name="Shape 121"/>
          <p:cNvSpPr/>
          <p:nvPr/>
        </p:nvSpPr>
        <p:spPr>
          <a:xfrm>
            <a:off x="1089025" y="5383213"/>
            <a:ext cx="11712575"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sp>
        <p:nvSpPr>
          <p:cNvPr id="122" name="Shape 122"/>
          <p:cNvSpPr/>
          <p:nvPr/>
        </p:nvSpPr>
        <p:spPr>
          <a:xfrm>
            <a:off x="38395275" y="5383213"/>
            <a:ext cx="11712575"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sp>
        <p:nvSpPr>
          <p:cNvPr id="123" name="Shape 123"/>
          <p:cNvSpPr/>
          <p:nvPr/>
        </p:nvSpPr>
        <p:spPr>
          <a:xfrm>
            <a:off x="13508038" y="5383213"/>
            <a:ext cx="24179212" cy="26736674"/>
          </a:xfrm>
          <a:prstGeom prst="roundRect">
            <a:avLst>
              <a:gd fmla="val 3256" name="adj"/>
            </a:avLst>
          </a:prstGeom>
          <a:gradFill>
            <a:gsLst>
              <a:gs pos="0">
                <a:srgbClr val="CDD2DE"/>
              </a:gs>
              <a:gs pos="100000">
                <a:srgbClr val="F3F5FA"/>
              </a:gs>
            </a:gsLst>
            <a:lin ang="16200000" scaled="0"/>
          </a:gradFill>
          <a:ln cap="flat" cmpd="sng" w="25400">
            <a:solidFill>
              <a:srgbClr val="2C3F71">
                <a:alpha val="57254"/>
              </a:srgbClr>
            </a:solidFill>
            <a:prstDash val="solid"/>
            <a:round/>
            <a:headEnd len="med" w="med" type="none"/>
            <a:tailEnd len="med" w="med" type="none"/>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grpSp>
        <p:nvGrpSpPr>
          <p:cNvPr id="124" name="Shape 124"/>
          <p:cNvGrpSpPr/>
          <p:nvPr/>
        </p:nvGrpSpPr>
        <p:grpSpPr>
          <a:xfrm>
            <a:off x="-11326789" y="-1"/>
            <a:ext cx="11018865" cy="32918401"/>
            <a:chOff x="-11225189" y="-1"/>
            <a:chExt cx="11018865" cy="32918401"/>
          </a:xfrm>
        </p:grpSpPr>
        <p:sp>
          <p:nvSpPr>
            <p:cNvPr id="125" name="Shape 125"/>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p>
            <a:p>
              <a:pPr indent="-254000" lvl="0" marL="0" marR="0" rtl="0" algn="ctr">
                <a:lnSpc>
                  <a:spcPct val="100000"/>
                </a:lnSpc>
                <a:spcBef>
                  <a:spcPts val="0"/>
                </a:spcBef>
                <a:spcAft>
                  <a:spcPts val="0"/>
                </a:spcAft>
                <a:buClr>
                  <a:schemeClr val="lt1"/>
                </a:buClr>
                <a:buSzPts val="4000"/>
                <a:buFont typeface="Trebuchet MS"/>
                <a:buNone/>
              </a:pPr>
              <a:r>
                <a:rPr b="1" i="0" lang="en-US" sz="4000" u="none" cap="none" strike="noStrike">
                  <a:solidFill>
                    <a:schemeClr val="lt1"/>
                  </a:solidFill>
                  <a:latin typeface="Trebuchet MS"/>
                  <a:ea typeface="Trebuchet MS"/>
                  <a:cs typeface="Trebuchet MS"/>
                  <a:sym typeface="Trebuchet MS"/>
                </a:rPr>
                <a:t>DESIGN GUIDE</a:t>
              </a: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Trebuchet MS"/>
                <a:ea typeface="Trebuchet MS"/>
                <a:cs typeface="Trebuchet MS"/>
                <a:sym typeface="Trebuchet MS"/>
              </a:endParaRP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This PowerPoint 2007 template produces a 36”x56” presentation poster. You can use it to create your research poster and save valuable time placing titles, subtitles, text, and graphics. </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p>
            <a:p>
              <a:pPr indent="-177800" lvl="0" marL="0" marR="0" rtl="0" algn="l">
                <a:lnSpc>
                  <a:spcPct val="10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p>
            <a:p>
              <a:pPr indent="-22860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00"/>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Trebuchet MS"/>
                <a:ea typeface="Trebuchet MS"/>
                <a:cs typeface="Trebuchet MS"/>
                <a:sym typeface="Trebuchet MS"/>
              </a:endParaRPr>
            </a:p>
            <a:p>
              <a:pPr indent="-254000" lvl="0" marL="0" marR="0" rtl="0" algn="ctr">
                <a:lnSpc>
                  <a:spcPct val="100000"/>
                </a:lnSpc>
                <a:spcBef>
                  <a:spcPts val="0"/>
                </a:spcBef>
                <a:spcAft>
                  <a:spcPts val="0"/>
                </a:spcAft>
                <a:buClr>
                  <a:schemeClr val="lt1"/>
                </a:buClr>
                <a:buSzPts val="4000"/>
                <a:buFont typeface="Trebuchet MS"/>
                <a:buNone/>
              </a:pPr>
              <a:r>
                <a:rPr b="1" i="0" lang="en-US" sz="4000" u="none" cap="none" strike="noStrike">
                  <a:solidFill>
                    <a:schemeClr val="lt1"/>
                  </a:solidFill>
                  <a:latin typeface="Trebuchet MS"/>
                  <a:ea typeface="Trebuchet MS"/>
                  <a:cs typeface="Trebuchet MS"/>
                  <a:sym typeface="Trebuchet MS"/>
                </a:rPr>
                <a:t>QUICK START</a:t>
              </a:r>
            </a:p>
            <a:p>
              <a:pPr indent="-20320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Zoom in and out</a:t>
              </a:r>
            </a:p>
            <a:p>
              <a:pPr indent="-2044700" lvl="0" marL="1892300" marR="0" rtl="0" algn="l">
                <a:lnSpc>
                  <a:spcPct val="100000"/>
                </a:lnSpc>
                <a:spcBef>
                  <a:spcPts val="0"/>
                </a:spcBef>
                <a:spcAft>
                  <a:spcPts val="0"/>
                </a:spcAft>
                <a:buClr>
                  <a:schemeClr val="lt1"/>
                </a:buClr>
                <a:buSzPts val="2400"/>
                <a:buFont typeface="Trebuchet MS"/>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p>
            <a:p>
              <a:pPr indent="-2044700" lvl="0" marL="1892300" marR="0" rtl="0" algn="l">
                <a:lnSpc>
                  <a:spcPct val="100000"/>
                </a:lnSpc>
                <a:spcBef>
                  <a:spcPts val="0"/>
                </a:spcBef>
                <a:spcAft>
                  <a:spcPts val="0"/>
                </a:spcAft>
                <a:buClr>
                  <a:srgbClr val="BFBFBF"/>
                </a:buClr>
                <a:buSzPts val="2400"/>
                <a:buFont typeface="Trebuchet MS"/>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Title, Authors, and Affiliations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FFC000"/>
                </a:buClr>
                <a:buSzPts val="2400"/>
                <a:buFont typeface="Trebuchet MS"/>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p>
            <a:p>
              <a:pPr indent="-177800" lvl="0" marL="0" marR="0" rtl="0" algn="l">
                <a:lnSpc>
                  <a:spcPct val="100000"/>
                </a:lnSpc>
                <a:spcBef>
                  <a:spcPts val="0"/>
                </a:spcBef>
                <a:spcAft>
                  <a:spcPts val="0"/>
                </a:spcAft>
                <a:buClr>
                  <a:schemeClr val="lt1"/>
                </a:buClr>
                <a:buSzPts val="2800"/>
                <a:buFont typeface="Trebuchet MS"/>
                <a:buNone/>
              </a:pPr>
              <a:br>
                <a:rPr b="1" i="0" lang="en-US" sz="2800" u="none" cap="none" strike="noStrike">
                  <a:solidFill>
                    <a:schemeClr val="lt1"/>
                  </a:solidFill>
                  <a:latin typeface="Trebuchet MS"/>
                  <a:ea typeface="Trebuchet MS"/>
                  <a:cs typeface="Trebuchet MS"/>
                  <a:sym typeface="Trebuchet MS"/>
                </a:rPr>
              </a:b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Adding Logos / Seals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FFC000"/>
                </a:buClr>
                <a:buSzPts val="2400"/>
                <a:buFont typeface="Trebuchet MS"/>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Photographs / Graphics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17780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Image Quality Check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26" name="Shape 126"/>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27" name="Shape 127"/>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28" name="Shape 128"/>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129" name="Shape 129"/>
            <p:cNvGrpSpPr/>
            <p:nvPr/>
          </p:nvGrpSpPr>
          <p:grpSpPr>
            <a:xfrm>
              <a:off x="-9744992" y="23540956"/>
              <a:ext cx="7531182" cy="2120441"/>
              <a:chOff x="-4470427" y="11016658"/>
              <a:chExt cx="3470785" cy="974220"/>
            </a:xfrm>
          </p:grpSpPr>
          <p:grpSp>
            <p:nvGrpSpPr>
              <p:cNvPr id="130" name="Shape 130"/>
              <p:cNvGrpSpPr/>
              <p:nvPr/>
            </p:nvGrpSpPr>
            <p:grpSpPr>
              <a:xfrm>
                <a:off x="-2783495" y="11060886"/>
                <a:ext cx="624431" cy="893535"/>
                <a:chOff x="-3958697" y="11117435"/>
                <a:chExt cx="779338" cy="1280430"/>
              </a:xfrm>
            </p:grpSpPr>
            <p:pic>
              <p:nvPicPr>
                <p:cNvPr id="131" name="Shape 131"/>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132" name="Shape 132"/>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101600" lvl="0" marL="0" marR="0" rtl="0" algn="ctr">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ORIGINAL</a:t>
                  </a:r>
                </a:p>
              </p:txBody>
            </p:sp>
          </p:grpSp>
          <p:grpSp>
            <p:nvGrpSpPr>
              <p:cNvPr id="133" name="Shape 133"/>
              <p:cNvGrpSpPr/>
              <p:nvPr/>
            </p:nvGrpSpPr>
            <p:grpSpPr>
              <a:xfrm>
                <a:off x="-2033159" y="11060889"/>
                <a:ext cx="1033517" cy="893529"/>
                <a:chOff x="-2921738" y="11200127"/>
                <a:chExt cx="1420279" cy="1227904"/>
              </a:xfrm>
            </p:grpSpPr>
            <p:pic>
              <p:nvPicPr>
                <p:cNvPr id="134" name="Shape 134"/>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135" name="Shape 135"/>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88900" lvl="0" marL="0" marR="0" rtl="0" algn="ctr">
                    <a:lnSpc>
                      <a:spcPct val="100000"/>
                    </a:lnSpc>
                    <a:spcBef>
                      <a:spcPts val="0"/>
                    </a:spcBef>
                    <a:spcAft>
                      <a:spcPts val="0"/>
                    </a:spcAft>
                    <a:buClr>
                      <a:schemeClr val="lt1"/>
                    </a:buClr>
                    <a:buSzPts val="1400"/>
                    <a:buFont typeface="Calibri"/>
                    <a:buNone/>
                  </a:pPr>
                  <a:r>
                    <a:rPr b="1" i="0" lang="en-US" sz="1400" u="none" cap="none" strike="noStrike">
                      <a:solidFill>
                        <a:schemeClr val="lt1"/>
                      </a:solidFill>
                      <a:latin typeface="Calibri"/>
                      <a:ea typeface="Calibri"/>
                      <a:cs typeface="Calibri"/>
                      <a:sym typeface="Calibri"/>
                    </a:rPr>
                    <a:t>DISTORTED</a:t>
                  </a:r>
                </a:p>
              </p:txBody>
            </p:sp>
          </p:grpSp>
          <p:pic>
            <p:nvPicPr>
              <p:cNvPr id="136" name="Shape 136"/>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137" name="Shape 137"/>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101600" lvl="0" marL="0" marR="0" rtl="0" algn="ctr">
                  <a:lnSpc>
                    <a:spcPct val="10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Corner handles</a:t>
                </a:r>
              </a:p>
            </p:txBody>
          </p:sp>
        </p:grpSp>
        <p:grpSp>
          <p:nvGrpSpPr>
            <p:cNvPr id="138" name="Shape 138"/>
            <p:cNvGrpSpPr/>
            <p:nvPr/>
          </p:nvGrpSpPr>
          <p:grpSpPr>
            <a:xfrm>
              <a:off x="-10398795" y="27751412"/>
              <a:ext cx="9323012" cy="2453249"/>
              <a:chOff x="-4754996" y="12734136"/>
              <a:chExt cx="4296559" cy="1127128"/>
            </a:xfrm>
          </p:grpSpPr>
          <p:pic>
            <p:nvPicPr>
              <p:cNvPr id="139" name="Shape 139"/>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140" name="Shape 140"/>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141" name="Shape 141"/>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101600" lvl="0" marL="0" marR="0" rtl="0" algn="ctr">
                  <a:lnSpc>
                    <a:spcPct val="100000"/>
                  </a:lnSpc>
                  <a:spcBef>
                    <a:spcPts val="0"/>
                  </a:spcBef>
                  <a:spcAft>
                    <a:spcPts val="0"/>
                  </a:spcAft>
                  <a:buClr>
                    <a:srgbClr val="92D050"/>
                  </a:buClr>
                  <a:buSzPts val="1600"/>
                  <a:buFont typeface="Calibri"/>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p>
            </p:txBody>
          </p:sp>
          <p:sp>
            <p:nvSpPr>
              <p:cNvPr id="142" name="Shape 142"/>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101600" lvl="0" marL="0" marR="0" rtl="0" algn="ctr">
                  <a:lnSpc>
                    <a:spcPct val="100000"/>
                  </a:lnSpc>
                  <a:spcBef>
                    <a:spcPts val="0"/>
                  </a:spcBef>
                  <a:spcAft>
                    <a:spcPts val="0"/>
                  </a:spcAft>
                  <a:buClr>
                    <a:srgbClr val="FF0000"/>
                  </a:buClr>
                  <a:buSzPts val="1600"/>
                  <a:buFont typeface="Calibri"/>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p>
            </p:txBody>
          </p:sp>
        </p:grpSp>
      </p:grpSp>
      <p:grpSp>
        <p:nvGrpSpPr>
          <p:cNvPr id="143" name="Shape 143"/>
          <p:cNvGrpSpPr/>
          <p:nvPr/>
        </p:nvGrpSpPr>
        <p:grpSpPr>
          <a:xfrm>
            <a:off x="51617559" y="-55065"/>
            <a:ext cx="11062139" cy="32973464"/>
            <a:chOff x="44157838" y="-55065"/>
            <a:chExt cx="11062139" cy="32973464"/>
          </a:xfrm>
        </p:grpSpPr>
        <p:sp>
          <p:nvSpPr>
            <p:cNvPr id="144" name="Shape 144"/>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254000" lvl="0" marL="0" marR="0" rtl="0" algn="ctr">
                <a:lnSpc>
                  <a:spcPct val="100000"/>
                </a:lnSpc>
                <a:spcBef>
                  <a:spcPts val="0"/>
                </a:spcBef>
                <a:spcAft>
                  <a:spcPts val="0"/>
                </a:spcAft>
                <a:buClr>
                  <a:schemeClr val="lt1"/>
                </a:buClr>
                <a:buSzPts val="4000"/>
                <a:buFont typeface="Trebuchet MS"/>
                <a:buNone/>
              </a:pPr>
              <a:r>
                <a:rPr b="1" i="0" lang="en-US" sz="4000" u="none" cap="none" strike="noStrike">
                  <a:solidFill>
                    <a:schemeClr val="lt1"/>
                  </a:solidFill>
                  <a:latin typeface="Trebuchet MS"/>
                  <a:ea typeface="Trebuchet MS"/>
                  <a:cs typeface="Trebuchet MS"/>
                  <a:sym typeface="Trebuchet MS"/>
                </a:rPr>
                <a:t>QUICK START (cont.)</a:t>
              </a:r>
            </a:p>
            <a:p>
              <a:pPr indent="-22860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lt1"/>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add Text</a:t>
              </a:r>
            </a:p>
            <a:p>
              <a:pPr indent="-152400" lvl="2" marL="3265488"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15240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152400" lvl="2" marL="1518341"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add Tables</a:t>
              </a:r>
            </a:p>
            <a:p>
              <a:pPr indent="-152400" lvl="1" marL="1730375"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1524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45" name="Shape 145"/>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146" name="Shape 146"/>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147" name="Shape 147"/>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148" name="Shape 148"/>
            <p:cNvGrpSpPr/>
            <p:nvPr/>
          </p:nvGrpSpPr>
          <p:grpSpPr>
            <a:xfrm>
              <a:off x="44487207" y="29414562"/>
              <a:ext cx="10354213" cy="1265612"/>
              <a:chOff x="44200453" y="28362388"/>
              <a:chExt cx="9771398" cy="1090622"/>
            </a:xfrm>
          </p:grpSpPr>
          <p:sp>
            <p:nvSpPr>
              <p:cNvPr id="149" name="Shape 149"/>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622300" lvl="0" marL="0" marR="0" rtl="0" algn="ctr">
                  <a:lnSpc>
                    <a:spcPct val="100000"/>
                  </a:lnSpc>
                  <a:spcBef>
                    <a:spcPts val="0"/>
                  </a:spcBef>
                  <a:spcAft>
                    <a:spcPts val="0"/>
                  </a:spcAft>
                  <a:buClr>
                    <a:srgbClr val="000000"/>
                  </a:buClr>
                  <a:buSzPts val="9800"/>
                  <a:buFont typeface="Arial"/>
                  <a:buNone/>
                </a:pPr>
                <a:r>
                  <a:t/>
                </a:r>
                <a:endParaRPr b="0" i="0" sz="98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150" name="Shape 150">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151" name="Shape 151"/>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152400" lvl="0" marL="0" marR="0" rtl="0" algn="l">
                  <a:lnSpc>
                    <a:spcPct val="100000"/>
                  </a:lnSpc>
                  <a:spcBef>
                    <a:spcPts val="0"/>
                  </a:spcBef>
                  <a:spcAft>
                    <a:spcPts val="0"/>
                  </a:spcAft>
                  <a:buClr>
                    <a:schemeClr val="dk2"/>
                  </a:buClr>
                  <a:buSzPts val="2400"/>
                  <a:buFont typeface="Trebuchet MS"/>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p>
            </p:txBody>
          </p:sp>
        </p:grpSp>
      </p:grpSp>
      <p:sp>
        <p:nvSpPr>
          <p:cNvPr id="152" name="Shape 152"/>
          <p:cNvSpPr txBox="1"/>
          <p:nvPr/>
        </p:nvSpPr>
        <p:spPr>
          <a:xfrm>
            <a:off x="51946931" y="31188791"/>
            <a:ext cx="6870215" cy="1399638"/>
          </a:xfrm>
          <a:prstGeom prst="rect">
            <a:avLst/>
          </a:prstGeom>
          <a:noFill/>
          <a:ln>
            <a:noFill/>
          </a:ln>
        </p:spPr>
        <p:txBody>
          <a:bodyPr anchorCtr="0" anchor="t" bIns="32650" lIns="65300" rIns="65300" wrap="square" tIns="32650">
            <a:noAutofit/>
          </a:bodyPr>
          <a:lstStyle/>
          <a:p>
            <a:pPr indent="-585788" lvl="0" marL="407988" marR="0" rtl="0" algn="l">
              <a:lnSpc>
                <a:spcPct val="92857"/>
              </a:lnSpc>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 2015 PosterPresentations.com</a:t>
            </a:r>
            <a:br>
              <a:rPr b="0" i="0" lang="en-US" sz="2800" u="none" cap="none" strike="noStrike">
                <a:solidFill>
                  <a:schemeClr val="lt1"/>
                </a:solidFill>
                <a:latin typeface="Calibri"/>
                <a:ea typeface="Calibri"/>
                <a:cs typeface="Calibri"/>
                <a:sym typeface="Calibri"/>
              </a:rPr>
            </a:br>
            <a:r>
              <a:rPr b="0" i="0" lang="en-US" sz="2400" u="none" cap="none" strike="noStrike">
                <a:solidFill>
                  <a:schemeClr val="lt1"/>
                </a:solidFill>
                <a:latin typeface="Calibri"/>
                <a:ea typeface="Calibri"/>
                <a:cs typeface="Calibri"/>
                <a:sym typeface="Calibri"/>
              </a:rPr>
              <a:t>2117 Fourth Street , Unit C</a:t>
            </a:r>
          </a:p>
          <a:p>
            <a:pPr indent="-152400" lvl="0" marL="407988" marR="0" rtl="0" algn="l">
              <a:lnSpc>
                <a:spcPct val="108333"/>
              </a:lnSpc>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Berkeley CA </a:t>
            </a:r>
            <a:r>
              <a:rPr b="0" i="0" lang="en-US" sz="2000" u="none" cap="none" strike="noStrike">
                <a:solidFill>
                  <a:schemeClr val="lt1"/>
                </a:solidFill>
                <a:latin typeface="Calibri"/>
                <a:ea typeface="Calibri"/>
                <a:cs typeface="Calibri"/>
                <a:sym typeface="Calibri"/>
              </a:rPr>
              <a:t>94710</a:t>
            </a:r>
            <a:br>
              <a:rPr b="0" i="0" lang="en-US" sz="2400" u="none" cap="none" strike="noStrike">
                <a:solidFill>
                  <a:schemeClr val="lt1"/>
                </a:solidFill>
                <a:latin typeface="Calibri"/>
                <a:ea typeface="Calibri"/>
                <a:cs typeface="Calibri"/>
                <a:sym typeface="Calibri"/>
              </a:rPr>
            </a:br>
            <a:r>
              <a:rPr b="1" i="0" lang="en-US" sz="2400" u="none" cap="none" strike="noStrike">
                <a:solidFill>
                  <a:srgbClr val="FFFF00"/>
                </a:solidFill>
                <a:latin typeface="Calibri"/>
                <a:ea typeface="Calibri"/>
                <a:cs typeface="Calibri"/>
                <a:sym typeface="Calibri"/>
              </a:rPr>
              <a:t>posterpresenter@gmail.com</a:t>
            </a:r>
          </a:p>
        </p:txBody>
      </p:sp>
      <p:sp>
        <p:nvSpPr>
          <p:cNvPr id="153" name="Shape 153"/>
          <p:cNvSpPr txBox="1"/>
          <p:nvPr/>
        </p:nvSpPr>
        <p:spPr>
          <a:xfrm>
            <a:off x="2078038" y="32315150"/>
            <a:ext cx="2933700" cy="382747"/>
          </a:xfrm>
          <a:prstGeom prst="rect">
            <a:avLst/>
          </a:prstGeom>
          <a:noFill/>
          <a:ln>
            <a:noFill/>
          </a:ln>
        </p:spPr>
        <p:txBody>
          <a:bodyPr anchorCtr="0" anchor="t" bIns="52125" lIns="104300" rIns="104300" wrap="square" tIns="52125">
            <a:noAutofit/>
          </a:bodyPr>
          <a:lstStyle/>
          <a:p>
            <a:pPr indent="-38100" lvl="0" marL="0" marR="0" rtl="0" algn="l">
              <a:lnSpc>
                <a:spcPct val="65000"/>
              </a:lnSpc>
              <a:spcBef>
                <a:spcPts val="0"/>
              </a:spcBef>
              <a:spcAft>
                <a:spcPts val="0"/>
              </a:spcAft>
              <a:buClr>
                <a:srgbClr val="BFBFBF"/>
              </a:buClr>
              <a:buSzPts val="600"/>
              <a:buFont typeface="Arial"/>
              <a:buNone/>
            </a:pPr>
            <a:r>
              <a:rPr b="1" i="0" lang="en-US" sz="600" u="none" cap="none" strike="noStrike">
                <a:solidFill>
                  <a:srgbClr val="BFBFBF"/>
                </a:solidFill>
                <a:latin typeface="Arial"/>
                <a:ea typeface="Arial"/>
                <a:cs typeface="Arial"/>
                <a:sym typeface="Arial"/>
              </a:rPr>
              <a:t>RESEARCH POSTER PRESENTATION DESIGN © 2015</a:t>
            </a:r>
          </a:p>
          <a:p>
            <a:pPr indent="-76200" lvl="0" marL="0" marR="0" rtl="0" algn="l">
              <a:lnSpc>
                <a:spcPct val="65000"/>
              </a:lnSpc>
              <a:spcBef>
                <a:spcPts val="600"/>
              </a:spcBef>
              <a:spcAft>
                <a:spcPts val="0"/>
              </a:spcAft>
              <a:buClr>
                <a:srgbClr val="BFBFBF"/>
              </a:buClr>
              <a:buSzPts val="1200"/>
              <a:buFont typeface="Arial"/>
              <a:buNone/>
            </a:pPr>
            <a:r>
              <a:rPr b="1" i="0" lang="en-US" sz="1200" u="none" cap="none" strike="noStrike">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5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http://www.rstudio.com/" TargetMode="External"/><Relationship Id="rId9"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1054875" y="6420056"/>
            <a:ext cx="15856500" cy="6976200"/>
          </a:xfrm>
          <a:prstGeom prst="rect">
            <a:avLst/>
          </a:prstGeom>
          <a:noFill/>
          <a:ln>
            <a:noFill/>
          </a:ln>
        </p:spPr>
        <p:txBody>
          <a:bodyPr anchorCtr="0" anchor="t" bIns="261225" lIns="261225" rIns="261225" wrap="square" tIns="261225">
            <a:noAutofit/>
          </a:bodyPr>
          <a:lstStyle/>
          <a:p>
            <a:pPr indent="-406400" lvl="0" marL="457200" marR="0" rtl="0" algn="l">
              <a:lnSpc>
                <a:spcPct val="100000"/>
              </a:lnSpc>
              <a:spcBef>
                <a:spcPts val="0"/>
              </a:spcBef>
              <a:spcAft>
                <a:spcPts val="0"/>
              </a:spcAft>
              <a:buClr>
                <a:srgbClr val="2C3F71"/>
              </a:buClr>
              <a:buSzPts val="2800"/>
              <a:buFont typeface="Arial"/>
              <a:buChar char="●"/>
            </a:pPr>
            <a:r>
              <a:rPr b="0" i="0" lang="en-US" sz="2800" u="none" cap="none" strike="noStrike">
                <a:solidFill>
                  <a:srgbClr val="2C3F71"/>
                </a:solidFill>
                <a:latin typeface="Times New Roman"/>
                <a:ea typeface="Times New Roman"/>
                <a:cs typeface="Times New Roman"/>
                <a:sym typeface="Times New Roman"/>
              </a:rPr>
              <a:t>Insomnia is one of the most common sleep disorders in the world, and it’s estimated to affect up to 60 million Americans.  Is this merely a natural occurrence, or are there habits among humans that deprive them of their sleep? </a:t>
            </a:r>
            <a:r>
              <a:rPr lang="en-US"/>
              <a:t>T</a:t>
            </a:r>
            <a:r>
              <a:rPr b="0" i="0" lang="en-US" sz="2800" u="none" cap="none" strike="noStrike">
                <a:solidFill>
                  <a:srgbClr val="2C3F71"/>
                </a:solidFill>
                <a:latin typeface="Times New Roman"/>
                <a:ea typeface="Times New Roman"/>
                <a:cs typeface="Times New Roman"/>
                <a:sym typeface="Times New Roman"/>
              </a:rPr>
              <a:t>he effects of both cigarettes and </a:t>
            </a:r>
            <a:r>
              <a:rPr lang="en-US"/>
              <a:t>alcohol consumption</a:t>
            </a:r>
            <a:r>
              <a:rPr b="0" i="0" lang="en-US" sz="2800" u="none" cap="none" strike="noStrike">
                <a:solidFill>
                  <a:srgbClr val="2C3F71"/>
                </a:solidFill>
                <a:latin typeface="Times New Roman"/>
                <a:ea typeface="Times New Roman"/>
                <a:cs typeface="Times New Roman"/>
                <a:sym typeface="Times New Roman"/>
              </a:rPr>
              <a:t> on sleep quality are </a:t>
            </a:r>
            <a:r>
              <a:rPr lang="en-US"/>
              <a:t>not clearly established</a:t>
            </a:r>
            <a:r>
              <a:rPr b="0" i="0" lang="en-US" sz="2800" u="none" cap="none" strike="noStrike">
                <a:solidFill>
                  <a:srgbClr val="2C3F71"/>
                </a:solidFill>
                <a:latin typeface="Times New Roman"/>
                <a:ea typeface="Times New Roman"/>
                <a:cs typeface="Times New Roman"/>
                <a:sym typeface="Times New Roman"/>
              </a:rPr>
              <a:t>.  If alcohol and tobacco consumption are shown to be correlated with insomnia, then a better understanding of this relationship could stand to benefit the 60 million of those who suffer.  </a:t>
            </a:r>
          </a:p>
          <a:p>
            <a:pPr indent="-177800" lvl="0" marL="0" marR="0" rtl="0" algn="l">
              <a:lnSpc>
                <a:spcPct val="100000"/>
              </a:lnSpc>
              <a:spcBef>
                <a:spcPts val="0"/>
              </a:spcBef>
              <a:spcAft>
                <a:spcPts val="0"/>
              </a:spcAft>
              <a:buClr>
                <a:srgbClr val="2C3F71"/>
              </a:buClr>
              <a:buSzPts val="2800"/>
              <a:buFont typeface="Arial"/>
              <a:buNone/>
            </a:pPr>
            <a:r>
              <a:t/>
            </a:r>
            <a:endParaRPr b="0" i="0" sz="2800" u="none" cap="none" strike="noStrike">
              <a:solidFill>
                <a:srgbClr val="2C3F71"/>
              </a:solidFill>
              <a:latin typeface="Times New Roman"/>
              <a:ea typeface="Times New Roman"/>
              <a:cs typeface="Times New Roman"/>
              <a:sym typeface="Times New Roman"/>
            </a:endParaRPr>
          </a:p>
          <a:p>
            <a:pPr indent="-406400" lvl="0" marL="457200" marR="0" rtl="0" algn="l">
              <a:lnSpc>
                <a:spcPct val="100000"/>
              </a:lnSpc>
              <a:spcBef>
                <a:spcPts val="0"/>
              </a:spcBef>
              <a:spcAft>
                <a:spcPts val="0"/>
              </a:spcAft>
              <a:buClr>
                <a:srgbClr val="2C3F71"/>
              </a:buClr>
              <a:buSzPts val="2800"/>
              <a:buFont typeface="Arial"/>
              <a:buChar char="●"/>
            </a:pPr>
            <a:r>
              <a:rPr b="0" i="0" lang="en-US" sz="2800" u="none" cap="none" strike="noStrike">
                <a:solidFill>
                  <a:srgbClr val="2C3F71"/>
                </a:solidFill>
                <a:latin typeface="Times New Roman"/>
                <a:ea typeface="Times New Roman"/>
                <a:cs typeface="Times New Roman"/>
                <a:sym typeface="Times New Roman"/>
              </a:rPr>
              <a:t>Alcohol, when used in moderate quantities, appears to initially increase the ease of falling asleep. The relationship becomes less clear when examining sleep duration and alcohol consumption, especially once alcohol consumption becomes excessive. One study found no significant difference between individuals that drank and those that did not in regards to the duration of sleep (Pavlovic, 2014).</a:t>
            </a:r>
          </a:p>
          <a:p>
            <a:pPr indent="-177800" lvl="0" marL="0" marR="0" rtl="0" algn="l">
              <a:lnSpc>
                <a:spcPct val="100000"/>
              </a:lnSpc>
              <a:spcBef>
                <a:spcPts val="0"/>
              </a:spcBef>
              <a:spcAft>
                <a:spcPts val="0"/>
              </a:spcAft>
              <a:buClr>
                <a:srgbClr val="2C3F71"/>
              </a:buClr>
              <a:buSzPts val="2800"/>
              <a:buFont typeface="Arial"/>
              <a:buNone/>
            </a:pPr>
            <a:r>
              <a:t/>
            </a:r>
            <a:endParaRPr b="0" i="0" sz="2800" u="none" cap="none" strike="noStrike">
              <a:solidFill>
                <a:srgbClr val="2C3F71"/>
              </a:solidFill>
              <a:latin typeface="Times New Roman"/>
              <a:ea typeface="Times New Roman"/>
              <a:cs typeface="Times New Roman"/>
              <a:sym typeface="Times New Roman"/>
            </a:endParaRPr>
          </a:p>
          <a:p>
            <a:pPr indent="-406400" lvl="0" marL="457200" marR="0" rtl="0" algn="l">
              <a:lnSpc>
                <a:spcPct val="100000"/>
              </a:lnSpc>
              <a:spcBef>
                <a:spcPts val="0"/>
              </a:spcBef>
              <a:spcAft>
                <a:spcPts val="0"/>
              </a:spcAft>
              <a:buClr>
                <a:srgbClr val="2C3F71"/>
              </a:buClr>
              <a:buSzPts val="2800"/>
              <a:buFont typeface="Arial"/>
              <a:buChar char="●"/>
            </a:pPr>
            <a:r>
              <a:rPr b="0" i="0" lang="en-US" sz="2800" u="none" cap="none" strike="noStrike">
                <a:solidFill>
                  <a:srgbClr val="2C3F71"/>
                </a:solidFill>
                <a:latin typeface="Times New Roman"/>
                <a:ea typeface="Times New Roman"/>
                <a:cs typeface="Times New Roman"/>
                <a:sym typeface="Times New Roman"/>
              </a:rPr>
              <a:t>The studies that have attempted to connect alcohol and cigarette use with sleep often do so individually and rarely compare both. Many studies fail to use consistent definitions of what they consider adequate amounts of sleep (Stein, 2005).</a:t>
            </a:r>
          </a:p>
        </p:txBody>
      </p:sp>
      <p:sp>
        <p:nvSpPr>
          <p:cNvPr id="178" name="Shape 178"/>
          <p:cNvSpPr txBox="1"/>
          <p:nvPr>
            <p:ph idx="2" type="body"/>
          </p:nvPr>
        </p:nvSpPr>
        <p:spPr>
          <a:xfrm>
            <a:off x="1065474" y="5847147"/>
            <a:ext cx="158352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Introduction</a:t>
            </a:r>
          </a:p>
        </p:txBody>
      </p:sp>
      <p:sp>
        <p:nvSpPr>
          <p:cNvPr id="179" name="Shape 179"/>
          <p:cNvSpPr txBox="1"/>
          <p:nvPr>
            <p:ph idx="3" type="body"/>
          </p:nvPr>
        </p:nvSpPr>
        <p:spPr>
          <a:xfrm>
            <a:off x="956400" y="27669044"/>
            <a:ext cx="15858300" cy="4784400"/>
          </a:xfrm>
          <a:prstGeom prst="rect">
            <a:avLst/>
          </a:prstGeom>
          <a:noFill/>
          <a:ln>
            <a:noFill/>
          </a:ln>
        </p:spPr>
        <p:txBody>
          <a:bodyPr anchorCtr="0" anchor="t" bIns="261225" lIns="261225" rIns="261225" wrap="square" tIns="261225">
            <a:noAutofit/>
          </a:bodyPr>
          <a:lstStyle/>
          <a:p>
            <a:pPr indent="317500" lvl="0" marL="0" marR="0" rtl="0" algn="l">
              <a:lnSpc>
                <a:spcPct val="115000"/>
              </a:lnSpc>
              <a:spcBef>
                <a:spcPts val="0"/>
              </a:spcBef>
              <a:spcAft>
                <a:spcPts val="0"/>
              </a:spcAft>
              <a:buClr>
                <a:schemeClr val="dk1"/>
              </a:buClr>
              <a:buSzPts val="1100"/>
              <a:buFont typeface="Arial"/>
              <a:buNone/>
            </a:pPr>
            <a:r>
              <a:rPr b="0" i="0" lang="en-US" sz="3000" u="none" cap="none" strike="noStrike">
                <a:solidFill>
                  <a:srgbClr val="2C3F71"/>
                </a:solidFill>
                <a:latin typeface="Times New Roman"/>
                <a:ea typeface="Times New Roman"/>
                <a:cs typeface="Times New Roman"/>
                <a:sym typeface="Times New Roman"/>
              </a:rPr>
              <a:t>The data set being examined is the Wave IV public use file that contains 5114 respondents, aged 24 to 32. The analysis of  this data  involved utilizing: ANOVA</a:t>
            </a:r>
            <a:r>
              <a:rPr lang="en-US" sz="3000"/>
              <a:t>,</a:t>
            </a:r>
            <a:r>
              <a:rPr b="0" i="0" lang="en-US" sz="3000" u="none" cap="none" strike="noStrike">
                <a:solidFill>
                  <a:srgbClr val="2C3F71"/>
                </a:solidFill>
                <a:latin typeface="Times New Roman"/>
                <a:ea typeface="Times New Roman"/>
                <a:cs typeface="Times New Roman"/>
                <a:sym typeface="Times New Roman"/>
              </a:rPr>
              <a:t> t-tests, Chi-squared tests, and co</a:t>
            </a:r>
            <a:r>
              <a:rPr lang="en-US" sz="3000"/>
              <a:t>rrelation inferences</a:t>
            </a:r>
            <a:r>
              <a:rPr b="0" i="0" lang="en-US" sz="3000" u="none" cap="none" strike="noStrike">
                <a:solidFill>
                  <a:srgbClr val="2C3F71"/>
                </a:solidFill>
                <a:latin typeface="Times New Roman"/>
                <a:ea typeface="Times New Roman"/>
                <a:cs typeface="Times New Roman"/>
                <a:sym typeface="Times New Roman"/>
              </a:rPr>
              <a:t> to determine if there is a </a:t>
            </a:r>
            <a:r>
              <a:rPr lang="en-US" sz="3000"/>
              <a:t>significant relationship between smoking and sleep or alcohol and sleep</a:t>
            </a:r>
            <a:r>
              <a:rPr b="0" i="0" lang="en-US" sz="3000" u="none" cap="none" strike="noStrike">
                <a:solidFill>
                  <a:srgbClr val="2C3F71"/>
                </a:solidFill>
                <a:latin typeface="Times New Roman"/>
                <a:ea typeface="Times New Roman"/>
                <a:cs typeface="Times New Roman"/>
                <a:sym typeface="Times New Roman"/>
              </a:rPr>
              <a:t>.</a:t>
            </a:r>
          </a:p>
          <a:p>
            <a:pPr indent="317500" lvl="0" marL="0" marR="0" rtl="0" algn="l">
              <a:lnSpc>
                <a:spcPct val="200000"/>
              </a:lnSpc>
              <a:spcBef>
                <a:spcPts val="0"/>
              </a:spcBef>
              <a:spcAft>
                <a:spcPts val="0"/>
              </a:spcAft>
              <a:buClr>
                <a:schemeClr val="dk1"/>
              </a:buClr>
              <a:buSzPts val="11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0" name="Shape 180"/>
          <p:cNvSpPr txBox="1"/>
          <p:nvPr>
            <p:ph idx="4" type="body"/>
          </p:nvPr>
        </p:nvSpPr>
        <p:spPr>
          <a:xfrm>
            <a:off x="1065517" y="13062781"/>
            <a:ext cx="158352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Research Questions</a:t>
            </a:r>
          </a:p>
        </p:txBody>
      </p:sp>
      <p:sp>
        <p:nvSpPr>
          <p:cNvPr id="181" name="Shape 181"/>
          <p:cNvSpPr txBox="1"/>
          <p:nvPr>
            <p:ph idx="5" type="body"/>
          </p:nvPr>
        </p:nvSpPr>
        <p:spPr>
          <a:xfrm>
            <a:off x="34297650" y="6704526"/>
            <a:ext cx="15833400" cy="10548300"/>
          </a:xfrm>
          <a:prstGeom prst="rect">
            <a:avLst/>
          </a:prstGeom>
          <a:noFill/>
          <a:ln>
            <a:noFill/>
          </a:ln>
        </p:spPr>
        <p:txBody>
          <a:bodyPr anchorCtr="0" anchor="t" bIns="261225" lIns="261225" rIns="261225" wrap="square" tIns="261225">
            <a:noAutofit/>
          </a:bodyPr>
          <a:lstStyle/>
          <a:p>
            <a:pPr indent="-381000" lvl="0" marL="457200" rtl="0">
              <a:spcBef>
                <a:spcPts val="0"/>
              </a:spcBef>
              <a:spcAft>
                <a:spcPts val="0"/>
              </a:spcAft>
              <a:buSzPts val="2400"/>
              <a:buFont typeface="Times New Roman"/>
              <a:buChar char="●"/>
            </a:pPr>
            <a:r>
              <a:rPr lang="en-US" sz="2400"/>
              <a:t>In our previous research, we learned that nicotine from cigarettes could suppress and shorten the duration of REM-sleep, which may also lead to an overall reduction in sleep duration. Researchers also found that chronic smokers typically had insomnia and nightly awakenings due to nicotine’s cravings. (Dieter, 2009)  </a:t>
            </a:r>
          </a:p>
          <a:p>
            <a:pPr indent="-381000" lvl="0" marL="457200" marR="0" rtl="0" algn="l">
              <a:lnSpc>
                <a:spcPct val="100000"/>
              </a:lnSpc>
              <a:spcBef>
                <a:spcPts val="0"/>
              </a:spcBef>
              <a:spcAft>
                <a:spcPts val="0"/>
              </a:spcAft>
              <a:buClr>
                <a:srgbClr val="2C3F71"/>
              </a:buClr>
              <a:buSzPts val="2400"/>
              <a:buFont typeface="Times New Roman"/>
              <a:buChar char="●"/>
            </a:pPr>
            <a:r>
              <a:rPr lang="en-US" sz="2400"/>
              <a:t>However, m</a:t>
            </a:r>
            <a:r>
              <a:rPr b="0" i="0" lang="en-US" sz="2400" u="none" cap="none" strike="noStrike">
                <a:solidFill>
                  <a:srgbClr val="2C3F71"/>
                </a:solidFill>
                <a:latin typeface="Times New Roman"/>
                <a:ea typeface="Times New Roman"/>
                <a:cs typeface="Times New Roman"/>
                <a:sym typeface="Times New Roman"/>
              </a:rPr>
              <a:t>ost of our graphics have been showing little to no trend when sleep duration is compared to the number of cigarettes smoked and alcohol consumption</a:t>
            </a:r>
            <a:r>
              <a:rPr lang="en-US" sz="2400"/>
              <a:t> (Figures 1 and 2)</a:t>
            </a:r>
            <a:r>
              <a:rPr b="0" i="0" lang="en-US" sz="2400" u="none" cap="none" strike="noStrike">
                <a:solidFill>
                  <a:srgbClr val="2C3F71"/>
                </a:solidFill>
                <a:latin typeface="Times New Roman"/>
                <a:ea typeface="Times New Roman"/>
                <a:cs typeface="Times New Roman"/>
                <a:sym typeface="Times New Roman"/>
              </a:rPr>
              <a:t>. </a:t>
            </a:r>
          </a:p>
          <a:p>
            <a:pPr indent="-381000" lvl="0" marL="457200" marR="0" rtl="0" algn="l">
              <a:lnSpc>
                <a:spcPct val="100000"/>
              </a:lnSpc>
              <a:spcBef>
                <a:spcPts val="0"/>
              </a:spcBef>
              <a:spcAft>
                <a:spcPts val="0"/>
              </a:spcAft>
              <a:buClr>
                <a:srgbClr val="2C3F71"/>
              </a:buClr>
              <a:buSzPts val="2400"/>
              <a:buFont typeface="Times New Roman"/>
              <a:buChar char="●"/>
            </a:pPr>
            <a:r>
              <a:rPr lang="en-US" sz="2400"/>
              <a:t>In an ANOVA of duration of sleep compared to the number of cigarettes smoked per day, we found insufficient evidence that the number of cigarettes smoked per day correlated with a shorter duration of sleep, contrary to what  we found in our research.  We saw no significant trend in this graph (Figure 1).</a:t>
            </a:r>
          </a:p>
          <a:p>
            <a:pPr indent="-381000" lvl="0" marL="457200" rtl="0">
              <a:spcBef>
                <a:spcPts val="0"/>
              </a:spcBef>
              <a:spcAft>
                <a:spcPts val="0"/>
              </a:spcAft>
              <a:buSzPts val="2400"/>
              <a:buChar char="●"/>
            </a:pPr>
            <a:r>
              <a:rPr lang="en-US" sz="2400"/>
              <a:t>When comparing people who have smoked and those that have never smoked, we saw very little correlation to sleep duration, as they appeared to get around the same amount of sleep in our two sample t-test for independent groups. This could very well be due to many of those that have smoked, never smoked again.</a:t>
            </a:r>
          </a:p>
          <a:p>
            <a:pPr indent="-381000" lvl="0" marL="457200" marR="0" rtl="0" algn="l">
              <a:lnSpc>
                <a:spcPct val="100000"/>
              </a:lnSpc>
              <a:spcBef>
                <a:spcPts val="0"/>
              </a:spcBef>
              <a:spcAft>
                <a:spcPts val="0"/>
              </a:spcAft>
              <a:buClr>
                <a:srgbClr val="2C3F71"/>
              </a:buClr>
              <a:buSzPts val="2400"/>
              <a:buFont typeface="Times New Roman"/>
              <a:buChar char="●"/>
            </a:pPr>
            <a:r>
              <a:rPr lang="en-US" sz="2400"/>
              <a:t>We also performed a Chi-squared test of association between smoking and how often people had trouble falling asleep.  In this test we found significant evidence that this was the case.  Users that smoked saw an upward trend in how often they had trouble falling asleep while non-smokers had a downward trend in how often they had trouble falling asleep (Figure 3).</a:t>
            </a:r>
          </a:p>
          <a:p>
            <a:pPr indent="-381000" lvl="0" marL="457200" marR="0" rtl="0" algn="l">
              <a:lnSpc>
                <a:spcPct val="100000"/>
              </a:lnSpc>
              <a:spcBef>
                <a:spcPts val="0"/>
              </a:spcBef>
              <a:spcAft>
                <a:spcPts val="0"/>
              </a:spcAft>
              <a:buClr>
                <a:srgbClr val="2C3F71"/>
              </a:buClr>
              <a:buSzPts val="2400"/>
              <a:buFont typeface="Times New Roman"/>
              <a:buChar char="●"/>
            </a:pPr>
            <a:r>
              <a:rPr lang="en-US" sz="2400"/>
              <a:t>This correlates to our research that states that nicotine can inhibit sleep and cause other problems that can make it harder to fall asleep.  </a:t>
            </a:r>
            <a:r>
              <a:rPr b="0" i="0" lang="en-US" sz="2400" u="none" cap="none" strike="noStrike">
                <a:solidFill>
                  <a:srgbClr val="2C3F71"/>
                </a:solidFill>
                <a:latin typeface="Times New Roman"/>
                <a:ea typeface="Times New Roman"/>
                <a:cs typeface="Times New Roman"/>
                <a:sym typeface="Times New Roman"/>
              </a:rPr>
              <a:t>It was explained that nicotine, found in cigarettes, caused sleep disturbances because it “stimulates the release of sleep regulating neurotransmitters.”(Sabanayagam, 2010) </a:t>
            </a:r>
          </a:p>
          <a:p>
            <a:pPr indent="-381000" lvl="0" marL="457200" marR="0" rtl="0" algn="l">
              <a:lnSpc>
                <a:spcPct val="100000"/>
              </a:lnSpc>
              <a:spcBef>
                <a:spcPts val="0"/>
              </a:spcBef>
              <a:spcAft>
                <a:spcPts val="0"/>
              </a:spcAft>
              <a:buSzPts val="2400"/>
              <a:buChar char="●"/>
            </a:pPr>
            <a:r>
              <a:rPr b="0" i="0" lang="en-US" sz="2400" u="none" cap="none" strike="noStrike">
                <a:solidFill>
                  <a:srgbClr val="2C3F71"/>
                </a:solidFill>
                <a:latin typeface="Times New Roman"/>
                <a:ea typeface="Times New Roman"/>
                <a:cs typeface="Times New Roman"/>
                <a:sym typeface="Times New Roman"/>
              </a:rPr>
              <a:t>In studies done on alcohol it was found that, when used in small doses, alcohol would actually help people fall asleep sooner if used less than twice a week.  However, heavy users would find it harder to fall asleep and would have more issues that inhibit sleep such as: heartburn, sleepwalking,snoring, and high blood pressure.(Stein, 2005)  </a:t>
            </a:r>
          </a:p>
          <a:p>
            <a:pPr indent="-381000" lvl="0" marL="457200" marR="0" rtl="0" algn="l">
              <a:lnSpc>
                <a:spcPct val="100000"/>
              </a:lnSpc>
              <a:spcBef>
                <a:spcPts val="0"/>
              </a:spcBef>
              <a:spcAft>
                <a:spcPts val="0"/>
              </a:spcAft>
              <a:buSzPts val="2400"/>
              <a:buChar char="●"/>
            </a:pPr>
            <a:r>
              <a:rPr b="0" i="0" lang="en-US" sz="2400" u="none" cap="none" strike="noStrike">
                <a:solidFill>
                  <a:srgbClr val="2C3F71"/>
                </a:solidFill>
                <a:latin typeface="Times New Roman"/>
                <a:ea typeface="Times New Roman"/>
                <a:cs typeface="Times New Roman"/>
                <a:sym typeface="Times New Roman"/>
              </a:rPr>
              <a:t>When looking at alcohol, we performed a correlation analysis on the duration of sleep and the number of drinks consumed when the respondent went out on a night to drink.  We found that there was a negligible negative correlation between drinks consumed and the duration of sleep received</a:t>
            </a:r>
            <a:r>
              <a:rPr lang="en-US" sz="2400"/>
              <a:t> (Figure 2)</a:t>
            </a:r>
            <a:r>
              <a:rPr b="0" i="0" lang="en-US" sz="2400" u="none" cap="none" strike="noStrike">
                <a:solidFill>
                  <a:srgbClr val="2C3F71"/>
                </a:solidFill>
                <a:latin typeface="Times New Roman"/>
                <a:ea typeface="Times New Roman"/>
                <a:cs typeface="Times New Roman"/>
                <a:sym typeface="Times New Roman"/>
              </a:rPr>
              <a:t>.  This did not seem like the research we found on alcohol, much at all.  We just saw a slight downward trend the more that people drank.</a:t>
            </a:r>
          </a:p>
          <a:p>
            <a:pPr indent="-381000" lvl="0" marL="457200" rtl="0">
              <a:spcBef>
                <a:spcPts val="0"/>
              </a:spcBef>
              <a:buSzPts val="2400"/>
              <a:buChar char="●"/>
            </a:pPr>
            <a:r>
              <a:rPr lang="en-US" sz="2400"/>
              <a:t>We also performed  Chi-squared tests of association between whether a person drinks or not and the amount of times they have trouble falling asleep and staying asleep.  We found no significant relationship.  </a:t>
            </a:r>
          </a:p>
        </p:txBody>
      </p:sp>
      <p:sp>
        <p:nvSpPr>
          <p:cNvPr id="182" name="Shape 182"/>
          <p:cNvSpPr txBox="1"/>
          <p:nvPr>
            <p:ph idx="6" type="body"/>
          </p:nvPr>
        </p:nvSpPr>
        <p:spPr>
          <a:xfrm>
            <a:off x="34297702" y="5878669"/>
            <a:ext cx="158334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Discussion</a:t>
            </a:r>
          </a:p>
        </p:txBody>
      </p:sp>
      <p:sp>
        <p:nvSpPr>
          <p:cNvPr id="183" name="Shape 183"/>
          <p:cNvSpPr txBox="1"/>
          <p:nvPr>
            <p:ph idx="8" type="body"/>
          </p:nvPr>
        </p:nvSpPr>
        <p:spPr>
          <a:xfrm>
            <a:off x="17677814" y="6158747"/>
            <a:ext cx="158427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Results</a:t>
            </a:r>
          </a:p>
        </p:txBody>
      </p:sp>
      <p:sp>
        <p:nvSpPr>
          <p:cNvPr id="184" name="Shape 184"/>
          <p:cNvSpPr txBox="1"/>
          <p:nvPr>
            <p:ph idx="9" type="body"/>
          </p:nvPr>
        </p:nvSpPr>
        <p:spPr>
          <a:xfrm>
            <a:off x="1066256" y="16640947"/>
            <a:ext cx="158388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Sample Characteristics</a:t>
            </a:r>
          </a:p>
        </p:txBody>
      </p:sp>
      <p:sp>
        <p:nvSpPr>
          <p:cNvPr id="185" name="Shape 185"/>
          <p:cNvSpPr txBox="1"/>
          <p:nvPr>
            <p:ph idx="13" type="body"/>
          </p:nvPr>
        </p:nvSpPr>
        <p:spPr>
          <a:xfrm>
            <a:off x="1342800" y="17498350"/>
            <a:ext cx="6777300" cy="5372700"/>
          </a:xfrm>
          <a:prstGeom prst="rect">
            <a:avLst/>
          </a:prstGeom>
          <a:noFill/>
          <a:ln>
            <a:noFill/>
          </a:ln>
        </p:spPr>
        <p:txBody>
          <a:bodyPr anchorCtr="0" anchor="t" bIns="261225" lIns="261225" rIns="261225" wrap="square" tIns="261225">
            <a:noAutofit/>
          </a:bodyPr>
          <a:lstStyle/>
          <a:p>
            <a:pPr indent="-177800" lvl="0" marL="0" marR="0" rtl="0" algn="l">
              <a:lnSpc>
                <a:spcPct val="100000"/>
              </a:lnSpc>
              <a:spcBef>
                <a:spcPts val="0"/>
              </a:spcBef>
              <a:spcAft>
                <a:spcPts val="0"/>
              </a:spcAft>
              <a:buClr>
                <a:srgbClr val="2C3F71"/>
              </a:buClr>
              <a:buSzPts val="2800"/>
              <a:buFont typeface="Arial"/>
              <a:buNone/>
            </a:pPr>
            <a:r>
              <a:rPr b="0" i="0" lang="en-US" u="none" cap="none" strike="noStrike">
                <a:solidFill>
                  <a:srgbClr val="2C3F71"/>
                </a:solidFill>
                <a:latin typeface="Times New Roman"/>
                <a:ea typeface="Times New Roman"/>
                <a:cs typeface="Times New Roman"/>
                <a:sym typeface="Times New Roman"/>
              </a:rPr>
              <a:t>The data set being examined is the Wave IV public survey use file that contains 5114 respondents, aged 24 to 32.  </a:t>
            </a:r>
          </a:p>
          <a:p>
            <a:pPr indent="-457200" lvl="0" marL="457200" marR="0" rtl="0" algn="l">
              <a:lnSpc>
                <a:spcPct val="100000"/>
              </a:lnSpc>
              <a:spcBef>
                <a:spcPts val="560"/>
              </a:spcBef>
              <a:spcAft>
                <a:spcPts val="0"/>
              </a:spcAft>
              <a:buClr>
                <a:srgbClr val="2C3F71"/>
              </a:buClr>
              <a:buSzPts val="2800"/>
              <a:buFont typeface="Arial"/>
              <a:buChar char="•"/>
            </a:pPr>
            <a:r>
              <a:rPr b="0" i="0" lang="en-US" u="none" cap="none" strike="noStrike">
                <a:solidFill>
                  <a:srgbClr val="2C3F71"/>
                </a:solidFill>
                <a:latin typeface="Times New Roman"/>
                <a:ea typeface="Times New Roman"/>
                <a:cs typeface="Times New Roman"/>
                <a:sym typeface="Times New Roman"/>
              </a:rPr>
              <a:t>This cohort consists of a percentage of the nationally representative sample of individuals that were originally interviewed in 1995 as adolescents and later located for the Wave IV interview.</a:t>
            </a:r>
          </a:p>
          <a:p>
            <a:pPr indent="-457200" lvl="0" marL="457200" marR="0" rtl="0" algn="l">
              <a:lnSpc>
                <a:spcPct val="100000"/>
              </a:lnSpc>
              <a:spcBef>
                <a:spcPts val="560"/>
              </a:spcBef>
              <a:spcAft>
                <a:spcPts val="0"/>
              </a:spcAft>
              <a:buClr>
                <a:srgbClr val="2C3F71"/>
              </a:buClr>
              <a:buSzPts val="2800"/>
              <a:buFont typeface="Arial"/>
              <a:buChar char="•"/>
            </a:pPr>
            <a:r>
              <a:rPr b="0" i="0" lang="en-US" u="none" cap="none" strike="noStrike">
                <a:solidFill>
                  <a:srgbClr val="2C3F71"/>
                </a:solidFill>
                <a:latin typeface="Times New Roman"/>
                <a:ea typeface="Times New Roman"/>
                <a:cs typeface="Times New Roman"/>
                <a:sym typeface="Times New Roman"/>
              </a:rPr>
              <a:t>The respondents were composed of  a representative sample of individuals living in the United states.</a:t>
            </a:r>
          </a:p>
          <a:p>
            <a:pPr indent="-457200" lvl="0" marL="457200" marR="0" rtl="0" algn="l">
              <a:lnSpc>
                <a:spcPct val="100000"/>
              </a:lnSpc>
              <a:spcBef>
                <a:spcPts val="560"/>
              </a:spcBef>
              <a:spcAft>
                <a:spcPts val="0"/>
              </a:spcAft>
              <a:buClr>
                <a:srgbClr val="2C3F71"/>
              </a:buClr>
              <a:buSzPts val="2800"/>
              <a:buFont typeface="Arial"/>
              <a:buChar char="•"/>
            </a:pPr>
            <a:r>
              <a:rPr b="0" i="0" lang="en-US" u="none" cap="none" strike="noStrike">
                <a:solidFill>
                  <a:srgbClr val="2C3F71"/>
                </a:solidFill>
                <a:latin typeface="Times New Roman"/>
                <a:ea typeface="Times New Roman"/>
                <a:cs typeface="Times New Roman"/>
                <a:sym typeface="Times New Roman"/>
              </a:rPr>
              <a:t>Respondents were asked many different questions such as: how often they had slept, whether or not they have done drugs, how their overall health was, etc.</a:t>
            </a:r>
          </a:p>
          <a:p>
            <a:pPr indent="-457200" lvl="0" marL="457200" marR="0" rtl="0" algn="l">
              <a:lnSpc>
                <a:spcPct val="100000"/>
              </a:lnSpc>
              <a:spcBef>
                <a:spcPts val="560"/>
              </a:spcBef>
              <a:spcAft>
                <a:spcPts val="0"/>
              </a:spcAft>
              <a:buClr>
                <a:srgbClr val="2C3F71"/>
              </a:buClr>
              <a:buSzPts val="2800"/>
              <a:buFont typeface="Arial"/>
              <a:buChar char="•"/>
            </a:pPr>
            <a:r>
              <a:rPr b="0" i="0" lang="en-US" u="none" cap="none" strike="noStrike">
                <a:solidFill>
                  <a:srgbClr val="2C3F71"/>
                </a:solidFill>
                <a:latin typeface="Times New Roman"/>
                <a:ea typeface="Times New Roman"/>
                <a:cs typeface="Times New Roman"/>
                <a:sym typeface="Times New Roman"/>
              </a:rPr>
              <a:t>The interviews took place between 2008 and 2009.</a:t>
            </a:r>
          </a:p>
          <a:p>
            <a:pPr indent="-457200" lvl="0" marL="457200" marR="0" rtl="0" algn="l">
              <a:lnSpc>
                <a:spcPct val="100000"/>
              </a:lnSpc>
              <a:spcBef>
                <a:spcPts val="560"/>
              </a:spcBef>
              <a:spcAft>
                <a:spcPts val="0"/>
              </a:spcAft>
              <a:buClr>
                <a:srgbClr val="2C3F71"/>
              </a:buClr>
              <a:buSzPts val="2800"/>
              <a:buFont typeface="Arial"/>
              <a:buChar char="•"/>
            </a:pPr>
            <a:r>
              <a:rPr b="0" i="0" lang="en-US" u="none" cap="none" strike="noStrike">
                <a:solidFill>
                  <a:srgbClr val="2C3F71"/>
                </a:solidFill>
                <a:latin typeface="Times New Roman"/>
                <a:ea typeface="Times New Roman"/>
                <a:cs typeface="Times New Roman"/>
                <a:sym typeface="Times New Roman"/>
              </a:rPr>
              <a:t>Comprised of 48.4% female and 51.6% male participants</a:t>
            </a:r>
          </a:p>
          <a:p>
            <a:pPr indent="-635000" lvl="0" marL="457200" marR="0" rtl="0" algn="l">
              <a:lnSpc>
                <a:spcPct val="100000"/>
              </a:lnSpc>
              <a:spcBef>
                <a:spcPts val="560"/>
              </a:spcBef>
              <a:spcAft>
                <a:spcPts val="0"/>
              </a:spcAft>
              <a:buClr>
                <a:srgbClr val="2C3F71"/>
              </a:buClr>
              <a:buSzPts val="2800"/>
              <a:buFont typeface="Arial"/>
              <a:buNone/>
            </a:pPr>
            <a:r>
              <a:t/>
            </a:r>
            <a:endParaRPr b="0" i="0" sz="2800" u="none" cap="none" strike="noStrike">
              <a:solidFill>
                <a:srgbClr val="2C3F71"/>
              </a:solidFill>
              <a:latin typeface="Times New Roman"/>
              <a:ea typeface="Times New Roman"/>
              <a:cs typeface="Times New Roman"/>
              <a:sym typeface="Times New Roman"/>
            </a:endParaRPr>
          </a:p>
          <a:p>
            <a:pPr indent="-177800" lvl="0" marL="0" marR="0" rtl="0" algn="l">
              <a:lnSpc>
                <a:spcPct val="100000"/>
              </a:lnSpc>
              <a:spcBef>
                <a:spcPts val="560"/>
              </a:spcBef>
              <a:spcAft>
                <a:spcPts val="0"/>
              </a:spcAft>
              <a:buClr>
                <a:srgbClr val="2C3F71"/>
              </a:buClr>
              <a:buSzPts val="2800"/>
              <a:buFont typeface="Arial"/>
              <a:buNone/>
            </a:pPr>
            <a:r>
              <a:t/>
            </a:r>
            <a:endParaRPr/>
          </a:p>
          <a:p>
            <a:pPr indent="-177800" lvl="0" marL="0" marR="0" rtl="0" algn="l">
              <a:lnSpc>
                <a:spcPct val="100000"/>
              </a:lnSpc>
              <a:spcBef>
                <a:spcPts val="560"/>
              </a:spcBef>
              <a:spcAft>
                <a:spcPts val="0"/>
              </a:spcAft>
              <a:buClr>
                <a:srgbClr val="2C3F71"/>
              </a:buClr>
              <a:buSzPts val="2800"/>
              <a:buFont typeface="Arial"/>
              <a:buNone/>
            </a:pPr>
            <a:r>
              <a:t/>
            </a:r>
            <a:endParaRPr b="0" i="0" sz="2800" u="none" cap="none" strike="noStrike">
              <a:solidFill>
                <a:srgbClr val="2C3F71"/>
              </a:solidFill>
              <a:latin typeface="Times New Roman"/>
              <a:ea typeface="Times New Roman"/>
              <a:cs typeface="Times New Roman"/>
              <a:sym typeface="Times New Roman"/>
            </a:endParaRPr>
          </a:p>
        </p:txBody>
      </p:sp>
      <p:sp>
        <p:nvSpPr>
          <p:cNvPr id="186" name="Shape 186"/>
          <p:cNvSpPr txBox="1"/>
          <p:nvPr>
            <p:ph idx="14" type="body"/>
          </p:nvPr>
        </p:nvSpPr>
        <p:spPr>
          <a:xfrm>
            <a:off x="34179206" y="21405386"/>
            <a:ext cx="158388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Implications</a:t>
            </a:r>
          </a:p>
        </p:txBody>
      </p:sp>
      <p:sp>
        <p:nvSpPr>
          <p:cNvPr id="187" name="Shape 187"/>
          <p:cNvSpPr txBox="1"/>
          <p:nvPr>
            <p:ph idx="15" type="body"/>
          </p:nvPr>
        </p:nvSpPr>
        <p:spPr>
          <a:xfrm>
            <a:off x="34292147" y="22109847"/>
            <a:ext cx="15844500" cy="5372700"/>
          </a:xfrm>
          <a:prstGeom prst="rect">
            <a:avLst/>
          </a:prstGeom>
          <a:noFill/>
          <a:ln>
            <a:noFill/>
          </a:ln>
        </p:spPr>
        <p:txBody>
          <a:bodyPr anchorCtr="0" anchor="t" bIns="261225" lIns="261225" rIns="261225" wrap="square" tIns="261225">
            <a:noAutofit/>
          </a:bodyPr>
          <a:lstStyle/>
          <a:p>
            <a:pPr indent="-406400" lvl="0" marL="457200" marR="0" rtl="0" algn="l">
              <a:lnSpc>
                <a:spcPct val="100000"/>
              </a:lnSpc>
              <a:spcBef>
                <a:spcPts val="0"/>
              </a:spcBef>
              <a:spcAft>
                <a:spcPts val="0"/>
              </a:spcAft>
              <a:buClr>
                <a:srgbClr val="2C3F71"/>
              </a:buClr>
              <a:buSzPts val="2800"/>
              <a:buFont typeface="Times New Roman"/>
              <a:buChar char="●"/>
            </a:pPr>
            <a:r>
              <a:rPr b="0" i="0" lang="en-US" sz="2800" u="none" cap="none" strike="noStrike">
                <a:solidFill>
                  <a:srgbClr val="2C3F71"/>
                </a:solidFill>
                <a:latin typeface="Times New Roman"/>
                <a:ea typeface="Times New Roman"/>
                <a:cs typeface="Times New Roman"/>
                <a:sym typeface="Times New Roman"/>
              </a:rPr>
              <a:t>The results of our statistical tests on the Wave IV sample show that the more cigarettes a person smokes, the less sleep they will get and the more trouble they will have falling asleep. </a:t>
            </a:r>
          </a:p>
          <a:p>
            <a:pPr indent="0" lvl="0" marL="0" marR="0" rtl="0" algn="l">
              <a:lnSpc>
                <a:spcPct val="100000"/>
              </a:lnSpc>
              <a:spcBef>
                <a:spcPts val="0"/>
              </a:spcBef>
              <a:spcAft>
                <a:spcPts val="0"/>
              </a:spcAft>
              <a:buNone/>
            </a:pPr>
            <a:r>
              <a:t/>
            </a:r>
            <a:endParaRPr/>
          </a:p>
          <a:p>
            <a:pPr indent="-406400" lvl="0" marL="457200" marR="0" rtl="0" algn="l">
              <a:lnSpc>
                <a:spcPct val="100000"/>
              </a:lnSpc>
              <a:spcBef>
                <a:spcPts val="0"/>
              </a:spcBef>
              <a:spcAft>
                <a:spcPts val="0"/>
              </a:spcAft>
              <a:buClr>
                <a:srgbClr val="2C3F71"/>
              </a:buClr>
              <a:buSzPts val="2800"/>
              <a:buFont typeface="Times New Roman"/>
              <a:buChar char="●"/>
            </a:pPr>
            <a:r>
              <a:rPr b="0" i="0" lang="en-US" sz="2800" u="none" cap="none" strike="noStrike">
                <a:solidFill>
                  <a:srgbClr val="2C3F71"/>
                </a:solidFill>
                <a:latin typeface="Times New Roman"/>
                <a:ea typeface="Times New Roman"/>
                <a:cs typeface="Times New Roman"/>
                <a:sym typeface="Times New Roman"/>
              </a:rPr>
              <a:t>These results imply that if a person is having trouble sleeping, it could be a result of smoking cigarettes.</a:t>
            </a:r>
          </a:p>
          <a:p>
            <a:pPr indent="0" lvl="0" marL="0" marR="0" rtl="0" algn="l">
              <a:lnSpc>
                <a:spcPct val="100000"/>
              </a:lnSpc>
              <a:spcBef>
                <a:spcPts val="0"/>
              </a:spcBef>
              <a:spcAft>
                <a:spcPts val="0"/>
              </a:spcAft>
              <a:buNone/>
            </a:pPr>
            <a:r>
              <a:t/>
            </a:r>
            <a:endParaRPr/>
          </a:p>
          <a:p>
            <a:pPr indent="-406400" lvl="0" marL="457200" marR="0" rtl="0" algn="l">
              <a:lnSpc>
                <a:spcPct val="100000"/>
              </a:lnSpc>
              <a:spcBef>
                <a:spcPts val="0"/>
              </a:spcBef>
              <a:spcAft>
                <a:spcPts val="0"/>
              </a:spcAft>
              <a:buClr>
                <a:srgbClr val="2C3F71"/>
              </a:buClr>
              <a:buSzPts val="2800"/>
              <a:buFont typeface="Times New Roman"/>
              <a:buChar char="●"/>
            </a:pPr>
            <a:r>
              <a:rPr b="0" i="0" lang="en-US" sz="2800" u="none" cap="none" strike="noStrike">
                <a:solidFill>
                  <a:srgbClr val="2C3F71"/>
                </a:solidFill>
                <a:latin typeface="Times New Roman"/>
                <a:ea typeface="Times New Roman"/>
                <a:cs typeface="Times New Roman"/>
                <a:sym typeface="Times New Roman"/>
              </a:rPr>
              <a:t>Further research should be conducted that closely monitors precise alcohol and cigarette consumption on a daily basis over the period of several months. This could be used in conjunction with a daily sleep log to examine the relationship between the substances use and sleep duration over a long period of time. If this was conducted at a large enough scale with sample representative of the U.S. population, health care officials may be able to treat patients suffering from insomnia more effectively.  </a:t>
            </a:r>
          </a:p>
          <a:p>
            <a:pPr indent="-177800" lvl="0" marL="0" marR="0" rtl="0" algn="l">
              <a:lnSpc>
                <a:spcPct val="100000"/>
              </a:lnSpc>
              <a:spcBef>
                <a:spcPts val="560"/>
              </a:spcBef>
              <a:spcAft>
                <a:spcPts val="0"/>
              </a:spcAft>
              <a:buClr>
                <a:srgbClr val="2C3F71"/>
              </a:buClr>
              <a:buSzPts val="2800"/>
              <a:buFont typeface="Arial"/>
              <a:buNone/>
            </a:pPr>
            <a:br>
              <a:rPr b="0" i="0" lang="en-US" sz="2800" u="none" cap="none" strike="noStrike">
                <a:solidFill>
                  <a:srgbClr val="2C3F71"/>
                </a:solidFill>
                <a:latin typeface="Times New Roman"/>
                <a:ea typeface="Times New Roman"/>
                <a:cs typeface="Times New Roman"/>
                <a:sym typeface="Times New Roman"/>
              </a:rPr>
            </a:br>
          </a:p>
        </p:txBody>
      </p:sp>
      <p:sp>
        <p:nvSpPr>
          <p:cNvPr id="188" name="Shape 188"/>
          <p:cNvSpPr txBox="1"/>
          <p:nvPr>
            <p:ph idx="16" type="body"/>
          </p:nvPr>
        </p:nvSpPr>
        <p:spPr>
          <a:xfrm>
            <a:off x="34179200" y="26949925"/>
            <a:ext cx="158388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References/Acknowledgements</a:t>
            </a:r>
          </a:p>
        </p:txBody>
      </p:sp>
      <p:sp>
        <p:nvSpPr>
          <p:cNvPr id="189" name="Shape 189"/>
          <p:cNvSpPr txBox="1"/>
          <p:nvPr>
            <p:ph idx="17" type="body"/>
          </p:nvPr>
        </p:nvSpPr>
        <p:spPr>
          <a:xfrm>
            <a:off x="34292100" y="27674300"/>
            <a:ext cx="16054800" cy="5015400"/>
          </a:xfrm>
          <a:prstGeom prst="rect">
            <a:avLst/>
          </a:prstGeom>
          <a:noFill/>
          <a:ln>
            <a:noFill/>
          </a:ln>
        </p:spPr>
        <p:txBody>
          <a:bodyPr anchorCtr="0" anchor="t" bIns="261225" lIns="261225" rIns="261225" wrap="square" tIns="261225">
            <a:noAutofit/>
          </a:bodyPr>
          <a:lstStyle/>
          <a:p>
            <a:pPr indent="-127000" lvl="0" marL="0" marR="0" rtl="0" algn="l">
              <a:lnSpc>
                <a:spcPct val="100000"/>
              </a:lnSpc>
              <a:spcBef>
                <a:spcPts val="0"/>
              </a:spcBef>
              <a:spcAft>
                <a:spcPts val="0"/>
              </a:spcAft>
              <a:buClr>
                <a:srgbClr val="2C3F71"/>
              </a:buClr>
              <a:buSzPts val="2000"/>
              <a:buFont typeface="Arial"/>
              <a:buNone/>
            </a:pPr>
            <a:r>
              <a:rPr i="0" lang="en-US" sz="1500" cap="none" strike="noStrike">
                <a:solidFill>
                  <a:srgbClr val="2C3F71"/>
                </a:solidFill>
              </a:rPr>
              <a:t>DiBonaventura, M., Richard, L., Kumar, M., Forsythe, A., Flores, N., &amp; Moline, M. (2015). The   Association between Insomnia and Insomnia Treatment Side Effects on Health Status, Work</a:t>
            </a:r>
          </a:p>
          <a:p>
            <a:pPr indent="330200" lvl="0" marL="0" marR="0" rtl="0" algn="l">
              <a:lnSpc>
                <a:spcPct val="100000"/>
              </a:lnSpc>
              <a:spcBef>
                <a:spcPts val="0"/>
              </a:spcBef>
              <a:spcAft>
                <a:spcPts val="0"/>
              </a:spcAft>
              <a:buClr>
                <a:srgbClr val="2C3F71"/>
              </a:buClr>
              <a:buSzPts val="2000"/>
              <a:buFont typeface="Arial"/>
              <a:buNone/>
            </a:pPr>
            <a:r>
              <a:rPr i="0" lang="en-US" sz="1500" cap="none" strike="noStrike">
                <a:solidFill>
                  <a:srgbClr val="2C3F71"/>
                </a:solidFill>
              </a:rPr>
              <a:t>Productivity, and Healthcare Resource Use. PLoS One, 10(10), PLoS One, Oct 2015, Vol.10(10).</a:t>
            </a:r>
          </a:p>
          <a:p>
            <a:pPr indent="-127000" lvl="0" marL="0" marR="0" rtl="0" algn="l">
              <a:lnSpc>
                <a:spcPct val="100000"/>
              </a:lnSpc>
              <a:spcBef>
                <a:spcPts val="400"/>
              </a:spcBef>
              <a:spcAft>
                <a:spcPts val="0"/>
              </a:spcAft>
              <a:buClr>
                <a:srgbClr val="2C3F71"/>
              </a:buClr>
              <a:buSzPts val="2000"/>
              <a:buFont typeface="Arial"/>
              <a:buNone/>
            </a:pPr>
            <a:r>
              <a:rPr i="0" lang="en-US" sz="1500" cap="none" strike="noStrike">
                <a:solidFill>
                  <a:srgbClr val="2C3F71"/>
                </a:solidFill>
              </a:rPr>
              <a:t>Dieter, R. et al. (2009). Effects of nicotine on sleep during consumption, withdrawal and replacement therapy. </a:t>
            </a:r>
            <a:r>
              <a:rPr i="1" lang="en-US" sz="1500" cap="none" strike="noStrike">
                <a:solidFill>
                  <a:srgbClr val="2C3F71"/>
                </a:solidFill>
              </a:rPr>
              <a:t>Sleep Medicine Reviews</a:t>
            </a:r>
            <a:r>
              <a:rPr i="0" lang="en-US" sz="1500" cap="none" strike="noStrike">
                <a:solidFill>
                  <a:srgbClr val="2C3F71"/>
                </a:solidFill>
              </a:rPr>
              <a:t>, 13(5), 363-77</a:t>
            </a:r>
          </a:p>
          <a:p>
            <a:pPr indent="-127000" lvl="0" marL="0" rtl="0">
              <a:spcBef>
                <a:spcPts val="400"/>
              </a:spcBef>
              <a:buClr>
                <a:srgbClr val="2C3F71"/>
              </a:buClr>
              <a:buSzPts val="2000"/>
              <a:buFont typeface="Arial"/>
              <a:buNone/>
            </a:pPr>
            <a:r>
              <a:rPr lang="en-US" sz="1500"/>
              <a:t>Harris, Kathleen Mullan. 2009. The National Longitudinal Study of Adolescent to Adult Health (Add Health), Waves I &amp; II, 1994–1996; Wave III, 2001–2002; Wave IV, 2007-2009. Chapel    </a:t>
            </a:r>
          </a:p>
          <a:p>
            <a:pPr indent="330200" lvl="0" marL="0" rtl="0">
              <a:spcBef>
                <a:spcPts val="400"/>
              </a:spcBef>
              <a:buClr>
                <a:srgbClr val="2C3F71"/>
              </a:buClr>
              <a:buSzPts val="2000"/>
              <a:buFont typeface="Arial"/>
              <a:buNone/>
            </a:pPr>
            <a:r>
              <a:rPr lang="en-US" sz="1500"/>
              <a:t>Hill, NC: Carolina Population Center, University of North Carolina at Chapel Hill.  DOI: 10.3886/ICPSR27021.v9.</a:t>
            </a:r>
          </a:p>
          <a:p>
            <a:pPr indent="-127000" lvl="0" marL="0" marR="0" rtl="0" algn="l">
              <a:lnSpc>
                <a:spcPct val="100000"/>
              </a:lnSpc>
              <a:spcBef>
                <a:spcPts val="400"/>
              </a:spcBef>
              <a:spcAft>
                <a:spcPts val="0"/>
              </a:spcAft>
              <a:buClr>
                <a:srgbClr val="2C3F71"/>
              </a:buClr>
              <a:buSzPts val="2000"/>
              <a:buFont typeface="Arial"/>
              <a:buNone/>
            </a:pPr>
            <a:r>
              <a:rPr i="0" lang="en-US" sz="1500" cap="none" strike="noStrike">
                <a:solidFill>
                  <a:srgbClr val="2C3F71"/>
                </a:solidFill>
              </a:rPr>
              <a:t>Pasch, K., Latimer, L., Cance, J., et al. (2012). Longitudinal Bi-directional Relationships Between Sleep and Youth Substance Use. </a:t>
            </a:r>
            <a:r>
              <a:rPr i="1" lang="en-US" sz="1500" cap="none" strike="noStrike">
                <a:solidFill>
                  <a:srgbClr val="2C3F71"/>
                </a:solidFill>
              </a:rPr>
              <a:t>Journal of Youth &amp; Adolescence</a:t>
            </a:r>
            <a:r>
              <a:rPr i="0" lang="en-US" sz="1500" cap="none" strike="noStrike">
                <a:solidFill>
                  <a:srgbClr val="2C3F71"/>
                </a:solidFill>
              </a:rPr>
              <a:t>, 41(9), 1184-1196.</a:t>
            </a:r>
          </a:p>
          <a:p>
            <a:pPr indent="-127000" lvl="0" marL="0" marR="0" rtl="0" algn="l">
              <a:lnSpc>
                <a:spcPct val="100000"/>
              </a:lnSpc>
              <a:spcBef>
                <a:spcPts val="400"/>
              </a:spcBef>
              <a:spcAft>
                <a:spcPts val="0"/>
              </a:spcAft>
              <a:buClr>
                <a:srgbClr val="2C3F71"/>
              </a:buClr>
              <a:buSzPts val="2000"/>
              <a:buFont typeface="Arial"/>
              <a:buNone/>
            </a:pPr>
            <a:r>
              <a:rPr i="0" lang="en-US" sz="1500" cap="none" strike="noStrike">
                <a:solidFill>
                  <a:srgbClr val="2C3F71"/>
                </a:solidFill>
              </a:rPr>
              <a:t>Pavlović, Marko  &amp; Đinđić, Boris. (2014). Alcohol Consumption Habits And Sleep Quality. </a:t>
            </a:r>
            <a:r>
              <a:rPr i="1" lang="en-US" sz="1500" cap="none" strike="noStrike">
                <a:solidFill>
                  <a:srgbClr val="2C3F71"/>
                </a:solidFill>
              </a:rPr>
              <a:t>Acta Medica Medianae,</a:t>
            </a:r>
            <a:r>
              <a:rPr i="0" lang="en-US" sz="1500" cap="none" strike="noStrike">
                <a:solidFill>
                  <a:srgbClr val="2C3F71"/>
                </a:solidFill>
              </a:rPr>
              <a:t> </a:t>
            </a:r>
            <a:r>
              <a:rPr i="1" lang="en-US" sz="1500" cap="none" strike="noStrike">
                <a:solidFill>
                  <a:srgbClr val="2C3F71"/>
                </a:solidFill>
              </a:rPr>
              <a:t>53</a:t>
            </a:r>
            <a:r>
              <a:rPr i="0" lang="en-US" sz="1500" cap="none" strike="noStrike">
                <a:solidFill>
                  <a:srgbClr val="2C3F71"/>
                </a:solidFill>
              </a:rPr>
              <a:t>(2), 10-15.</a:t>
            </a:r>
          </a:p>
          <a:p>
            <a:pPr indent="-127000" lvl="0" marL="0" rtl="0">
              <a:spcBef>
                <a:spcPts val="0"/>
              </a:spcBef>
              <a:buClr>
                <a:srgbClr val="2C3F71"/>
              </a:buClr>
              <a:buSzPts val="2000"/>
              <a:buFont typeface="Arial"/>
              <a:buNone/>
            </a:pPr>
            <a:r>
              <a:rPr lang="en-US" sz="1500"/>
              <a:t>RStudio Team (2015). RStudio: Integrated Development for R. RStudio, Inc., Boston, MA URL </a:t>
            </a:r>
            <a:r>
              <a:rPr lang="en-US" sz="1500" u="sng">
                <a:hlinkClick r:id="rId4"/>
              </a:rPr>
              <a:t>http://www.rstudio.com/</a:t>
            </a:r>
            <a:r>
              <a:rPr lang="en-US" sz="1500"/>
              <a:t>.</a:t>
            </a:r>
          </a:p>
          <a:p>
            <a:pPr indent="-69850" lvl="0" marL="0" rtl="0">
              <a:spcBef>
                <a:spcPts val="0"/>
              </a:spcBef>
              <a:buClr>
                <a:schemeClr val="dk1"/>
              </a:buClr>
              <a:buSzPts val="1100"/>
              <a:buFont typeface="Arial"/>
              <a:buNone/>
            </a:pPr>
            <a:r>
              <a:rPr lang="en-US" sz="1500"/>
              <a:t>R Core Team (2017). R: A language and environment for statistical computing. R Foundation for Statistical Computing, Vienna, Austria. https://www.R-project.org/.</a:t>
            </a:r>
          </a:p>
          <a:p>
            <a:pPr indent="-127000" lvl="0" marL="0" marR="0" rtl="0" algn="l">
              <a:lnSpc>
                <a:spcPct val="100000"/>
              </a:lnSpc>
              <a:spcBef>
                <a:spcPts val="400"/>
              </a:spcBef>
              <a:spcAft>
                <a:spcPts val="0"/>
              </a:spcAft>
              <a:buClr>
                <a:srgbClr val="2C3F71"/>
              </a:buClr>
              <a:buSzPts val="2000"/>
              <a:buFont typeface="Arial"/>
              <a:buNone/>
            </a:pPr>
            <a:r>
              <a:rPr i="0" lang="en-US" sz="1500" cap="none" strike="noStrike">
                <a:solidFill>
                  <a:srgbClr val="2C3F71"/>
                </a:solidFill>
              </a:rPr>
              <a:t>Sivertsen, Skogen, Jakobsen, &amp; Hysing. (2015). Sleep and use of alcohol and drug in adolescence. A large population-based study of Norwegian adolescents aged 16 to 19 years. </a:t>
            </a:r>
            <a:r>
              <a:rPr i="1" lang="en-US" sz="1500" cap="none" strike="noStrike">
                <a:solidFill>
                  <a:srgbClr val="2C3F71"/>
                </a:solidFill>
              </a:rPr>
              <a:t>Drug and</a:t>
            </a:r>
          </a:p>
          <a:p>
            <a:pPr indent="330200" lvl="0" marL="0" marR="0" rtl="0" algn="l">
              <a:lnSpc>
                <a:spcPct val="100000"/>
              </a:lnSpc>
              <a:spcBef>
                <a:spcPts val="400"/>
              </a:spcBef>
              <a:spcAft>
                <a:spcPts val="0"/>
              </a:spcAft>
              <a:buClr>
                <a:srgbClr val="2C3F71"/>
              </a:buClr>
              <a:buSzPts val="2000"/>
              <a:buFont typeface="Arial"/>
              <a:buNone/>
            </a:pPr>
            <a:r>
              <a:rPr i="1" lang="en-US" sz="1500" cap="none" strike="noStrike">
                <a:solidFill>
                  <a:srgbClr val="2C3F71"/>
                </a:solidFill>
              </a:rPr>
              <a:t>Alcohol Dependence</a:t>
            </a:r>
            <a:r>
              <a:rPr i="0" lang="en-US" sz="1500" cap="none" strike="noStrike">
                <a:solidFill>
                  <a:srgbClr val="2C3F71"/>
                </a:solidFill>
              </a:rPr>
              <a:t>, 149, 180-186.</a:t>
            </a:r>
          </a:p>
          <a:p>
            <a:pPr indent="-127000" lvl="0" marL="0" marR="0" rtl="0" algn="l">
              <a:lnSpc>
                <a:spcPct val="100000"/>
              </a:lnSpc>
              <a:spcBef>
                <a:spcPts val="400"/>
              </a:spcBef>
              <a:spcAft>
                <a:spcPts val="0"/>
              </a:spcAft>
              <a:buClr>
                <a:srgbClr val="2C3F71"/>
              </a:buClr>
              <a:buSzPts val="2000"/>
              <a:buFont typeface="Arial"/>
              <a:buNone/>
            </a:pPr>
            <a:r>
              <a:rPr i="0" lang="en-US" sz="1500" cap="none" strike="noStrike">
                <a:solidFill>
                  <a:srgbClr val="2C3F71"/>
                </a:solidFill>
              </a:rPr>
              <a:t>Stein, M. D., &amp; Friedmann, P. D. (2005). Disturbed Sleep and Its Relationship to Alcohol Use. </a:t>
            </a:r>
            <a:r>
              <a:rPr i="1" lang="en-US" sz="1500" cap="none" strike="noStrike">
                <a:solidFill>
                  <a:srgbClr val="2C3F71"/>
                </a:solidFill>
              </a:rPr>
              <a:t>Substance Abuse: Official Publication of the Association for Medical Education and Research</a:t>
            </a:r>
          </a:p>
          <a:p>
            <a:pPr indent="330200" lvl="0" marL="0" marR="0" rtl="0" algn="l">
              <a:lnSpc>
                <a:spcPct val="100000"/>
              </a:lnSpc>
              <a:spcBef>
                <a:spcPts val="400"/>
              </a:spcBef>
              <a:spcAft>
                <a:spcPts val="0"/>
              </a:spcAft>
              <a:buClr>
                <a:srgbClr val="2C3F71"/>
              </a:buClr>
              <a:buSzPts val="2000"/>
              <a:buFont typeface="Arial"/>
              <a:buNone/>
            </a:pPr>
            <a:r>
              <a:rPr i="1" lang="en-US" sz="1500" cap="none" strike="noStrike">
                <a:solidFill>
                  <a:srgbClr val="2C3F71"/>
                </a:solidFill>
              </a:rPr>
              <a:t>in Substance Abuse</a:t>
            </a:r>
            <a:r>
              <a:rPr i="0" lang="en-US" sz="1500" cap="none" strike="noStrike">
                <a:solidFill>
                  <a:srgbClr val="2C3F71"/>
                </a:solidFill>
              </a:rPr>
              <a:t>, 26(1), 1-13. </a:t>
            </a:r>
          </a:p>
          <a:p>
            <a:pPr indent="-127000" lvl="0" marL="0" marR="0" rtl="0" algn="l">
              <a:lnSpc>
                <a:spcPct val="100000"/>
              </a:lnSpc>
              <a:spcBef>
                <a:spcPts val="400"/>
              </a:spcBef>
              <a:spcAft>
                <a:spcPts val="0"/>
              </a:spcAft>
              <a:buClr>
                <a:srgbClr val="2C3F71"/>
              </a:buClr>
              <a:buSzPts val="2000"/>
              <a:buFont typeface="Arial"/>
              <a:buNone/>
            </a:pPr>
            <a:r>
              <a:rPr i="0" lang="en-US" sz="1500" cap="none" strike="noStrike">
                <a:solidFill>
                  <a:srgbClr val="2C3F71"/>
                </a:solidFill>
              </a:rPr>
              <a:t>Sabanayagam, Charumath, and Anoop Shankar. (2010). The Association between Active Smoking, Smokeless Tobacco, Second-Hand Smoke Exposure and Insufficient Sleep. </a:t>
            </a:r>
            <a:r>
              <a:rPr i="1" lang="en-US" sz="1500" cap="none" strike="noStrike">
                <a:solidFill>
                  <a:srgbClr val="2C3F71"/>
                </a:solidFill>
              </a:rPr>
              <a:t>Sleep</a:t>
            </a:r>
          </a:p>
          <a:p>
            <a:pPr indent="330200" lvl="0" marL="0" marR="0" rtl="0" algn="l">
              <a:lnSpc>
                <a:spcPct val="100000"/>
              </a:lnSpc>
              <a:spcBef>
                <a:spcPts val="400"/>
              </a:spcBef>
              <a:spcAft>
                <a:spcPts val="0"/>
              </a:spcAft>
              <a:buClr>
                <a:srgbClr val="2C3F71"/>
              </a:buClr>
              <a:buSzPts val="2000"/>
              <a:buFont typeface="Arial"/>
              <a:buNone/>
            </a:pPr>
            <a:r>
              <a:rPr i="1" lang="en-US" sz="1500" cap="none" strike="noStrike">
                <a:solidFill>
                  <a:srgbClr val="2C3F71"/>
                </a:solidFill>
              </a:rPr>
              <a:t>Medicine</a:t>
            </a:r>
            <a:r>
              <a:rPr i="0" lang="en-US" sz="1500" cap="none" strike="noStrike">
                <a:solidFill>
                  <a:srgbClr val="2C3F71"/>
                </a:solidFill>
              </a:rPr>
              <a:t>, 12(1), pp. 7-11.</a:t>
            </a:r>
          </a:p>
          <a:p>
            <a:pPr indent="-127000" lvl="0" marL="0" rtl="0">
              <a:spcBef>
                <a:spcPts val="0"/>
              </a:spcBef>
              <a:buClr>
                <a:srgbClr val="2C3F71"/>
              </a:buClr>
              <a:buSzPts val="2000"/>
              <a:buFont typeface="Arial"/>
              <a:buNone/>
            </a:pPr>
            <a:r>
              <a:t/>
            </a:r>
            <a:endParaRPr sz="1500">
              <a:solidFill>
                <a:srgbClr val="2C3F71"/>
              </a:solidFill>
            </a:endParaRPr>
          </a:p>
          <a:p>
            <a:pPr indent="-127000" lvl="0" marL="0" rtl="0" algn="ctr">
              <a:spcBef>
                <a:spcPts val="0"/>
              </a:spcBef>
              <a:buClr>
                <a:srgbClr val="2C3F71"/>
              </a:buClr>
              <a:buSzPts val="2000"/>
              <a:buFont typeface="Arial"/>
              <a:buNone/>
            </a:pPr>
            <a:r>
              <a:rPr b="1" i="0" lang="en-US" sz="2800" u="none" cap="none" strike="noStrike">
                <a:solidFill>
                  <a:srgbClr val="FFFFFF"/>
                </a:solidFill>
                <a:latin typeface="Times New Roman"/>
                <a:ea typeface="Times New Roman"/>
                <a:cs typeface="Times New Roman"/>
                <a:sym typeface="Times New Roman"/>
              </a:rPr>
              <a:t>Contact: rmann3@mail.csuchico.edu </a:t>
            </a:r>
            <a:br>
              <a:rPr b="0" i="0" lang="en-US" sz="2800" u="none" cap="none" strike="noStrike">
                <a:solidFill>
                  <a:srgbClr val="FFFFFF"/>
                </a:solidFill>
                <a:latin typeface="Times New Roman"/>
                <a:ea typeface="Times New Roman"/>
                <a:cs typeface="Times New Roman"/>
                <a:sym typeface="Times New Roman"/>
              </a:rPr>
            </a:br>
            <a:r>
              <a:rPr b="0" i="0" lang="en-US" sz="2800" u="none" cap="none" strike="noStrike">
                <a:solidFill>
                  <a:srgbClr val="FFFFFF"/>
                </a:solidFill>
                <a:latin typeface="Times New Roman"/>
                <a:ea typeface="Times New Roman"/>
                <a:cs typeface="Times New Roman"/>
                <a:sym typeface="Times New Roman"/>
              </a:rPr>
              <a:t>   </a:t>
            </a:r>
          </a:p>
        </p:txBody>
      </p:sp>
      <p:sp>
        <p:nvSpPr>
          <p:cNvPr id="190" name="Shape 190"/>
          <p:cNvSpPr txBox="1"/>
          <p:nvPr>
            <p:ph idx="18" type="body"/>
          </p:nvPr>
        </p:nvSpPr>
        <p:spPr>
          <a:xfrm>
            <a:off x="6733309" y="3318347"/>
            <a:ext cx="37739782" cy="1280160"/>
          </a:xfrm>
          <a:prstGeom prst="rect">
            <a:avLst/>
          </a:prstGeom>
          <a:noFill/>
          <a:ln>
            <a:noFill/>
          </a:ln>
        </p:spPr>
        <p:txBody>
          <a:bodyPr anchorCtr="0" anchor="t" bIns="45700" lIns="91425" rIns="91425" wrap="square" tIns="45700">
            <a:noAutofit/>
          </a:bodyPr>
          <a:lstStyle/>
          <a:p>
            <a:pPr indent="-381000" lvl="0" marL="0" marR="0" rtl="0" algn="ctr">
              <a:lnSpc>
                <a:spcPct val="100000"/>
              </a:lnSpc>
              <a:spcBef>
                <a:spcPts val="0"/>
              </a:spcBef>
              <a:spcAft>
                <a:spcPts val="0"/>
              </a:spcAft>
              <a:buClr>
                <a:schemeClr val="lt1"/>
              </a:buClr>
              <a:buSzPts val="6000"/>
              <a:buFont typeface="Arial"/>
              <a:buNone/>
            </a:pPr>
            <a:r>
              <a:rPr b="0" i="0" lang="en-US" sz="6000" u="none" cap="none" strike="noStrike">
                <a:solidFill>
                  <a:schemeClr val="lt1"/>
                </a:solidFill>
                <a:latin typeface="Calibri"/>
                <a:ea typeface="Calibri"/>
                <a:cs typeface="Calibri"/>
                <a:sym typeface="Calibri"/>
              </a:rPr>
              <a:t>C</a:t>
            </a:r>
            <a:r>
              <a:rPr lang="en-US"/>
              <a:t>alifornia State University</a:t>
            </a:r>
            <a:r>
              <a:rPr b="0" i="0" lang="en-US" sz="6000" u="none" cap="none" strike="noStrike">
                <a:solidFill>
                  <a:schemeClr val="lt1"/>
                </a:solidFill>
                <a:latin typeface="Calibri"/>
                <a:ea typeface="Calibri"/>
                <a:cs typeface="Calibri"/>
                <a:sym typeface="Calibri"/>
              </a:rPr>
              <a:t>, Chico - MATH 315 applied stat</a:t>
            </a:r>
            <a:r>
              <a:rPr lang="en-US"/>
              <a:t>istics 01 - fall 2017,</a:t>
            </a:r>
            <a:r>
              <a:rPr b="0" i="0" lang="en-US" sz="6000" u="none" cap="none" strike="noStrike">
                <a:solidFill>
                  <a:schemeClr val="lt1"/>
                </a:solidFill>
                <a:latin typeface="Calibri"/>
                <a:ea typeface="Calibri"/>
                <a:cs typeface="Calibri"/>
                <a:sym typeface="Calibri"/>
              </a:rPr>
              <a:t> </a:t>
            </a:r>
            <a:r>
              <a:rPr lang="en-US"/>
              <a:t>s</a:t>
            </a:r>
            <a:r>
              <a:rPr b="0" i="0" lang="en-US" sz="6000" u="none" cap="none" strike="noStrike">
                <a:solidFill>
                  <a:schemeClr val="lt1"/>
                </a:solidFill>
                <a:latin typeface="Calibri"/>
                <a:ea typeface="Calibri"/>
                <a:cs typeface="Calibri"/>
                <a:sym typeface="Calibri"/>
              </a:rPr>
              <a:t>ection 01</a:t>
            </a:r>
          </a:p>
        </p:txBody>
      </p:sp>
      <p:sp>
        <p:nvSpPr>
          <p:cNvPr id="191" name="Shape 191"/>
          <p:cNvSpPr txBox="1"/>
          <p:nvPr>
            <p:ph idx="19" type="body"/>
          </p:nvPr>
        </p:nvSpPr>
        <p:spPr>
          <a:xfrm>
            <a:off x="6733309" y="2038187"/>
            <a:ext cx="37739782" cy="1280160"/>
          </a:xfrm>
          <a:prstGeom prst="rect">
            <a:avLst/>
          </a:prstGeom>
          <a:noFill/>
          <a:ln>
            <a:noFill/>
          </a:ln>
        </p:spPr>
        <p:txBody>
          <a:bodyPr anchorCtr="1" anchor="t" bIns="45700" lIns="91425" rIns="91425" wrap="square" tIns="45700">
            <a:noAutofit/>
          </a:bodyPr>
          <a:lstStyle/>
          <a:p>
            <a:pPr indent="-516890" lvl="0" marL="0" marR="0" rtl="0" algn="ctr">
              <a:lnSpc>
                <a:spcPct val="90000"/>
              </a:lnSpc>
              <a:spcBef>
                <a:spcPts val="0"/>
              </a:spcBef>
              <a:spcAft>
                <a:spcPts val="0"/>
              </a:spcAft>
              <a:buClr>
                <a:schemeClr val="lt1"/>
              </a:buClr>
              <a:buSzPts val="8140"/>
              <a:buFont typeface="Arial"/>
              <a:buNone/>
            </a:pPr>
            <a:r>
              <a:rPr lang="en-US" sz="7600"/>
              <a:t>Mann, R., Moore, T., Rowe, R.</a:t>
            </a:r>
          </a:p>
        </p:txBody>
      </p:sp>
      <p:sp>
        <p:nvSpPr>
          <p:cNvPr id="192" name="Shape 192"/>
          <p:cNvSpPr txBox="1"/>
          <p:nvPr>
            <p:ph idx="20" type="body"/>
          </p:nvPr>
        </p:nvSpPr>
        <p:spPr>
          <a:xfrm>
            <a:off x="6733309" y="400213"/>
            <a:ext cx="37739700" cy="1638000"/>
          </a:xfrm>
          <a:prstGeom prst="rect">
            <a:avLst/>
          </a:prstGeom>
          <a:noFill/>
          <a:ln>
            <a:noFill/>
          </a:ln>
        </p:spPr>
        <p:txBody>
          <a:bodyPr anchorCtr="1" anchor="t" bIns="45700" lIns="91425" rIns="91425" wrap="square" tIns="45700">
            <a:noAutofit/>
          </a:bodyPr>
          <a:lstStyle/>
          <a:p>
            <a:pPr indent="-620712" lvl="0" marL="0" marR="0" rtl="0" algn="ctr">
              <a:lnSpc>
                <a:spcPct val="90000"/>
              </a:lnSpc>
              <a:spcBef>
                <a:spcPts val="0"/>
              </a:spcBef>
              <a:spcAft>
                <a:spcPts val="0"/>
              </a:spcAft>
              <a:buClr>
                <a:schemeClr val="lt1"/>
              </a:buClr>
              <a:buSzPts val="9775"/>
              <a:buFont typeface="Arial"/>
              <a:buNone/>
            </a:pPr>
            <a:r>
              <a:rPr b="1" i="0" lang="en-US" sz="8200" u="none" cap="none" strike="noStrike">
                <a:solidFill>
                  <a:schemeClr val="lt1"/>
                </a:solidFill>
                <a:latin typeface="Calibri"/>
                <a:ea typeface="Calibri"/>
                <a:cs typeface="Calibri"/>
                <a:sym typeface="Calibri"/>
              </a:rPr>
              <a:t>The Association Between Alcohol and Cigarette use with Sleep Duration and Quality</a:t>
            </a:r>
          </a:p>
        </p:txBody>
      </p:sp>
      <p:sp>
        <p:nvSpPr>
          <p:cNvPr id="193" name="Shape 193"/>
          <p:cNvSpPr txBox="1"/>
          <p:nvPr>
            <p:ph idx="4" type="body"/>
          </p:nvPr>
        </p:nvSpPr>
        <p:spPr>
          <a:xfrm>
            <a:off x="1192492" y="26526131"/>
            <a:ext cx="158352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Methods</a:t>
            </a:r>
          </a:p>
        </p:txBody>
      </p:sp>
      <p:sp>
        <p:nvSpPr>
          <p:cNvPr id="194" name="Shape 194"/>
          <p:cNvSpPr txBox="1"/>
          <p:nvPr/>
        </p:nvSpPr>
        <p:spPr>
          <a:xfrm>
            <a:off x="1342800" y="14024750"/>
            <a:ext cx="15085500" cy="2511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t/>
            </a:r>
            <a:endParaRPr/>
          </a:p>
          <a:p>
            <a:pPr indent="-419100" lvl="0" marL="457200" rtl="0">
              <a:lnSpc>
                <a:spcPct val="115000"/>
              </a:lnSpc>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Does cigarette usage result in a reduced quality of sleep and sleep duration?</a:t>
            </a:r>
          </a:p>
          <a:p>
            <a:pPr indent="0" lvl="0" marL="0" rtl="0">
              <a:lnSpc>
                <a:spcPct val="115000"/>
              </a:lnSpc>
              <a:spcBef>
                <a:spcPts val="0"/>
              </a:spcBef>
              <a:buNone/>
            </a:pPr>
            <a:r>
              <a:t/>
            </a:r>
            <a:endParaRPr sz="3000">
              <a:solidFill>
                <a:srgbClr val="2C3F71"/>
              </a:solidFill>
              <a:latin typeface="Times New Roman"/>
              <a:ea typeface="Times New Roman"/>
              <a:cs typeface="Times New Roman"/>
              <a:sym typeface="Times New Roman"/>
            </a:endParaRPr>
          </a:p>
          <a:p>
            <a:pPr indent="-419100" lvl="0" marL="457200" rtl="0">
              <a:lnSpc>
                <a:spcPct val="115000"/>
              </a:lnSpc>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Does alcohol usage result in a reduced quality of sleep and sleep duration?</a:t>
            </a:r>
          </a:p>
          <a:p>
            <a:pPr indent="0" lvl="0" marL="0" marR="0" rtl="0" algn="l">
              <a:lnSpc>
                <a:spcPct val="100000"/>
              </a:lnSpc>
              <a:spcBef>
                <a:spcPts val="0"/>
              </a:spcBef>
              <a:spcAft>
                <a:spcPts val="0"/>
              </a:spcAft>
              <a:buNone/>
            </a:pPr>
            <a:r>
              <a:t/>
            </a:r>
            <a:endParaRPr sz="3000">
              <a:solidFill>
                <a:srgbClr val="2C3F71"/>
              </a:solidFill>
              <a:latin typeface="Times New Roman"/>
              <a:ea typeface="Times New Roman"/>
              <a:cs typeface="Times New Roman"/>
              <a:sym typeface="Times New Roman"/>
            </a:endParaRPr>
          </a:p>
          <a:p>
            <a:pPr indent="-69850" lvl="0" marL="0" marR="0" rtl="0" algn="l">
              <a:lnSpc>
                <a:spcPct val="200000"/>
              </a:lnSpc>
              <a:spcBef>
                <a:spcPts val="0"/>
              </a:spcBef>
              <a:spcAft>
                <a:spcPts val="0"/>
              </a:spcAft>
              <a:buClr>
                <a:schemeClr val="dk1"/>
              </a:buClr>
              <a:buSzPts val="1100"/>
              <a:buFont typeface="Arial"/>
              <a:buNone/>
            </a:pPr>
            <a:r>
              <a:t/>
            </a:r>
            <a:endParaRPr b="0" i="0" sz="3000" u="none" cap="none" strike="noStrike">
              <a:solidFill>
                <a:srgbClr val="2C3F71"/>
              </a:solidFill>
              <a:latin typeface="Times New Roman"/>
              <a:ea typeface="Times New Roman"/>
              <a:cs typeface="Times New Roman"/>
              <a:sym typeface="Times New Roman"/>
            </a:endParaRPr>
          </a:p>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txBox="1"/>
          <p:nvPr/>
        </p:nvSpPr>
        <p:spPr>
          <a:xfrm>
            <a:off x="18580675" y="18110275"/>
            <a:ext cx="14209200" cy="2511600"/>
          </a:xfrm>
          <a:prstGeom prst="rect">
            <a:avLst/>
          </a:prstGeom>
          <a:noFill/>
          <a:ln>
            <a:noFill/>
          </a:ln>
        </p:spPr>
        <p:txBody>
          <a:bodyPr anchorCtr="0" anchor="t" bIns="91425" lIns="91425" rIns="91425" wrap="square" tIns="91425">
            <a:noAutofit/>
          </a:bodyPr>
          <a:lstStyle/>
          <a:p>
            <a:pPr indent="-190500" lvl="0" marL="0" marR="0" rtl="0" algn="l">
              <a:lnSpc>
                <a:spcPct val="100000"/>
              </a:lnSpc>
              <a:spcBef>
                <a:spcPts val="0"/>
              </a:spcBef>
              <a:spcAft>
                <a:spcPts val="0"/>
              </a:spcAft>
              <a:buClr>
                <a:srgbClr val="2C3F71"/>
              </a:buClr>
              <a:buSzPts val="3000"/>
              <a:buFont typeface="Times New Roman"/>
              <a:buNone/>
            </a:pPr>
            <a:r>
              <a:rPr b="0" i="0" lang="en-US" sz="3000" u="none" cap="none" strike="noStrike">
                <a:solidFill>
                  <a:srgbClr val="2C3F71"/>
                </a:solidFill>
                <a:latin typeface="Times New Roman"/>
                <a:ea typeface="Times New Roman"/>
                <a:cs typeface="Times New Roman"/>
                <a:sym typeface="Times New Roman"/>
              </a:rPr>
              <a:t>After performing bivariate analyses, we tested to see whether gender was a moderator or confounder to any of the relationships used in our analysis.</a:t>
            </a:r>
            <a:r>
              <a:rPr lang="en-US" sz="3000">
                <a:solidFill>
                  <a:srgbClr val="2C3F71"/>
                </a:solidFill>
                <a:latin typeface="Times New Roman"/>
                <a:ea typeface="Times New Roman"/>
                <a:cs typeface="Times New Roman"/>
                <a:sym typeface="Times New Roman"/>
              </a:rPr>
              <a:t> </a:t>
            </a:r>
            <a:r>
              <a:rPr b="0" i="0" lang="en-US" sz="3000" u="none" cap="none" strike="noStrike">
                <a:solidFill>
                  <a:srgbClr val="2C3F71"/>
                </a:solidFill>
                <a:latin typeface="Times New Roman"/>
                <a:ea typeface="Times New Roman"/>
                <a:cs typeface="Times New Roman"/>
                <a:sym typeface="Times New Roman"/>
              </a:rPr>
              <a:t>We did not find gender to be a significant confounder or moderator to any of the relationships tested.  However, Figure </a:t>
            </a:r>
            <a:r>
              <a:rPr lang="en-US" sz="3000">
                <a:solidFill>
                  <a:srgbClr val="2C3F71"/>
                </a:solidFill>
                <a:latin typeface="Times New Roman"/>
                <a:ea typeface="Times New Roman"/>
                <a:cs typeface="Times New Roman"/>
                <a:sym typeface="Times New Roman"/>
              </a:rPr>
              <a:t>3</a:t>
            </a:r>
            <a:r>
              <a:rPr b="0" i="0" lang="en-US" sz="3000" u="none" cap="none" strike="noStrike">
                <a:solidFill>
                  <a:srgbClr val="2C3F71"/>
                </a:solidFill>
                <a:latin typeface="Times New Roman"/>
                <a:ea typeface="Times New Roman"/>
                <a:cs typeface="Times New Roman"/>
                <a:sym typeface="Times New Roman"/>
              </a:rPr>
              <a:t> shows that gender influenced the strength of the relationship tested.</a:t>
            </a:r>
          </a:p>
        </p:txBody>
      </p:sp>
      <p:sp>
        <p:nvSpPr>
          <p:cNvPr id="196" name="Shape 196"/>
          <p:cNvSpPr txBox="1"/>
          <p:nvPr/>
        </p:nvSpPr>
        <p:spPr>
          <a:xfrm>
            <a:off x="34863000" y="17684649"/>
            <a:ext cx="14702700" cy="3984300"/>
          </a:xfrm>
          <a:prstGeom prst="rect">
            <a:avLst/>
          </a:prstGeom>
          <a:noFill/>
          <a:ln>
            <a:noFill/>
          </a:ln>
        </p:spPr>
        <p:txBody>
          <a:bodyPr anchorCtr="0" anchor="t" bIns="91425" lIns="91425" rIns="91425" wrap="square" tIns="91425">
            <a:noAutofit/>
          </a:bodyPr>
          <a:lstStyle/>
          <a:p>
            <a:pPr indent="279400" lvl="0" marL="0" marR="0" rtl="0" algn="l">
              <a:lnSpc>
                <a:spcPct val="100000"/>
              </a:lnSpc>
              <a:spcBef>
                <a:spcPts val="0"/>
              </a:spcBef>
              <a:spcAft>
                <a:spcPts val="0"/>
              </a:spcAft>
              <a:buClr>
                <a:srgbClr val="2C3F71"/>
              </a:buClr>
              <a:buSzPts val="2800"/>
              <a:buFont typeface="Arial"/>
              <a:buNone/>
            </a:pPr>
            <a:r>
              <a:rPr lang="en-US" sz="2800">
                <a:solidFill>
                  <a:srgbClr val="2C3F71"/>
                </a:solidFill>
                <a:latin typeface="Times New Roman"/>
                <a:ea typeface="Times New Roman"/>
                <a:cs typeface="Times New Roman"/>
                <a:sym typeface="Times New Roman"/>
              </a:rPr>
              <a:t>We found little correlation between cigarettes and sleep duration in our ANOVA test, but found significant evidence between cigarette usage and sleep quality in our Chi-squared test.  </a:t>
            </a:r>
            <a:r>
              <a:rPr b="0" i="0" lang="en-US" sz="2800" u="none" cap="none" strike="noStrike">
                <a:solidFill>
                  <a:srgbClr val="2C3F71"/>
                </a:solidFill>
                <a:latin typeface="Times New Roman"/>
                <a:ea typeface="Times New Roman"/>
                <a:cs typeface="Times New Roman"/>
                <a:sym typeface="Times New Roman"/>
              </a:rPr>
              <a:t>With this information we can conclude that cigarettes </a:t>
            </a:r>
            <a:r>
              <a:rPr lang="en-US" sz="2800">
                <a:solidFill>
                  <a:srgbClr val="2C3F71"/>
                </a:solidFill>
                <a:latin typeface="Times New Roman"/>
                <a:ea typeface="Times New Roman"/>
                <a:cs typeface="Times New Roman"/>
                <a:sym typeface="Times New Roman"/>
              </a:rPr>
              <a:t>are associated with</a:t>
            </a:r>
            <a:r>
              <a:rPr b="0" i="0" lang="en-US" sz="2800" u="none" cap="none" strike="noStrike">
                <a:solidFill>
                  <a:srgbClr val="2C3F71"/>
                </a:solidFill>
                <a:latin typeface="Times New Roman"/>
                <a:ea typeface="Times New Roman"/>
                <a:cs typeface="Times New Roman"/>
                <a:sym typeface="Times New Roman"/>
              </a:rPr>
              <a:t> a</a:t>
            </a:r>
            <a:r>
              <a:rPr lang="en-US" sz="2800">
                <a:solidFill>
                  <a:srgbClr val="2C3F71"/>
                </a:solidFill>
                <a:latin typeface="Times New Roman"/>
                <a:ea typeface="Times New Roman"/>
                <a:cs typeface="Times New Roman"/>
                <a:sym typeface="Times New Roman"/>
              </a:rPr>
              <a:t> </a:t>
            </a:r>
            <a:r>
              <a:rPr b="0" i="0" lang="en-US" sz="2800" u="none" cap="none" strike="noStrike">
                <a:solidFill>
                  <a:srgbClr val="2C3F71"/>
                </a:solidFill>
                <a:latin typeface="Times New Roman"/>
                <a:ea typeface="Times New Roman"/>
                <a:cs typeface="Times New Roman"/>
                <a:sym typeface="Times New Roman"/>
              </a:rPr>
              <a:t>decline in sleep</a:t>
            </a:r>
            <a:r>
              <a:rPr lang="en-US" sz="2800">
                <a:solidFill>
                  <a:srgbClr val="2C3F71"/>
                </a:solidFill>
                <a:latin typeface="Times New Roman"/>
                <a:ea typeface="Times New Roman"/>
                <a:cs typeface="Times New Roman"/>
                <a:sym typeface="Times New Roman"/>
              </a:rPr>
              <a:t> </a:t>
            </a:r>
            <a:r>
              <a:rPr b="0" i="0" lang="en-US" sz="2800" u="none" cap="none" strike="noStrike">
                <a:solidFill>
                  <a:srgbClr val="2C3F71"/>
                </a:solidFill>
                <a:latin typeface="Times New Roman"/>
                <a:ea typeface="Times New Roman"/>
                <a:cs typeface="Times New Roman"/>
                <a:sym typeface="Times New Roman"/>
              </a:rPr>
              <a:t>quality, the more that respondents smoke per day</a:t>
            </a:r>
            <a:r>
              <a:rPr lang="en-US" sz="2800">
                <a:solidFill>
                  <a:srgbClr val="2C3F71"/>
                </a:solidFill>
                <a:latin typeface="Times New Roman"/>
                <a:ea typeface="Times New Roman"/>
                <a:cs typeface="Times New Roman"/>
                <a:sym typeface="Times New Roman"/>
              </a:rPr>
              <a:t>.  However,</a:t>
            </a:r>
            <a:r>
              <a:rPr b="0" i="0" lang="en-US" sz="2800" u="none" cap="none" strike="noStrike">
                <a:solidFill>
                  <a:srgbClr val="2C3F71"/>
                </a:solidFill>
                <a:latin typeface="Times New Roman"/>
                <a:ea typeface="Times New Roman"/>
                <a:cs typeface="Times New Roman"/>
                <a:sym typeface="Times New Roman"/>
              </a:rPr>
              <a:t> </a:t>
            </a:r>
            <a:r>
              <a:rPr lang="en-US" sz="2800">
                <a:solidFill>
                  <a:srgbClr val="2C3F71"/>
                </a:solidFill>
                <a:latin typeface="Times New Roman"/>
                <a:ea typeface="Times New Roman"/>
                <a:cs typeface="Times New Roman"/>
                <a:sym typeface="Times New Roman"/>
              </a:rPr>
              <a:t>cigarette usage does not appear to have an effect on sleep duration</a:t>
            </a:r>
            <a:r>
              <a:rPr b="0" i="0" lang="en-US" sz="2800" u="none" cap="none" strike="noStrike">
                <a:solidFill>
                  <a:srgbClr val="2C3F71"/>
                </a:solidFill>
                <a:latin typeface="Times New Roman"/>
                <a:ea typeface="Times New Roman"/>
                <a:cs typeface="Times New Roman"/>
                <a:sym typeface="Times New Roman"/>
              </a:rPr>
              <a:t>.</a:t>
            </a:r>
            <a:r>
              <a:rPr lang="en-US" sz="2800">
                <a:solidFill>
                  <a:srgbClr val="2C3F71"/>
                </a:solidFill>
                <a:latin typeface="Times New Roman"/>
                <a:ea typeface="Times New Roman"/>
                <a:cs typeface="Times New Roman"/>
                <a:sym typeface="Times New Roman"/>
              </a:rPr>
              <a:t>  We ran a correlation analysis between number of drinks consumed and duration of sleep and found a significant negligible negative correlation between the two variables.  In our Chi-squared association test between whether a person drinks and the amount of times they have trouble falling asleep, we found no significant relationship.  With this information we can conclude that alcohol has a negative effect on sleep duration but no effect on sleep quality.</a:t>
            </a:r>
          </a:p>
          <a:p>
            <a:pPr indent="-17780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97" name="Shape 197"/>
          <p:cNvSpPr txBox="1"/>
          <p:nvPr/>
        </p:nvSpPr>
        <p:spPr>
          <a:xfrm>
            <a:off x="20005300" y="28347000"/>
            <a:ext cx="11645100" cy="251160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C3F71"/>
              </a:buClr>
              <a:buSzPts val="1800"/>
              <a:buFont typeface="Times New Roman"/>
              <a:buNone/>
            </a:pPr>
            <a:r>
              <a:rPr b="1" i="0" lang="en-US" sz="2400" u="none" cap="none" strike="noStrike">
                <a:solidFill>
                  <a:srgbClr val="2C3F71"/>
                </a:solidFill>
                <a:latin typeface="Times New Roman"/>
                <a:ea typeface="Times New Roman"/>
                <a:cs typeface="Times New Roman"/>
                <a:sym typeface="Times New Roman"/>
              </a:rPr>
              <a:t>Figure 3.</a:t>
            </a:r>
          </a:p>
          <a:p>
            <a:pPr indent="-381000" lvl="0" marL="457200" marR="0" rtl="0" algn="l">
              <a:lnSpc>
                <a:spcPct val="100000"/>
              </a:lnSpc>
              <a:spcBef>
                <a:spcPts val="0"/>
              </a:spcBef>
              <a:spcAft>
                <a:spcPts val="0"/>
              </a:spcAft>
              <a:buClr>
                <a:srgbClr val="2C3F71"/>
              </a:buClr>
              <a:buSzPts val="2400"/>
              <a:buFont typeface="Times New Roman"/>
              <a:buChar char="●"/>
            </a:pPr>
            <a:r>
              <a:rPr b="0" i="0" lang="en-US" sz="2400" u="none" cap="none" strike="noStrike">
                <a:solidFill>
                  <a:srgbClr val="2C3F71"/>
                </a:solidFill>
                <a:latin typeface="Times New Roman"/>
                <a:ea typeface="Times New Roman"/>
                <a:cs typeface="Times New Roman"/>
                <a:sym typeface="Times New Roman"/>
              </a:rPr>
              <a:t>Using the Chi-Square test, we determined that there is a significant relationship between whether a person smokes or not and the amount of times that person has difficulty falling asleep.</a:t>
            </a:r>
          </a:p>
          <a:p>
            <a:pPr indent="-381000" lvl="0" marL="457200" marR="0" rtl="0" algn="l">
              <a:lnSpc>
                <a:spcPct val="100000"/>
              </a:lnSpc>
              <a:spcBef>
                <a:spcPts val="0"/>
              </a:spcBef>
              <a:spcAft>
                <a:spcPts val="0"/>
              </a:spcAft>
              <a:buClr>
                <a:srgbClr val="2C3F71"/>
              </a:buClr>
              <a:buSzPts val="2400"/>
              <a:buFont typeface="Times New Roman"/>
              <a:buChar char="●"/>
            </a:pPr>
            <a:r>
              <a:rPr b="0" i="0" lang="en-US" sz="2400" u="none" cap="none" strike="noStrike">
                <a:solidFill>
                  <a:srgbClr val="2C3F71"/>
                </a:solidFill>
                <a:latin typeface="Times New Roman"/>
                <a:ea typeface="Times New Roman"/>
                <a:cs typeface="Times New Roman"/>
                <a:sym typeface="Times New Roman"/>
              </a:rPr>
              <a:t>The trend shows that  people who have trouble falling asleep more often are more likely to have smoked.</a:t>
            </a:r>
          </a:p>
          <a:p>
            <a:pPr indent="-381000" lvl="0" marL="457200" marR="0" rtl="0" algn="l">
              <a:lnSpc>
                <a:spcPct val="100000"/>
              </a:lnSpc>
              <a:spcBef>
                <a:spcPts val="0"/>
              </a:spcBef>
              <a:spcAft>
                <a:spcPts val="0"/>
              </a:spcAft>
              <a:buClr>
                <a:srgbClr val="2C3F71"/>
              </a:buClr>
              <a:buSzPts val="2400"/>
              <a:buFont typeface="Times New Roman"/>
              <a:buChar char="●"/>
            </a:pPr>
            <a:r>
              <a:rPr b="0" i="0" lang="en-US" sz="2400" u="none" cap="none" strike="noStrike">
                <a:solidFill>
                  <a:srgbClr val="2C3F71"/>
                </a:solidFill>
                <a:latin typeface="Times New Roman"/>
                <a:ea typeface="Times New Roman"/>
                <a:cs typeface="Times New Roman"/>
                <a:sym typeface="Times New Roman"/>
              </a:rPr>
              <a:t>Using a moderator test, we found that this relationship is much stronger in females than it is in males, though both genders show significant trends.</a:t>
            </a:r>
          </a:p>
          <a:p>
            <a:pPr indent="-11430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C3F71"/>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C3F71"/>
              </a:solidFill>
              <a:latin typeface="Times New Roman"/>
              <a:ea typeface="Times New Roman"/>
              <a:cs typeface="Times New Roman"/>
              <a:sym typeface="Times New Roman"/>
            </a:endParaRPr>
          </a:p>
        </p:txBody>
      </p:sp>
      <p:sp>
        <p:nvSpPr>
          <p:cNvPr id="198" name="Shape 198"/>
          <p:cNvSpPr txBox="1"/>
          <p:nvPr>
            <p:ph idx="6" type="body"/>
          </p:nvPr>
        </p:nvSpPr>
        <p:spPr>
          <a:xfrm>
            <a:off x="34297638" y="16881406"/>
            <a:ext cx="158334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Conclusion</a:t>
            </a:r>
          </a:p>
        </p:txBody>
      </p:sp>
      <p:sp>
        <p:nvSpPr>
          <p:cNvPr id="199" name="Shape 199"/>
          <p:cNvSpPr txBox="1"/>
          <p:nvPr/>
        </p:nvSpPr>
        <p:spPr>
          <a:xfrm>
            <a:off x="17905800" y="14032013"/>
            <a:ext cx="7621500" cy="200010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C3F71"/>
              </a:buClr>
              <a:buSzPts val="1800"/>
              <a:buFont typeface="Times New Roman"/>
              <a:buNone/>
            </a:pPr>
            <a:r>
              <a:rPr b="1" i="0" lang="en-US" sz="2400" u="none" cap="none" strike="noStrike">
                <a:solidFill>
                  <a:srgbClr val="2C3F71"/>
                </a:solidFill>
                <a:latin typeface="Times New Roman"/>
                <a:ea typeface="Times New Roman"/>
                <a:cs typeface="Times New Roman"/>
                <a:sym typeface="Times New Roman"/>
              </a:rPr>
              <a:t>Figure 1.</a:t>
            </a:r>
          </a:p>
          <a:p>
            <a:pPr indent="-381000" lvl="0" marL="457200" marR="0" rtl="0" algn="l">
              <a:lnSpc>
                <a:spcPct val="100000"/>
              </a:lnSpc>
              <a:spcBef>
                <a:spcPts val="0"/>
              </a:spcBef>
              <a:spcAft>
                <a:spcPts val="0"/>
              </a:spcAft>
              <a:buClr>
                <a:srgbClr val="2C3F71"/>
              </a:buClr>
              <a:buSzPts val="2400"/>
              <a:buFont typeface="Times New Roman"/>
              <a:buChar char="●"/>
            </a:pPr>
            <a:r>
              <a:rPr b="0" i="0" lang="en-US" sz="2400" u="none" cap="none" strike="noStrike">
                <a:solidFill>
                  <a:srgbClr val="2C3F71"/>
                </a:solidFill>
                <a:latin typeface="Times New Roman"/>
                <a:ea typeface="Times New Roman"/>
                <a:cs typeface="Times New Roman"/>
                <a:sym typeface="Times New Roman"/>
              </a:rPr>
              <a:t>Using ANOVA, we found that there is not a significant relationship between the amount of cigarettes a person smokes and the amount of sleep that they get.</a:t>
            </a:r>
          </a:p>
        </p:txBody>
      </p:sp>
      <p:sp>
        <p:nvSpPr>
          <p:cNvPr id="200" name="Shape 200"/>
          <p:cNvSpPr txBox="1"/>
          <p:nvPr>
            <p:ph idx="8" type="body"/>
          </p:nvPr>
        </p:nvSpPr>
        <p:spPr>
          <a:xfrm>
            <a:off x="22464261" y="17252863"/>
            <a:ext cx="62742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b="1" i="0" lang="en-US" sz="3000" u="sng" cap="none" strike="noStrike">
                <a:solidFill>
                  <a:srgbClr val="2C3F71"/>
                </a:solidFill>
                <a:latin typeface="Calibri"/>
                <a:ea typeface="Calibri"/>
                <a:cs typeface="Calibri"/>
                <a:sym typeface="Calibri"/>
              </a:rPr>
              <a:t>Multivariate Analysis</a:t>
            </a:r>
          </a:p>
        </p:txBody>
      </p:sp>
      <p:sp>
        <p:nvSpPr>
          <p:cNvPr id="201" name="Shape 201"/>
          <p:cNvSpPr txBox="1"/>
          <p:nvPr/>
        </p:nvSpPr>
        <p:spPr>
          <a:xfrm>
            <a:off x="25803050" y="14032013"/>
            <a:ext cx="7407600" cy="183060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2C3F71"/>
              </a:buClr>
              <a:buSzPts val="1800"/>
              <a:buFont typeface="Times New Roman"/>
              <a:buNone/>
            </a:pPr>
            <a:r>
              <a:rPr b="1" i="0" lang="en-US" sz="2400" u="none" cap="none" strike="noStrike">
                <a:solidFill>
                  <a:srgbClr val="2C3F71"/>
                </a:solidFill>
                <a:latin typeface="Times New Roman"/>
                <a:ea typeface="Times New Roman"/>
                <a:cs typeface="Times New Roman"/>
                <a:sym typeface="Times New Roman"/>
              </a:rPr>
              <a:t>Figure 2.</a:t>
            </a:r>
          </a:p>
          <a:p>
            <a:pPr indent="-381000" lvl="0" marL="457200" marR="0" rtl="0" algn="l">
              <a:lnSpc>
                <a:spcPct val="100000"/>
              </a:lnSpc>
              <a:spcBef>
                <a:spcPts val="0"/>
              </a:spcBef>
              <a:spcAft>
                <a:spcPts val="0"/>
              </a:spcAft>
              <a:buClr>
                <a:srgbClr val="2C3F71"/>
              </a:buClr>
              <a:buSzPts val="2400"/>
              <a:buFont typeface="Times New Roman"/>
              <a:buChar char="●"/>
            </a:pPr>
            <a:r>
              <a:rPr b="0" i="0" lang="en-US" sz="2400" u="none" cap="none" strike="noStrike">
                <a:solidFill>
                  <a:srgbClr val="2C3F71"/>
                </a:solidFill>
                <a:latin typeface="Times New Roman"/>
                <a:ea typeface="Times New Roman"/>
                <a:cs typeface="Times New Roman"/>
                <a:sym typeface="Times New Roman"/>
              </a:rPr>
              <a:t>Using a correlation analysis we determined that there was a statistically significant and negligible negative correlation between the amount of drinks an individual has when they drink and the duration of sleep they receive.</a:t>
            </a:r>
          </a:p>
        </p:txBody>
      </p:sp>
      <p:pic>
        <p:nvPicPr>
          <p:cNvPr id="202" name="Shape 202"/>
          <p:cNvPicPr preferRelativeResize="0"/>
          <p:nvPr/>
        </p:nvPicPr>
        <p:blipFill rotWithShape="1">
          <a:blip r:embed="rId5">
            <a:alphaModFix/>
          </a:blip>
          <a:srcRect b="0" l="0" r="0" t="0"/>
          <a:stretch/>
        </p:blipFill>
        <p:spPr>
          <a:xfrm>
            <a:off x="45900891" y="400225"/>
            <a:ext cx="4119958" cy="4126876"/>
          </a:xfrm>
          <a:prstGeom prst="rect">
            <a:avLst/>
          </a:prstGeom>
          <a:noFill/>
          <a:ln>
            <a:noFill/>
          </a:ln>
        </p:spPr>
      </p:pic>
      <p:pic>
        <p:nvPicPr>
          <p:cNvPr id="203" name="Shape 203"/>
          <p:cNvPicPr preferRelativeResize="0"/>
          <p:nvPr/>
        </p:nvPicPr>
        <p:blipFill rotWithShape="1">
          <a:blip r:embed="rId5">
            <a:alphaModFix/>
          </a:blip>
          <a:srcRect b="0" l="0" r="0" t="0"/>
          <a:stretch/>
        </p:blipFill>
        <p:spPr>
          <a:xfrm>
            <a:off x="1076041" y="400225"/>
            <a:ext cx="4119958" cy="4126876"/>
          </a:xfrm>
          <a:prstGeom prst="rect">
            <a:avLst/>
          </a:prstGeom>
          <a:noFill/>
          <a:ln>
            <a:noFill/>
          </a:ln>
        </p:spPr>
      </p:pic>
      <p:sp>
        <p:nvSpPr>
          <p:cNvPr id="204" name="Shape 204"/>
          <p:cNvSpPr txBox="1"/>
          <p:nvPr>
            <p:ph idx="8" type="body"/>
          </p:nvPr>
        </p:nvSpPr>
        <p:spPr>
          <a:xfrm>
            <a:off x="17683152" y="7367572"/>
            <a:ext cx="15842700" cy="857400"/>
          </a:xfrm>
          <a:prstGeom prst="rect">
            <a:avLst/>
          </a:prstGeom>
          <a:noFill/>
          <a:ln>
            <a:noFill/>
          </a:ln>
        </p:spPr>
        <p:txBody>
          <a:bodyPr anchorCtr="0" anchor="ctr" bIns="104475" lIns="104475" rIns="104475" wrap="square" tIns="104475">
            <a:noAutofit/>
          </a:bodyPr>
          <a:lstStyle/>
          <a:p>
            <a:pPr indent="-266700" lvl="0" marL="0" marR="0" rtl="0" algn="ctr">
              <a:lnSpc>
                <a:spcPct val="100000"/>
              </a:lnSpc>
              <a:spcBef>
                <a:spcPts val="0"/>
              </a:spcBef>
              <a:spcAft>
                <a:spcPts val="0"/>
              </a:spcAft>
              <a:buClr>
                <a:srgbClr val="2C3F71"/>
              </a:buClr>
              <a:buSzPts val="4200"/>
              <a:buFont typeface="Arial"/>
              <a:buNone/>
            </a:pPr>
            <a:r>
              <a:rPr lang="en-US" sz="3000"/>
              <a:t>Bivariate Analysis</a:t>
            </a:r>
          </a:p>
        </p:txBody>
      </p:sp>
      <p:pic>
        <p:nvPicPr>
          <p:cNvPr id="205" name="Shape 205"/>
          <p:cNvPicPr preferRelativeResize="0"/>
          <p:nvPr/>
        </p:nvPicPr>
        <p:blipFill>
          <a:blip r:embed="rId6">
            <a:alphaModFix/>
          </a:blip>
          <a:stretch>
            <a:fillRect/>
          </a:stretch>
        </p:blipFill>
        <p:spPr>
          <a:xfrm>
            <a:off x="17905800" y="8854825"/>
            <a:ext cx="7407599" cy="5182964"/>
          </a:xfrm>
          <a:prstGeom prst="rect">
            <a:avLst/>
          </a:prstGeom>
          <a:noFill/>
          <a:ln>
            <a:noFill/>
          </a:ln>
          <a:effectLst>
            <a:outerShdw blurRad="57150" rotWithShape="0" algn="bl" dir="5400000" dist="19050">
              <a:srgbClr val="000000">
                <a:alpha val="50000"/>
              </a:srgbClr>
            </a:outerShdw>
          </a:effectLst>
        </p:spPr>
      </p:pic>
      <p:pic>
        <p:nvPicPr>
          <p:cNvPr id="206" name="Shape 206"/>
          <p:cNvPicPr preferRelativeResize="0"/>
          <p:nvPr/>
        </p:nvPicPr>
        <p:blipFill>
          <a:blip r:embed="rId7">
            <a:alphaModFix/>
          </a:blip>
          <a:stretch>
            <a:fillRect/>
          </a:stretch>
        </p:blipFill>
        <p:spPr>
          <a:xfrm>
            <a:off x="25527295" y="8854725"/>
            <a:ext cx="7869434" cy="5183176"/>
          </a:xfrm>
          <a:prstGeom prst="rect">
            <a:avLst/>
          </a:prstGeom>
          <a:noFill/>
          <a:ln>
            <a:noFill/>
          </a:ln>
          <a:effectLst>
            <a:outerShdw blurRad="57150" rotWithShape="0" algn="bl" dir="5400000" dist="19050">
              <a:srgbClr val="000000">
                <a:alpha val="50000"/>
              </a:srgbClr>
            </a:outerShdw>
          </a:effectLst>
        </p:spPr>
      </p:pic>
      <p:pic>
        <p:nvPicPr>
          <p:cNvPr id="207" name="Shape 207"/>
          <p:cNvPicPr preferRelativeResize="0"/>
          <p:nvPr/>
        </p:nvPicPr>
        <p:blipFill>
          <a:blip r:embed="rId8">
            <a:alphaModFix/>
          </a:blip>
          <a:stretch>
            <a:fillRect/>
          </a:stretch>
        </p:blipFill>
        <p:spPr>
          <a:xfrm>
            <a:off x="19219737" y="20854444"/>
            <a:ext cx="12767426" cy="7584430"/>
          </a:xfrm>
          <a:prstGeom prst="rect">
            <a:avLst/>
          </a:prstGeom>
          <a:noFill/>
          <a:ln>
            <a:noFill/>
          </a:ln>
          <a:effectLst>
            <a:outerShdw blurRad="57150" rotWithShape="0" algn="bl" dir="5400000" dist="19050">
              <a:srgbClr val="000000">
                <a:alpha val="50000"/>
              </a:srgbClr>
            </a:outerShdw>
          </a:effectLst>
        </p:spPr>
      </p:pic>
      <p:pic>
        <p:nvPicPr>
          <p:cNvPr id="208" name="Shape 208"/>
          <p:cNvPicPr preferRelativeResize="0"/>
          <p:nvPr/>
        </p:nvPicPr>
        <p:blipFill>
          <a:blip r:embed="rId9">
            <a:alphaModFix/>
          </a:blip>
          <a:stretch>
            <a:fillRect/>
          </a:stretch>
        </p:blipFill>
        <p:spPr>
          <a:xfrm>
            <a:off x="30239290" y="24998675"/>
            <a:ext cx="1129710" cy="401350"/>
          </a:xfrm>
          <a:prstGeom prst="rect">
            <a:avLst/>
          </a:prstGeom>
          <a:noFill/>
          <a:ln>
            <a:noFill/>
          </a:ln>
        </p:spPr>
      </p:pic>
      <p:pic>
        <p:nvPicPr>
          <p:cNvPr id="209" name="Shape 209"/>
          <p:cNvPicPr preferRelativeResize="0"/>
          <p:nvPr/>
        </p:nvPicPr>
        <p:blipFill>
          <a:blip r:embed="rId10">
            <a:alphaModFix/>
          </a:blip>
          <a:stretch>
            <a:fillRect/>
          </a:stretch>
        </p:blipFill>
        <p:spPr>
          <a:xfrm>
            <a:off x="30201175" y="24283750"/>
            <a:ext cx="1728850" cy="401350"/>
          </a:xfrm>
          <a:prstGeom prst="rect">
            <a:avLst/>
          </a:prstGeom>
          <a:noFill/>
          <a:ln>
            <a:noFill/>
          </a:ln>
        </p:spPr>
      </p:pic>
      <p:pic>
        <p:nvPicPr>
          <p:cNvPr id="210" name="Shape 210"/>
          <p:cNvPicPr preferRelativeResize="0"/>
          <p:nvPr/>
        </p:nvPicPr>
        <p:blipFill>
          <a:blip r:embed="rId11">
            <a:alphaModFix/>
          </a:blip>
          <a:stretch>
            <a:fillRect/>
          </a:stretch>
        </p:blipFill>
        <p:spPr>
          <a:xfrm>
            <a:off x="8394525" y="17684644"/>
            <a:ext cx="7621500" cy="865518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PosterPresentations.com-36x56-Template-V3">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lassic 3 Columns">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