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9"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11F1D13-59D1-664C-BB0F-6F8457EBA600}">
          <p14:sldIdLst/>
        </p14:section>
        <p14:section name="Untitled Section" id="{78CA70CF-FFBD-4941-AD42-D14F3EE74690}">
          <p14:sldIdLst>
            <p14:sldId id="259"/>
          </p14:sldIdLst>
        </p14:section>
      </p14:sectionLst>
    </p:ex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30" d="100"/>
          <a:sy n="30" d="100"/>
        </p:scale>
        <p:origin x="16" y="-96"/>
      </p:cViewPr>
      <p:guideLst>
        <p:guide orient="horz" pos="3298"/>
        <p:guide orient="horz" pos="20735"/>
        <p:guide orient="horz"/>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11/28/17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11.bin"/><Relationship Id="rId17" Type="http://schemas.openxmlformats.org/officeDocument/2006/relationships/image" Target="../media/image1.wmf"/><Relationship Id="rId18" Type="http://schemas.openxmlformats.org/officeDocument/2006/relationships/oleObject" Target="../embeddings/oleObject12.bin"/><Relationship Id="rId19"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theme" Target="../theme/theme3.xml"/><Relationship Id="rId4" Type="http://schemas.openxmlformats.org/officeDocument/2006/relationships/vmlDrawing" Target="../drawings/vmlDrawing3.vml"/><Relationship Id="rId5" Type="http://schemas.openxmlformats.org/officeDocument/2006/relationships/oleObject" Target="../embeddings/oleObject9.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10.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9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9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9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9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17"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18"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19"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20"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45"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46"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2"/>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4"/>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4"/>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47"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48"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94" r:id="rId2"/>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project.org" TargetMode="External"/><Relationship Id="rId4" Type="http://schemas.openxmlformats.org/officeDocument/2006/relationships/hyperlink" Target="http://rstudio.com/" TargetMode="External"/><Relationship Id="rId5" Type="http://schemas.openxmlformats.org/officeDocument/2006/relationships/hyperlink" Target="http://www.cpc.unc.edu/projects/addhealth/design/wave4" TargetMode="External"/><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jpg"/><Relationship Id="rId1" Type="http://schemas.openxmlformats.org/officeDocument/2006/relationships/slideLayout" Target="../slideLayouts/slideLayout4.xml"/><Relationship Id="rId2" Type="http://schemas.openxmlformats.org/officeDocument/2006/relationships/hyperlink" Target="https://www.cdc.gov/tobacco/data_statistics/fact_sheets/adult_data/cig_smoking/index.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4186" y="6378481"/>
            <a:ext cx="10056813" cy="9436409"/>
          </a:xfrm>
        </p:spPr>
        <p:txBody>
          <a:bodyPr/>
          <a:lstStyle/>
          <a:p>
            <a:r>
              <a:rPr lang="en-US" sz="3600" dirty="0" smtClean="0"/>
              <a:t>    Although smoking rates have declined, 15.1 percent of  U.S. adults smoke on a daily basis (</a:t>
            </a:r>
            <a:r>
              <a:rPr lang="en-US" sz="3600" dirty="0" err="1" smtClean="0"/>
              <a:t>CDC.gov</a:t>
            </a:r>
            <a:r>
              <a:rPr lang="en-US" sz="3600" dirty="0" smtClean="0"/>
              <a:t>). Research has been done to show that smoking cigarettes can impair physical fitness such as walking.(</a:t>
            </a:r>
            <a:r>
              <a:rPr lang="en-US" sz="3600" dirty="0" err="1" smtClean="0"/>
              <a:t>Leyk</a:t>
            </a:r>
            <a:r>
              <a:rPr lang="en-US" sz="3600" dirty="0" smtClean="0"/>
              <a:t>). Other research shows that people who have smoked an entire cigarette has a worst perceived health and from the same study it showed  that gender was only a factor in older men and not women and younger adults (Ho). </a:t>
            </a:r>
          </a:p>
          <a:p>
            <a:r>
              <a:rPr lang="en-US" dirty="0"/>
              <a:t> </a:t>
            </a:r>
            <a:r>
              <a:rPr lang="en-US" dirty="0" smtClean="0"/>
              <a:t>  </a:t>
            </a:r>
            <a:r>
              <a:rPr lang="en-US" sz="3600" dirty="0" smtClean="0"/>
              <a:t>   With smoking being a huge killer each year and increased amount of obesity especially here in America, we want to see from the data we were given, if there is a relationship between walking for exercise and smoking habits. Along with that, we will see if their perceived general health or gender alters this relationship in any way. </a:t>
            </a:r>
            <a:endParaRPr lang="en-US" sz="3600" dirty="0"/>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4" name="Text Placeholder 3"/>
          <p:cNvSpPr>
            <a:spLocks noGrp="1"/>
          </p:cNvSpPr>
          <p:nvPr>
            <p:ph type="body" sz="quarter" idx="20"/>
          </p:nvPr>
        </p:nvSpPr>
        <p:spPr>
          <a:xfrm>
            <a:off x="904186" y="16001847"/>
            <a:ext cx="10050462" cy="754045"/>
          </a:xfrm>
        </p:spPr>
        <p:txBody>
          <a:bodyPr/>
          <a:lstStyle/>
          <a:p>
            <a:r>
              <a:rPr lang="en-US" dirty="0" smtClean="0"/>
              <a:t>Methods</a:t>
            </a:r>
            <a:endParaRPr lang="en-US" dirty="0"/>
          </a:p>
        </p:txBody>
      </p:sp>
      <p:sp>
        <p:nvSpPr>
          <p:cNvPr id="5" name="Text Placeholder 4"/>
          <p:cNvSpPr>
            <a:spLocks noGrp="1"/>
          </p:cNvSpPr>
          <p:nvPr>
            <p:ph type="body" sz="quarter" idx="21"/>
          </p:nvPr>
        </p:nvSpPr>
        <p:spPr>
          <a:xfrm>
            <a:off x="11460161" y="6378481"/>
            <a:ext cx="10048874" cy="1769693"/>
          </a:xfrm>
        </p:spPr>
        <p:txBody>
          <a:bodyPr/>
          <a:lstStyle/>
          <a:p>
            <a:endParaRPr lang="en-US" b="1" dirty="0" smtClean="0"/>
          </a:p>
          <a:p>
            <a:endParaRPr lang="en-US" b="1" dirty="0" smtClean="0"/>
          </a:p>
          <a:p>
            <a:endParaRPr lang="en-US" b="1" dirty="0"/>
          </a:p>
        </p:txBody>
      </p:sp>
      <p:sp>
        <p:nvSpPr>
          <p:cNvPr id="6" name="Text Placeholder 5"/>
          <p:cNvSpPr>
            <a:spLocks noGrp="1"/>
          </p:cNvSpPr>
          <p:nvPr>
            <p:ph type="body" sz="quarter" idx="22"/>
          </p:nvPr>
        </p:nvSpPr>
        <p:spPr>
          <a:xfrm>
            <a:off x="12026385" y="5638363"/>
            <a:ext cx="10048875" cy="754045"/>
          </a:xfrm>
        </p:spPr>
        <p:txBody>
          <a:bodyPr/>
          <a:lstStyle/>
          <a:p>
            <a:r>
              <a:rPr lang="en-US" dirty="0" smtClean="0"/>
              <a:t>Sample Characteristics</a:t>
            </a:r>
            <a:endParaRPr lang="en-US" dirty="0"/>
          </a:p>
        </p:txBody>
      </p:sp>
      <p:sp>
        <p:nvSpPr>
          <p:cNvPr id="8" name="Text Placeholder 7"/>
          <p:cNvSpPr>
            <a:spLocks noGrp="1"/>
          </p:cNvSpPr>
          <p:nvPr>
            <p:ph type="body" sz="quarter" idx="24"/>
          </p:nvPr>
        </p:nvSpPr>
        <p:spPr>
          <a:xfrm>
            <a:off x="22075260" y="18603467"/>
            <a:ext cx="10058400" cy="754045"/>
          </a:xfrm>
        </p:spPr>
        <p:txBody>
          <a:bodyPr/>
          <a:lstStyle/>
          <a:p>
            <a:r>
              <a:rPr lang="en-US" dirty="0" smtClean="0"/>
              <a:t>Results Analysis</a:t>
            </a:r>
          </a:p>
        </p:txBody>
      </p:sp>
      <p:sp>
        <p:nvSpPr>
          <p:cNvPr id="9" name="Text Placeholder 8"/>
          <p:cNvSpPr>
            <a:spLocks noGrp="1"/>
          </p:cNvSpPr>
          <p:nvPr>
            <p:ph type="body" sz="quarter" idx="25"/>
          </p:nvPr>
        </p:nvSpPr>
        <p:spPr/>
        <p:txBody>
          <a:bodyPr/>
          <a:lstStyle/>
          <a:p>
            <a:r>
              <a:rPr lang="en-US" dirty="0" smtClean="0"/>
              <a:t>Discussion</a:t>
            </a:r>
            <a:endParaRPr lang="en-US" dirty="0"/>
          </a:p>
        </p:txBody>
      </p:sp>
      <p:sp>
        <p:nvSpPr>
          <p:cNvPr id="11" name="Text Placeholder 10"/>
          <p:cNvSpPr>
            <a:spLocks noGrp="1"/>
          </p:cNvSpPr>
          <p:nvPr>
            <p:ph type="body" sz="quarter" idx="27"/>
          </p:nvPr>
        </p:nvSpPr>
        <p:spPr>
          <a:xfrm>
            <a:off x="24892867" y="30101969"/>
            <a:ext cx="10047018" cy="885035"/>
          </a:xfrm>
        </p:spPr>
        <p:txBody>
          <a:bodyPr/>
          <a:lstStyle/>
          <a:p>
            <a:r>
              <a:rPr lang="en-US" dirty="0" smtClean="0"/>
              <a:t>References</a:t>
            </a:r>
            <a:endParaRPr lang="en-US" dirty="0"/>
          </a:p>
        </p:txBody>
      </p:sp>
      <p:sp>
        <p:nvSpPr>
          <p:cNvPr id="12" name="Text Placeholder 11"/>
          <p:cNvSpPr>
            <a:spLocks noGrp="1"/>
          </p:cNvSpPr>
          <p:nvPr>
            <p:ph type="body" sz="quarter" idx="28"/>
          </p:nvPr>
        </p:nvSpPr>
        <p:spPr>
          <a:xfrm>
            <a:off x="32905537" y="30376244"/>
            <a:ext cx="10052050" cy="1661971"/>
          </a:xfrm>
        </p:spPr>
        <p:txBody>
          <a:bodyPr/>
          <a:lstStyle/>
          <a:p>
            <a:r>
              <a:rPr lang="en-US" sz="600" dirty="0"/>
              <a:t>1)Ho, S. Y., Lam, T. H., Fielding, R., &amp; Janus, E. D. (2003). Smoking and perceived health in Hong Kong Chinese. Social Science &amp; Medicine, 57(9), 1761-1770. doi:10.1016/s0277-9536(03)00021-2</a:t>
            </a:r>
          </a:p>
          <a:p>
            <a:endParaRPr lang="en-US" sz="600" dirty="0" smtClean="0"/>
          </a:p>
          <a:p>
            <a:r>
              <a:rPr lang="en-US" sz="600" dirty="0" smtClean="0"/>
              <a:t>2</a:t>
            </a:r>
            <a:r>
              <a:rPr lang="en-US" sz="600" dirty="0"/>
              <a:t>)</a:t>
            </a:r>
            <a:r>
              <a:rPr lang="en-US" sz="600" dirty="0" err="1"/>
              <a:t>Leyk</a:t>
            </a:r>
            <a:r>
              <a:rPr lang="en-US" sz="600" dirty="0"/>
              <a:t>, D., </a:t>
            </a:r>
            <a:r>
              <a:rPr lang="en-US" sz="600" dirty="0" err="1"/>
              <a:t>Rüther</a:t>
            </a:r>
            <a:r>
              <a:rPr lang="en-US" sz="600" dirty="0"/>
              <a:t>, T., </a:t>
            </a:r>
            <a:r>
              <a:rPr lang="en-US" sz="600" dirty="0" err="1"/>
              <a:t>Witzki</a:t>
            </a:r>
            <a:r>
              <a:rPr lang="en-US" sz="600" dirty="0"/>
              <a:t>, A., Sievert, A., </a:t>
            </a:r>
            <a:r>
              <a:rPr lang="en-US" sz="600" dirty="0" err="1"/>
              <a:t>Moedl</a:t>
            </a:r>
            <a:r>
              <a:rPr lang="en-US" sz="600" dirty="0"/>
              <a:t>, A., </a:t>
            </a:r>
            <a:r>
              <a:rPr lang="en-US" sz="600" dirty="0" err="1"/>
              <a:t>Blettner</a:t>
            </a:r>
            <a:r>
              <a:rPr lang="en-US" sz="600" dirty="0"/>
              <a:t>, M., … </a:t>
            </a:r>
            <a:r>
              <a:rPr lang="en-US" sz="600" dirty="0" err="1"/>
              <a:t>Löllgen</a:t>
            </a:r>
            <a:r>
              <a:rPr lang="en-US" sz="600" dirty="0"/>
              <a:t>, H. (2012). Physical Fitness, Weight, Smoking, and Exercise Patterns in Young Adults. </a:t>
            </a:r>
            <a:r>
              <a:rPr lang="en-US" sz="600" dirty="0" err="1"/>
              <a:t>Deutsches</a:t>
            </a:r>
            <a:r>
              <a:rPr lang="en-US" sz="600" dirty="0"/>
              <a:t> </a:t>
            </a:r>
            <a:r>
              <a:rPr lang="en-US" sz="600" dirty="0" err="1"/>
              <a:t>Ärzteblatt</a:t>
            </a:r>
            <a:r>
              <a:rPr lang="en-US" sz="600" dirty="0"/>
              <a:t> International, 109(44), 737–745. http://</a:t>
            </a:r>
            <a:r>
              <a:rPr lang="en-US" sz="600" dirty="0" err="1"/>
              <a:t>doi.org</a:t>
            </a:r>
            <a:r>
              <a:rPr lang="en-US" sz="600" dirty="0"/>
              <a:t>/10.3238/arztebl.2012.0737</a:t>
            </a:r>
          </a:p>
          <a:p>
            <a:endParaRPr lang="en-US" sz="600" dirty="0" smtClean="0"/>
          </a:p>
          <a:p>
            <a:r>
              <a:rPr lang="en-US" sz="600" dirty="0" smtClean="0"/>
              <a:t>3)</a:t>
            </a:r>
            <a:r>
              <a:rPr lang="en-US" sz="600" dirty="0"/>
              <a:t> "Current Cigarette Smoking Among Adults in the United States." Centers for Disease Control and Prevention. December 01, 2016. Accessed December 03, 2017. </a:t>
            </a:r>
            <a:r>
              <a:rPr lang="en-US" sz="600" dirty="0">
                <a:hlinkClick r:id="rId2"/>
              </a:rPr>
              <a:t>https://</a:t>
            </a:r>
            <a:r>
              <a:rPr lang="en-US" sz="600" dirty="0" err="1">
                <a:hlinkClick r:id="rId2"/>
              </a:rPr>
              <a:t>www.cdc.gov</a:t>
            </a:r>
            <a:r>
              <a:rPr lang="en-US" sz="600" dirty="0">
                <a:hlinkClick r:id="rId2"/>
              </a:rPr>
              <a:t>/tobacco/</a:t>
            </a:r>
            <a:r>
              <a:rPr lang="en-US" sz="600" dirty="0" err="1">
                <a:hlinkClick r:id="rId2"/>
              </a:rPr>
              <a:t>data_statistics</a:t>
            </a:r>
            <a:r>
              <a:rPr lang="en-US" sz="600" dirty="0">
                <a:hlinkClick r:id="rId2"/>
              </a:rPr>
              <a:t>/</a:t>
            </a:r>
            <a:r>
              <a:rPr lang="en-US" sz="600" dirty="0" err="1">
                <a:hlinkClick r:id="rId2"/>
              </a:rPr>
              <a:t>fact_sheets</a:t>
            </a:r>
            <a:r>
              <a:rPr lang="en-US" sz="600" dirty="0">
                <a:hlinkClick r:id="rId2"/>
              </a:rPr>
              <a:t>/</a:t>
            </a:r>
            <a:r>
              <a:rPr lang="en-US" sz="600" dirty="0" err="1">
                <a:hlinkClick r:id="rId2"/>
              </a:rPr>
              <a:t>adult_data</a:t>
            </a:r>
            <a:r>
              <a:rPr lang="en-US" sz="600" dirty="0">
                <a:hlinkClick r:id="rId2"/>
              </a:rPr>
              <a:t>/</a:t>
            </a:r>
            <a:r>
              <a:rPr lang="en-US" sz="600" dirty="0" err="1">
                <a:hlinkClick r:id="rId2"/>
              </a:rPr>
              <a:t>cig_smoking</a:t>
            </a:r>
            <a:r>
              <a:rPr lang="en-US" sz="600" dirty="0">
                <a:hlinkClick r:id="rId2"/>
              </a:rPr>
              <a:t>/</a:t>
            </a:r>
            <a:r>
              <a:rPr lang="en-US" sz="600" dirty="0" err="1">
                <a:hlinkClick r:id="rId2"/>
              </a:rPr>
              <a:t>index.htm</a:t>
            </a:r>
            <a:r>
              <a:rPr lang="en-US" sz="600" dirty="0"/>
              <a:t>.</a:t>
            </a:r>
            <a:endParaRPr lang="en-US" sz="600" dirty="0" smtClean="0"/>
          </a:p>
          <a:p>
            <a:endParaRPr lang="en-US" sz="600" dirty="0"/>
          </a:p>
          <a:p>
            <a:r>
              <a:rPr lang="en-US" sz="600" dirty="0" smtClean="0"/>
              <a:t>4) R: A language and environment for statistical computing. R Foundation for </a:t>
            </a:r>
            <a:r>
              <a:rPr lang="en-US" sz="600" dirty="0"/>
              <a:t>S</a:t>
            </a:r>
            <a:r>
              <a:rPr lang="en-US" sz="600" dirty="0" smtClean="0"/>
              <a:t>tatistical </a:t>
            </a:r>
            <a:r>
              <a:rPr lang="en-US" sz="600" dirty="0"/>
              <a:t>C</a:t>
            </a:r>
            <a:r>
              <a:rPr lang="en-US" sz="600" dirty="0" smtClean="0"/>
              <a:t>omputing, Vienna, Austria. ISNB 3-9051-07-0, URL </a:t>
            </a:r>
            <a:r>
              <a:rPr lang="en-US" sz="600" dirty="0" smtClean="0">
                <a:hlinkClick r:id="rId3"/>
              </a:rPr>
              <a:t>http://www.R-project.org</a:t>
            </a:r>
            <a:r>
              <a:rPr lang="en-US" sz="600" dirty="0" smtClean="0"/>
              <a:t> &amp; </a:t>
            </a:r>
            <a:r>
              <a:rPr lang="en-US" sz="600" dirty="0" err="1" smtClean="0"/>
              <a:t>Rstudio</a:t>
            </a:r>
            <a:r>
              <a:rPr lang="en-US" sz="600" dirty="0" smtClean="0"/>
              <a:t> Team (2015). </a:t>
            </a:r>
            <a:r>
              <a:rPr lang="en-US" sz="600" dirty="0" err="1" smtClean="0"/>
              <a:t>Rstudio</a:t>
            </a:r>
            <a:r>
              <a:rPr lang="en-US" sz="600" dirty="0" smtClean="0"/>
              <a:t>. </a:t>
            </a:r>
            <a:r>
              <a:rPr lang="en-US" sz="600" dirty="0" smtClean="0"/>
              <a:t>Integrated Development for R. </a:t>
            </a:r>
            <a:r>
              <a:rPr lang="en-US" sz="600" dirty="0" err="1" smtClean="0"/>
              <a:t>Rstudio</a:t>
            </a:r>
            <a:r>
              <a:rPr lang="en-US" sz="600" dirty="0" smtClean="0"/>
              <a:t>, Inc., Boston, MA </a:t>
            </a:r>
            <a:r>
              <a:rPr lang="en-US" sz="600" dirty="0" smtClean="0">
                <a:hlinkClick r:id="rId4"/>
              </a:rPr>
              <a:t>http://rstudio.com/</a:t>
            </a:r>
            <a:r>
              <a:rPr lang="en-US" sz="600" dirty="0" smtClean="0"/>
              <a:t>.</a:t>
            </a:r>
          </a:p>
          <a:p>
            <a:endParaRPr lang="en-US" sz="600" dirty="0"/>
          </a:p>
          <a:p>
            <a:r>
              <a:rPr lang="en-US" sz="600" dirty="0" smtClean="0"/>
              <a:t>5</a:t>
            </a:r>
            <a:r>
              <a:rPr lang="en-US" sz="600" dirty="0"/>
              <a:t>"Wave IV." UNC Carolina Population Center. May 31, 2017. Accessed December 03, 2017. </a:t>
            </a:r>
            <a:r>
              <a:rPr lang="en-US" sz="600" dirty="0">
                <a:hlinkClick r:id="rId5"/>
              </a:rPr>
              <a:t>http://www.cpc.unc.edu/projects/addhealth/design/wave4</a:t>
            </a:r>
            <a:r>
              <a:rPr lang="en-US" sz="600" dirty="0" smtClean="0"/>
              <a:t>.</a:t>
            </a:r>
          </a:p>
          <a:p>
            <a:endParaRPr lang="en-US" sz="600" dirty="0"/>
          </a:p>
          <a:p>
            <a:r>
              <a:rPr lang="en-US" sz="600" dirty="0" smtClean="0"/>
              <a:t>6</a:t>
            </a:r>
            <a:r>
              <a:rPr lang="en-US" sz="600" dirty="0"/>
              <a:t>) </a:t>
            </a:r>
            <a:r>
              <a:rPr lang="en-US" sz="600" dirty="0"/>
              <a:t>"Chico state logo." 12.000 vector logos. July 02, 2014. Accessed December 03, 2017. http://</a:t>
            </a:r>
            <a:r>
              <a:rPr lang="en-US" sz="600" dirty="0" err="1"/>
              <a:t>ancul.us</a:t>
            </a:r>
            <a:r>
              <a:rPr lang="en-US" sz="600" dirty="0"/>
              <a:t>/</a:t>
            </a:r>
            <a:r>
              <a:rPr lang="en-US" sz="600" dirty="0" err="1"/>
              <a:t>chico</a:t>
            </a:r>
            <a:r>
              <a:rPr lang="en-US" sz="600" dirty="0"/>
              <a:t>-state-logo/.</a:t>
            </a:r>
            <a:endParaRPr lang="en-US" sz="600" dirty="0" smtClean="0"/>
          </a:p>
        </p:txBody>
      </p:sp>
      <p:sp>
        <p:nvSpPr>
          <p:cNvPr id="15" name="Text Placeholder 14"/>
          <p:cNvSpPr>
            <a:spLocks noGrp="1"/>
          </p:cNvSpPr>
          <p:nvPr>
            <p:ph type="body" sz="quarter" idx="96"/>
          </p:nvPr>
        </p:nvSpPr>
        <p:spPr>
          <a:xfrm>
            <a:off x="904186" y="16856961"/>
            <a:ext cx="9664172" cy="9854983"/>
          </a:xfrm>
        </p:spPr>
        <p:txBody>
          <a:bodyPr/>
          <a:lstStyle/>
          <a:p>
            <a:pPr marL="342900" indent="-342900">
              <a:buFont typeface="Wingdings" charset="2"/>
              <a:buChar char="§"/>
            </a:pPr>
            <a:r>
              <a:rPr lang="en-US" sz="3200" dirty="0"/>
              <a:t>Data </a:t>
            </a:r>
            <a:r>
              <a:rPr lang="en-US" sz="3200" dirty="0" smtClean="0"/>
              <a:t>was </a:t>
            </a:r>
            <a:r>
              <a:rPr lang="en-US" sz="3200" dirty="0"/>
              <a:t>retrieved from the data </a:t>
            </a:r>
            <a:r>
              <a:rPr lang="en-US" sz="3200" dirty="0" smtClean="0"/>
              <a:t>the </a:t>
            </a:r>
            <a:r>
              <a:rPr lang="en-US" sz="3200" dirty="0" err="1" smtClean="0"/>
              <a:t>AddHealth</a:t>
            </a:r>
            <a:r>
              <a:rPr lang="en-US" sz="3200" dirty="0" smtClean="0"/>
              <a:t>: Wave 4: In</a:t>
            </a:r>
            <a:r>
              <a:rPr lang="en-US" sz="3200" dirty="0"/>
              <a:t>-home interview codebook</a:t>
            </a:r>
            <a:r>
              <a:rPr lang="en-US" sz="3200" dirty="0" smtClean="0"/>
              <a:t>. Data set included 5,094 participants ranging from ages 24-32 years young. </a:t>
            </a:r>
          </a:p>
          <a:p>
            <a:pPr marL="342900" indent="-342900">
              <a:buFont typeface="Wingdings" charset="2"/>
              <a:buChar char="§"/>
            </a:pPr>
            <a:r>
              <a:rPr lang="en-US" sz="3200" dirty="0" smtClean="0"/>
              <a:t>Data was collected through a 90 </a:t>
            </a:r>
            <a:r>
              <a:rPr lang="en-US" sz="3200" dirty="0"/>
              <a:t>minute </a:t>
            </a:r>
            <a:r>
              <a:rPr lang="en-US" sz="3200" dirty="0" smtClean="0"/>
              <a:t>questionnaire done by person or computer.    </a:t>
            </a:r>
            <a:endParaRPr lang="en-US" sz="3200" dirty="0"/>
          </a:p>
          <a:p>
            <a:pPr marL="342900" indent="-342900">
              <a:buFont typeface="Wingdings" charset="2"/>
              <a:buChar char="§"/>
            </a:pPr>
            <a:r>
              <a:rPr lang="en-US" sz="3200" dirty="0" err="1" smtClean="0"/>
              <a:t>Walkdays</a:t>
            </a:r>
            <a:r>
              <a:rPr lang="en-US" sz="3200" dirty="0" smtClean="0"/>
              <a:t> was created from the frequency they walk for exercise throughout one week. </a:t>
            </a:r>
          </a:p>
          <a:p>
            <a:pPr marL="342900" indent="-342900">
              <a:buFont typeface="Wingdings" charset="2"/>
              <a:buChar char="§"/>
            </a:pPr>
            <a:r>
              <a:rPr lang="en-US" sz="3200" dirty="0" smtClean="0"/>
              <a:t>Smoking habits was created from respondents answering yes or no to smoking an entire cigarette or not. </a:t>
            </a:r>
          </a:p>
          <a:p>
            <a:pPr marL="342900" indent="-342900">
              <a:buFont typeface="Wingdings" charset="2"/>
              <a:buChar char="§"/>
            </a:pPr>
            <a:r>
              <a:rPr lang="en-US" sz="3200" dirty="0" smtClean="0"/>
              <a:t>Modifications: NA answers were removed </a:t>
            </a:r>
          </a:p>
          <a:p>
            <a:pPr marL="342900" indent="-342900">
              <a:buFont typeface="Wingdings" charset="2"/>
              <a:buChar char="§"/>
            </a:pPr>
            <a:r>
              <a:rPr lang="en-US" sz="3200" dirty="0" smtClean="0"/>
              <a:t>We conducted a Multiple Linear Regression test.</a:t>
            </a:r>
          </a:p>
          <a:p>
            <a:pPr marL="342900" indent="-342900">
              <a:buFont typeface="Wingdings" charset="2"/>
              <a:buChar char="§"/>
            </a:pPr>
            <a:r>
              <a:rPr lang="en-US" sz="3200" dirty="0" smtClean="0"/>
              <a:t>Perceived general health and Gender were added to see if these variables altered this relationship in anyway. </a:t>
            </a:r>
          </a:p>
          <a:p>
            <a:endParaRPr lang="en-US" dirty="0" smtClean="0"/>
          </a:p>
          <a:p>
            <a:endParaRPr lang="en-US" dirty="0"/>
          </a:p>
        </p:txBody>
      </p:sp>
      <p:sp>
        <p:nvSpPr>
          <p:cNvPr id="16" name="Text Placeholder 15"/>
          <p:cNvSpPr>
            <a:spLocks noGrp="1"/>
          </p:cNvSpPr>
          <p:nvPr>
            <p:ph type="body" sz="quarter" idx="150"/>
          </p:nvPr>
        </p:nvSpPr>
        <p:spPr/>
        <p:txBody>
          <a:bodyPr>
            <a:normAutofit/>
          </a:bodyPr>
          <a:lstStyle/>
          <a:p>
            <a:r>
              <a:rPr lang="en-US" dirty="0" smtClean="0"/>
              <a:t>Fall 2017 Math 315, Section 1</a:t>
            </a:r>
            <a:endParaRPr lang="en-US" dirty="0"/>
          </a:p>
        </p:txBody>
      </p:sp>
      <p:sp>
        <p:nvSpPr>
          <p:cNvPr id="17" name="Text Placeholder 16"/>
          <p:cNvSpPr>
            <a:spLocks noGrp="1"/>
          </p:cNvSpPr>
          <p:nvPr>
            <p:ph type="body" sz="quarter" idx="151"/>
          </p:nvPr>
        </p:nvSpPr>
        <p:spPr/>
        <p:txBody>
          <a:bodyPr>
            <a:normAutofit fontScale="92500" lnSpcReduction="10000"/>
          </a:bodyPr>
          <a:lstStyle/>
          <a:p>
            <a:r>
              <a:rPr lang="en-US" dirty="0" err="1" smtClean="0"/>
              <a:t>Rynewicz</a:t>
            </a:r>
            <a:r>
              <a:rPr lang="en-US" dirty="0" smtClean="0"/>
              <a:t>, S., McNamara, T. </a:t>
            </a:r>
            <a:endParaRPr lang="en-US" dirty="0"/>
          </a:p>
        </p:txBody>
      </p:sp>
      <p:sp>
        <p:nvSpPr>
          <p:cNvPr id="18" name="Text Placeholder 17"/>
          <p:cNvSpPr>
            <a:spLocks noGrp="1"/>
          </p:cNvSpPr>
          <p:nvPr>
            <p:ph type="body" sz="quarter" idx="153"/>
          </p:nvPr>
        </p:nvSpPr>
        <p:spPr/>
        <p:txBody>
          <a:bodyPr>
            <a:normAutofit fontScale="92500" lnSpcReduction="10000"/>
          </a:bodyPr>
          <a:lstStyle/>
          <a:p>
            <a:r>
              <a:rPr lang="en-US" dirty="0" smtClean="0"/>
              <a:t>Smoking, Exercise and Perceived Health</a:t>
            </a:r>
            <a:endParaRPr lang="en-US" dirty="0"/>
          </a:p>
        </p:txBody>
      </p:sp>
      <p:sp>
        <p:nvSpPr>
          <p:cNvPr id="19" name="TextBox 18"/>
          <p:cNvSpPr txBox="1"/>
          <p:nvPr/>
        </p:nvSpPr>
        <p:spPr>
          <a:xfrm>
            <a:off x="1270000" y="16408400"/>
            <a:ext cx="184666" cy="1415772"/>
          </a:xfrm>
          <a:prstGeom prst="rect">
            <a:avLst/>
          </a:prstGeom>
          <a:noFill/>
        </p:spPr>
        <p:txBody>
          <a:bodyPr wrap="none" rtlCol="0">
            <a:spAutoFit/>
          </a:bodyPr>
          <a:lstStyle/>
          <a:p>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val="3920850569"/>
              </p:ext>
            </p:extLst>
          </p:nvPr>
        </p:nvGraphicFramePr>
        <p:xfrm>
          <a:off x="12026383" y="6498971"/>
          <a:ext cx="8252260" cy="2029390"/>
        </p:xfrm>
        <a:graphic>
          <a:graphicData uri="http://schemas.openxmlformats.org/drawingml/2006/table">
            <a:tbl>
              <a:tblPr firstRow="1" bandRow="1">
                <a:tableStyleId>{5C22544A-7EE6-4342-B048-85BDC9FD1C3A}</a:tableStyleId>
              </a:tblPr>
              <a:tblGrid>
                <a:gridCol w="2063065"/>
                <a:gridCol w="2063065"/>
                <a:gridCol w="2063065"/>
                <a:gridCol w="2063065"/>
              </a:tblGrid>
              <a:tr h="1014695">
                <a:tc>
                  <a:txBody>
                    <a:bodyPr/>
                    <a:lstStyle/>
                    <a:p>
                      <a:endParaRPr lang="en-US" sz="2800" dirty="0">
                        <a:latin typeface="Times New Roman"/>
                        <a:cs typeface="Times New Roman"/>
                      </a:endParaRPr>
                    </a:p>
                  </a:txBody>
                  <a:tcPr/>
                </a:tc>
                <a:tc>
                  <a:txBody>
                    <a:bodyPr/>
                    <a:lstStyle/>
                    <a:p>
                      <a:r>
                        <a:rPr lang="en-US" sz="2800" dirty="0" smtClean="0">
                          <a:latin typeface="Times New Roman"/>
                          <a:cs typeface="Times New Roman"/>
                        </a:rPr>
                        <a:t>Mean</a:t>
                      </a:r>
                      <a:endParaRPr lang="en-US" sz="2800" dirty="0">
                        <a:latin typeface="Times New Roman"/>
                        <a:cs typeface="Times New Roman"/>
                      </a:endParaRPr>
                    </a:p>
                  </a:txBody>
                  <a:tcPr/>
                </a:tc>
                <a:tc>
                  <a:txBody>
                    <a:bodyPr/>
                    <a:lstStyle/>
                    <a:p>
                      <a:r>
                        <a:rPr lang="en-US" sz="2800" dirty="0" smtClean="0">
                          <a:latin typeface="Times New Roman"/>
                          <a:cs typeface="Times New Roman"/>
                        </a:rPr>
                        <a:t>Median</a:t>
                      </a:r>
                      <a:endParaRPr lang="en-US" sz="2800" dirty="0">
                        <a:latin typeface="Times New Roman"/>
                        <a:cs typeface="Times New Roman"/>
                      </a:endParaRPr>
                    </a:p>
                  </a:txBody>
                  <a:tcPr/>
                </a:tc>
                <a:tc>
                  <a:txBody>
                    <a:bodyPr/>
                    <a:lstStyle/>
                    <a:p>
                      <a:r>
                        <a:rPr lang="en-US" sz="2800" dirty="0" smtClean="0">
                          <a:latin typeface="Times New Roman"/>
                          <a:cs typeface="Times New Roman"/>
                        </a:rPr>
                        <a:t>SD</a:t>
                      </a:r>
                      <a:endParaRPr lang="en-US" sz="2800" dirty="0">
                        <a:latin typeface="Times New Roman"/>
                        <a:cs typeface="Times New Roman"/>
                      </a:endParaRPr>
                    </a:p>
                  </a:txBody>
                  <a:tcPr/>
                </a:tc>
              </a:tr>
              <a:tr h="1014695">
                <a:tc>
                  <a:txBody>
                    <a:bodyPr/>
                    <a:lstStyle/>
                    <a:p>
                      <a:r>
                        <a:rPr lang="en-US" sz="2800" dirty="0" err="1" smtClean="0">
                          <a:latin typeface="Times New Roman"/>
                          <a:cs typeface="Times New Roman"/>
                        </a:rPr>
                        <a:t>Walkdays</a:t>
                      </a:r>
                      <a:endParaRPr lang="en-US" sz="2800" dirty="0">
                        <a:latin typeface="Times New Roman"/>
                        <a:cs typeface="Times New Roman"/>
                      </a:endParaRPr>
                    </a:p>
                  </a:txBody>
                  <a:tcPr/>
                </a:tc>
                <a:tc>
                  <a:txBody>
                    <a:bodyPr/>
                    <a:lstStyle/>
                    <a:p>
                      <a:r>
                        <a:rPr lang="en-US" sz="2800" dirty="0" smtClean="0">
                          <a:latin typeface="Times New Roman"/>
                          <a:cs typeface="Times New Roman"/>
                        </a:rPr>
                        <a:t>1.975</a:t>
                      </a:r>
                      <a:endParaRPr lang="en-US" sz="2800" dirty="0">
                        <a:latin typeface="Times New Roman"/>
                        <a:cs typeface="Times New Roman"/>
                      </a:endParaRPr>
                    </a:p>
                  </a:txBody>
                  <a:tcPr/>
                </a:tc>
                <a:tc>
                  <a:txBody>
                    <a:bodyPr/>
                    <a:lstStyle/>
                    <a:p>
                      <a:r>
                        <a:rPr lang="en-US" sz="2800" dirty="0" smtClean="0">
                          <a:latin typeface="Times New Roman"/>
                          <a:cs typeface="Times New Roman"/>
                        </a:rPr>
                        <a:t>1</a:t>
                      </a:r>
                      <a:endParaRPr lang="en-US" sz="2800" dirty="0">
                        <a:latin typeface="Times New Roman"/>
                        <a:cs typeface="Times New Roman"/>
                      </a:endParaRPr>
                    </a:p>
                  </a:txBody>
                  <a:tcPr/>
                </a:tc>
                <a:tc>
                  <a:txBody>
                    <a:bodyPr/>
                    <a:lstStyle/>
                    <a:p>
                      <a:r>
                        <a:rPr lang="en-US" sz="2800" dirty="0" smtClean="0">
                          <a:latin typeface="Times New Roman"/>
                          <a:cs typeface="Times New Roman"/>
                        </a:rPr>
                        <a:t>2.316</a:t>
                      </a:r>
                      <a:endParaRPr lang="en-US" sz="2800" dirty="0">
                        <a:latin typeface="Times New Roman"/>
                        <a:cs typeface="Times New Roman"/>
                      </a:endParaRPr>
                    </a:p>
                  </a:txBody>
                  <a:tcPr/>
                </a:tc>
              </a:tr>
            </a:tbl>
          </a:graphicData>
        </a:graphic>
      </p:graphicFrame>
      <p:sp>
        <p:nvSpPr>
          <p:cNvPr id="28" name="TextBox 27"/>
          <p:cNvSpPr txBox="1"/>
          <p:nvPr/>
        </p:nvSpPr>
        <p:spPr>
          <a:xfrm>
            <a:off x="1129401" y="26711944"/>
            <a:ext cx="9481438" cy="661720"/>
          </a:xfrm>
          <a:prstGeom prst="rect">
            <a:avLst/>
          </a:prstGeom>
          <a:noFill/>
        </p:spPr>
        <p:txBody>
          <a:bodyPr wrap="square" rtlCol="0">
            <a:spAutoFit/>
          </a:bodyPr>
          <a:lstStyle/>
          <a:p>
            <a:pPr lvl="0" algn="ctr">
              <a:spcBef>
                <a:spcPct val="20000"/>
              </a:spcBef>
            </a:pPr>
            <a:r>
              <a:rPr lang="en-US" sz="3700" b="1" u="sng" dirty="0" smtClean="0">
                <a:solidFill>
                  <a:srgbClr val="738AC8">
                    <a:lumMod val="50000"/>
                  </a:srgbClr>
                </a:solidFill>
              </a:rPr>
              <a:t>Research Question</a:t>
            </a:r>
            <a:endParaRPr lang="en-US" sz="3700" b="1" u="sng" dirty="0">
              <a:solidFill>
                <a:srgbClr val="738AC8">
                  <a:lumMod val="50000"/>
                </a:srgbClr>
              </a:solidFill>
            </a:endParaRPr>
          </a:p>
        </p:txBody>
      </p:sp>
      <p:graphicFrame>
        <p:nvGraphicFramePr>
          <p:cNvPr id="32" name="Table 31"/>
          <p:cNvGraphicFramePr>
            <a:graphicFrameLocks noGrp="1"/>
          </p:cNvGraphicFramePr>
          <p:nvPr>
            <p:extLst>
              <p:ext uri="{D42A27DB-BD31-4B8C-83A1-F6EECF244321}">
                <p14:modId xmlns:p14="http://schemas.microsoft.com/office/powerpoint/2010/main" val="599213262"/>
              </p:ext>
            </p:extLst>
          </p:nvPr>
        </p:nvGraphicFramePr>
        <p:xfrm>
          <a:off x="22587212" y="19264965"/>
          <a:ext cx="9546447" cy="12861493"/>
        </p:xfrm>
        <a:graphic>
          <a:graphicData uri="http://schemas.openxmlformats.org/drawingml/2006/table">
            <a:tbl>
              <a:tblPr firstRow="1" bandRow="1">
                <a:tableStyleId>{5C22544A-7EE6-4342-B048-85BDC9FD1C3A}</a:tableStyleId>
              </a:tblPr>
              <a:tblGrid>
                <a:gridCol w="3173057"/>
                <a:gridCol w="3534473"/>
                <a:gridCol w="2838917"/>
              </a:tblGrid>
              <a:tr h="862429">
                <a:tc>
                  <a:txBody>
                    <a:bodyPr/>
                    <a:lstStyle/>
                    <a:p>
                      <a:r>
                        <a:rPr lang="en-US" sz="2800" dirty="0" smtClean="0"/>
                        <a:t>Model </a:t>
                      </a:r>
                      <a:r>
                        <a:rPr lang="en-US" sz="2800" dirty="0" err="1" smtClean="0"/>
                        <a:t>Type+Variables</a:t>
                      </a:r>
                      <a:endParaRPr lang="en-US" sz="2800" dirty="0"/>
                    </a:p>
                  </a:txBody>
                  <a:tcPr/>
                </a:tc>
                <a:tc>
                  <a:txBody>
                    <a:bodyPr/>
                    <a:lstStyle/>
                    <a:p>
                      <a:r>
                        <a:rPr lang="el-GR" sz="2800" dirty="0" smtClean="0"/>
                        <a:t>Β</a:t>
                      </a:r>
                      <a:r>
                        <a:rPr lang="en-US" sz="2800" dirty="0" smtClean="0"/>
                        <a:t> / SE</a:t>
                      </a:r>
                      <a:endParaRPr lang="en-US" sz="2800" dirty="0"/>
                    </a:p>
                  </a:txBody>
                  <a:tcPr/>
                </a:tc>
                <a:tc>
                  <a:txBody>
                    <a:bodyPr/>
                    <a:lstStyle/>
                    <a:p>
                      <a:r>
                        <a:rPr lang="en-US" sz="2800" dirty="0" smtClean="0"/>
                        <a:t>P-Value</a:t>
                      </a:r>
                      <a:endParaRPr lang="en-US" sz="2800" dirty="0"/>
                    </a:p>
                  </a:txBody>
                  <a:tcPr/>
                </a:tc>
              </a:tr>
              <a:tr h="3199333">
                <a:tc>
                  <a:txBody>
                    <a:bodyPr/>
                    <a:lstStyle/>
                    <a:p>
                      <a:r>
                        <a:rPr lang="en-US" sz="2800" dirty="0" smtClean="0"/>
                        <a:t>Linear Regression</a:t>
                      </a:r>
                      <a:r>
                        <a:rPr lang="en-US" sz="2800" dirty="0" smtClean="0"/>
                        <a:t>:</a:t>
                      </a:r>
                      <a:r>
                        <a:rPr lang="en-US" sz="2800" baseline="0" dirty="0" smtClean="0"/>
                        <a:t> </a:t>
                      </a:r>
                      <a:r>
                        <a:rPr lang="en-US" sz="2800" dirty="0" smtClean="0"/>
                        <a:t>Frequency</a:t>
                      </a:r>
                      <a:r>
                        <a:rPr lang="en-US" sz="2800" baseline="0" dirty="0" smtClean="0"/>
                        <a:t> of walking for exercise per week vs.</a:t>
                      </a:r>
                      <a:endParaRPr lang="en-US" sz="2800" dirty="0" smtClean="0"/>
                    </a:p>
                    <a:p>
                      <a:r>
                        <a:rPr lang="en-US" sz="2800" dirty="0" smtClean="0"/>
                        <a:t>Smoked</a:t>
                      </a:r>
                      <a:r>
                        <a:rPr lang="en-US" sz="2800" baseline="0" dirty="0" smtClean="0"/>
                        <a:t> an entire cigarette (Y/N)</a:t>
                      </a:r>
                      <a:endParaRPr lang="en-US" sz="2800" dirty="0" smtClean="0"/>
                    </a:p>
                    <a:p>
                      <a:endParaRPr lang="en-US" sz="2800" dirty="0"/>
                    </a:p>
                  </a:txBody>
                  <a:tcPr/>
                </a:tc>
                <a:tc>
                  <a:txBody>
                    <a:bodyPr/>
                    <a:lstStyle/>
                    <a:p>
                      <a:r>
                        <a:rPr lang="en-US" sz="2800" dirty="0" smtClean="0"/>
                        <a:t>.18</a:t>
                      </a:r>
                      <a:r>
                        <a:rPr lang="en-US" sz="2800" baseline="0" dirty="0" smtClean="0"/>
                        <a:t> / .068</a:t>
                      </a:r>
                      <a:endParaRPr lang="en-US" sz="2800" dirty="0"/>
                    </a:p>
                  </a:txBody>
                  <a:tcPr/>
                </a:tc>
                <a:tc>
                  <a:txBody>
                    <a:bodyPr/>
                    <a:lstStyle/>
                    <a:p>
                      <a:r>
                        <a:rPr lang="en-US" sz="2800" dirty="0" smtClean="0"/>
                        <a:t>.089</a:t>
                      </a:r>
                      <a:endParaRPr lang="en-US" sz="2800" dirty="0"/>
                    </a:p>
                  </a:txBody>
                  <a:tcPr/>
                </a:tc>
              </a:tr>
              <a:tr h="4367785">
                <a:tc>
                  <a:txBody>
                    <a:bodyPr/>
                    <a:lstStyle/>
                    <a:p>
                      <a:r>
                        <a:rPr lang="en-US" sz="2800" dirty="0" smtClean="0"/>
                        <a:t>Multiple</a:t>
                      </a:r>
                      <a:r>
                        <a:rPr lang="en-US" sz="2800" baseline="0" dirty="0" smtClean="0"/>
                        <a:t> linear regression:</a:t>
                      </a:r>
                    </a:p>
                    <a:p>
                      <a:r>
                        <a:rPr lang="en-US" sz="2800" dirty="0" smtClean="0"/>
                        <a:t>Frequency</a:t>
                      </a:r>
                      <a:r>
                        <a:rPr lang="en-US" sz="2800" baseline="0" dirty="0" smtClean="0"/>
                        <a:t> of walking for exercise per week </a:t>
                      </a:r>
                      <a:r>
                        <a:rPr lang="en-US" sz="2800" baseline="0" dirty="0" err="1" smtClean="0"/>
                        <a:t>vs</a:t>
                      </a:r>
                      <a:endParaRPr lang="en-US" sz="2800" dirty="0" smtClean="0"/>
                    </a:p>
                    <a:p>
                      <a:r>
                        <a:rPr lang="en-US" sz="2800" dirty="0" smtClean="0"/>
                        <a:t>Smoked</a:t>
                      </a:r>
                      <a:r>
                        <a:rPr lang="en-US" sz="2800" baseline="0" dirty="0" smtClean="0"/>
                        <a:t> an entire cigarette (Y/N) </a:t>
                      </a:r>
                    </a:p>
                    <a:p>
                      <a:r>
                        <a:rPr lang="en-US" sz="2800" baseline="0" dirty="0" smtClean="0"/>
                        <a:t>+ general health perception </a:t>
                      </a:r>
                    </a:p>
                    <a:p>
                      <a:r>
                        <a:rPr lang="en-US" sz="2800" baseline="0" dirty="0" smtClean="0"/>
                        <a:t>+ gender </a:t>
                      </a:r>
                      <a:endParaRPr lang="en-US" sz="2800" dirty="0" smtClean="0"/>
                    </a:p>
                    <a:p>
                      <a:endParaRPr lang="en-US" sz="2800" dirty="0"/>
                    </a:p>
                  </a:txBody>
                  <a:tcPr/>
                </a:tc>
                <a:tc>
                  <a:txBody>
                    <a:bodyPr/>
                    <a:lstStyle/>
                    <a:p>
                      <a:r>
                        <a:rPr lang="en-US" sz="2800" dirty="0" smtClean="0"/>
                        <a:t>Total</a:t>
                      </a:r>
                      <a:r>
                        <a:rPr lang="en-US" sz="2800" baseline="0" dirty="0" smtClean="0"/>
                        <a:t> general health</a:t>
                      </a:r>
                      <a:r>
                        <a:rPr lang="en-US" sz="2800" dirty="0" smtClean="0"/>
                        <a:t>: 0 / .158</a:t>
                      </a:r>
                    </a:p>
                    <a:p>
                      <a:r>
                        <a:rPr lang="en-US" sz="2800" dirty="0" smtClean="0"/>
                        <a:t>Very Good: -.17</a:t>
                      </a:r>
                      <a:r>
                        <a:rPr lang="en-US" sz="2800" baseline="0" dirty="0" smtClean="0"/>
                        <a:t> / .09</a:t>
                      </a:r>
                    </a:p>
                    <a:p>
                      <a:r>
                        <a:rPr lang="en-US" sz="2800" baseline="0" dirty="0" smtClean="0"/>
                        <a:t>Good: -.15 / .093</a:t>
                      </a:r>
                    </a:p>
                    <a:p>
                      <a:r>
                        <a:rPr lang="en-US" sz="2800" baseline="0" dirty="0" smtClean="0"/>
                        <a:t>Fair: -.11 / .13</a:t>
                      </a:r>
                    </a:p>
                    <a:p>
                      <a:r>
                        <a:rPr lang="en-US" sz="2800" baseline="0" dirty="0" smtClean="0"/>
                        <a:t>Poor: .43 / .32 </a:t>
                      </a:r>
                    </a:p>
                    <a:p>
                      <a:r>
                        <a:rPr lang="en-US" sz="2800" baseline="0" dirty="0" smtClean="0"/>
                        <a:t>Gender: .53 </a:t>
                      </a:r>
                      <a:endParaRPr lang="en-US" sz="2800" dirty="0"/>
                    </a:p>
                  </a:txBody>
                  <a:tcPr/>
                </a:tc>
                <a:tc>
                  <a:txBody>
                    <a:bodyPr/>
                    <a:lstStyle/>
                    <a:p>
                      <a:r>
                        <a:rPr lang="en-US" sz="2800" dirty="0" smtClean="0"/>
                        <a:t>TGH: .1586</a:t>
                      </a:r>
                    </a:p>
                    <a:p>
                      <a:r>
                        <a:rPr lang="en-US" sz="2800" dirty="0" smtClean="0"/>
                        <a:t>VG</a:t>
                      </a:r>
                      <a:r>
                        <a:rPr lang="en-US" sz="2800" baseline="0" dirty="0" smtClean="0"/>
                        <a:t>: .15</a:t>
                      </a:r>
                    </a:p>
                    <a:p>
                      <a:r>
                        <a:rPr lang="en-US" sz="2800" baseline="0" dirty="0" smtClean="0"/>
                        <a:t>G: .26</a:t>
                      </a:r>
                    </a:p>
                    <a:p>
                      <a:r>
                        <a:rPr lang="en-US" sz="2800" baseline="0" dirty="0" smtClean="0"/>
                        <a:t>F: .75</a:t>
                      </a:r>
                    </a:p>
                    <a:p>
                      <a:r>
                        <a:rPr lang="en-US" sz="2800" dirty="0" smtClean="0"/>
                        <a:t>P: .087</a:t>
                      </a:r>
                    </a:p>
                    <a:p>
                      <a:r>
                        <a:rPr lang="en-US" sz="2800" dirty="0" smtClean="0"/>
                        <a:t>Gender: 7.95e-16</a:t>
                      </a:r>
                      <a:endParaRPr lang="en-US" sz="2800" dirty="0"/>
                    </a:p>
                  </a:txBody>
                  <a:tcPr/>
                </a:tc>
              </a:tr>
              <a:tr h="3588817">
                <a:tc>
                  <a:txBody>
                    <a:bodyPr/>
                    <a:lstStyle/>
                    <a:p>
                      <a:r>
                        <a:rPr lang="en-US" sz="2800" dirty="0" smtClean="0"/>
                        <a:t>Multiple</a:t>
                      </a:r>
                      <a:r>
                        <a:rPr lang="en-US" sz="2800" baseline="0" dirty="0" smtClean="0"/>
                        <a:t> linear regression: </a:t>
                      </a:r>
                      <a:r>
                        <a:rPr lang="en-US" sz="2800" dirty="0" smtClean="0"/>
                        <a:t>Frequency</a:t>
                      </a:r>
                      <a:r>
                        <a:rPr lang="en-US" sz="2800" baseline="0" dirty="0" smtClean="0"/>
                        <a:t> of walking for exercise per week </a:t>
                      </a:r>
                      <a:r>
                        <a:rPr lang="en-US" sz="2800" baseline="0" dirty="0" err="1" smtClean="0"/>
                        <a:t>vs</a:t>
                      </a:r>
                      <a:endParaRPr lang="en-US" sz="2800" dirty="0" smtClean="0"/>
                    </a:p>
                    <a:p>
                      <a:r>
                        <a:rPr lang="en-US" sz="2800" dirty="0" smtClean="0"/>
                        <a:t>Smoked</a:t>
                      </a:r>
                      <a:r>
                        <a:rPr lang="en-US" sz="2800" baseline="0" dirty="0" smtClean="0"/>
                        <a:t> an entire cigarette (Y/N) +</a:t>
                      </a:r>
                    </a:p>
                    <a:p>
                      <a:r>
                        <a:rPr lang="en-US" sz="2800" baseline="0" dirty="0" smtClean="0"/>
                        <a:t>Gender</a:t>
                      </a:r>
                    </a:p>
                    <a:p>
                      <a:endParaRPr lang="en-US" sz="2800" dirty="0"/>
                    </a:p>
                  </a:txBody>
                  <a:tcPr/>
                </a:tc>
                <a:tc>
                  <a:txBody>
                    <a:bodyPr/>
                    <a:lstStyle/>
                    <a:p>
                      <a:r>
                        <a:rPr lang="en-US" sz="2800" baseline="0" dirty="0" smtClean="0"/>
                        <a:t>.18 / .068</a:t>
                      </a:r>
                      <a:endParaRPr lang="en-US" sz="2800" baseline="0" dirty="0" smtClean="0"/>
                    </a:p>
                  </a:txBody>
                  <a:tcPr/>
                </a:tc>
                <a:tc>
                  <a:txBody>
                    <a:bodyPr/>
                    <a:lstStyle/>
                    <a:p>
                      <a:r>
                        <a:rPr lang="en-US" sz="2800" dirty="0" smtClean="0"/>
                        <a:t>.0079</a:t>
                      </a:r>
                    </a:p>
                  </a:txBody>
                  <a:tcPr/>
                </a:tc>
              </a:tr>
            </a:tbl>
          </a:graphicData>
        </a:graphic>
      </p:graphicFrame>
      <p:sp>
        <p:nvSpPr>
          <p:cNvPr id="37" name="TextBox 36"/>
          <p:cNvSpPr txBox="1"/>
          <p:nvPr/>
        </p:nvSpPr>
        <p:spPr>
          <a:xfrm>
            <a:off x="22903438" y="13376903"/>
            <a:ext cx="184666" cy="1415772"/>
          </a:xfrm>
          <a:prstGeom prst="rect">
            <a:avLst/>
          </a:prstGeom>
          <a:noFill/>
        </p:spPr>
        <p:txBody>
          <a:bodyPr wrap="none" rtlCol="0">
            <a:spAutoFit/>
          </a:bodyPr>
          <a:lstStyle/>
          <a:p>
            <a:endParaRPr lang="en-US" dirty="0"/>
          </a:p>
        </p:txBody>
      </p:sp>
      <p:pic>
        <p:nvPicPr>
          <p:cNvPr id="38" name="Picture 37" descr="coefpl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15232" y="7380011"/>
            <a:ext cx="11644324" cy="8293704"/>
          </a:xfrm>
          <a:prstGeom prst="rect">
            <a:avLst/>
          </a:prstGeom>
        </p:spPr>
      </p:pic>
      <p:sp>
        <p:nvSpPr>
          <p:cNvPr id="45" name="TextBox 44"/>
          <p:cNvSpPr txBox="1"/>
          <p:nvPr/>
        </p:nvSpPr>
        <p:spPr>
          <a:xfrm flipH="1">
            <a:off x="1165681" y="27416062"/>
            <a:ext cx="9533824" cy="2862322"/>
          </a:xfrm>
          <a:prstGeom prst="rect">
            <a:avLst/>
          </a:prstGeom>
          <a:noFill/>
        </p:spPr>
        <p:txBody>
          <a:bodyPr wrap="square" rtlCol="0">
            <a:spAutoFit/>
          </a:bodyPr>
          <a:lstStyle/>
          <a:p>
            <a:r>
              <a:rPr lang="en-US" sz="3600" dirty="0">
                <a:solidFill>
                  <a:schemeClr val="accent5">
                    <a:lumMod val="50000"/>
                  </a:schemeClr>
                </a:solidFill>
                <a:latin typeface="Times New Roman"/>
                <a:cs typeface="Times New Roman"/>
              </a:rPr>
              <a:t>Question: Is there a relationship between the amount an adult walks for exercise throughout the week and their smoking habits and does their perceived general health or </a:t>
            </a:r>
            <a:r>
              <a:rPr lang="en-US" sz="3600" dirty="0" smtClean="0">
                <a:solidFill>
                  <a:schemeClr val="accent5">
                    <a:lumMod val="50000"/>
                  </a:schemeClr>
                </a:solidFill>
                <a:latin typeface="Times New Roman"/>
                <a:cs typeface="Times New Roman"/>
              </a:rPr>
              <a:t>gender alter this relationship?</a:t>
            </a:r>
            <a:endParaRPr lang="en-US" sz="3600" dirty="0">
              <a:solidFill>
                <a:schemeClr val="accent5">
                  <a:lumMod val="50000"/>
                </a:schemeClr>
              </a:solidFill>
              <a:latin typeface="Times New Roman"/>
              <a:cs typeface="Times New Roman"/>
            </a:endParaRPr>
          </a:p>
        </p:txBody>
      </p:sp>
      <p:graphicFrame>
        <p:nvGraphicFramePr>
          <p:cNvPr id="46" name="Table 45"/>
          <p:cNvGraphicFramePr>
            <a:graphicFrameLocks noGrp="1"/>
          </p:cNvGraphicFramePr>
          <p:nvPr>
            <p:extLst>
              <p:ext uri="{D42A27DB-BD31-4B8C-83A1-F6EECF244321}">
                <p14:modId xmlns:p14="http://schemas.microsoft.com/office/powerpoint/2010/main" val="4099546661"/>
              </p:ext>
            </p:extLst>
          </p:nvPr>
        </p:nvGraphicFramePr>
        <p:xfrm>
          <a:off x="12026383" y="8564401"/>
          <a:ext cx="8252260" cy="8646159"/>
        </p:xfrm>
        <a:graphic>
          <a:graphicData uri="http://schemas.openxmlformats.org/drawingml/2006/table">
            <a:tbl>
              <a:tblPr firstRow="1" bandRow="1">
                <a:tableStyleId>{5C22544A-7EE6-4342-B048-85BDC9FD1C3A}</a:tableStyleId>
              </a:tblPr>
              <a:tblGrid>
                <a:gridCol w="2063065"/>
                <a:gridCol w="2063065"/>
                <a:gridCol w="2063065"/>
                <a:gridCol w="2063065"/>
              </a:tblGrid>
              <a:tr h="673537">
                <a:tc>
                  <a:txBody>
                    <a:bodyPr/>
                    <a:lstStyle/>
                    <a:p>
                      <a:endParaRPr lang="en-US" sz="2800" dirty="0">
                        <a:latin typeface="Times New Roman"/>
                        <a:cs typeface="Times New Roman"/>
                      </a:endParaRPr>
                    </a:p>
                  </a:txBody>
                  <a:tcPr/>
                </a:tc>
                <a:tc>
                  <a:txBody>
                    <a:bodyPr/>
                    <a:lstStyle/>
                    <a:p>
                      <a:endParaRPr lang="en-US" sz="2800" dirty="0">
                        <a:latin typeface="Times New Roman"/>
                        <a:cs typeface="Times New Roman"/>
                      </a:endParaRPr>
                    </a:p>
                  </a:txBody>
                  <a:tcPr/>
                </a:tc>
                <a:tc>
                  <a:txBody>
                    <a:bodyPr/>
                    <a:lstStyle/>
                    <a:p>
                      <a:r>
                        <a:rPr lang="en-US" sz="2800" dirty="0" smtClean="0">
                          <a:latin typeface="Times New Roman"/>
                          <a:cs typeface="Times New Roman"/>
                        </a:rPr>
                        <a:t>N</a:t>
                      </a:r>
                      <a:endParaRPr lang="en-US" sz="2800" dirty="0">
                        <a:latin typeface="Times New Roman"/>
                        <a:cs typeface="Times New Roman"/>
                      </a:endParaRPr>
                    </a:p>
                  </a:txBody>
                  <a:tcPr/>
                </a:tc>
                <a:tc>
                  <a:txBody>
                    <a:bodyPr/>
                    <a:lstStyle/>
                    <a:p>
                      <a:r>
                        <a:rPr lang="en-US" sz="2800" dirty="0" smtClean="0">
                          <a:latin typeface="Times New Roman"/>
                          <a:cs typeface="Times New Roman"/>
                        </a:rPr>
                        <a:t>%</a:t>
                      </a:r>
                      <a:endParaRPr lang="en-US" sz="2800" dirty="0">
                        <a:latin typeface="Times New Roman"/>
                        <a:cs typeface="Times New Roman"/>
                      </a:endParaRPr>
                    </a:p>
                  </a:txBody>
                  <a:tcPr/>
                </a:tc>
              </a:tr>
              <a:tr h="965910">
                <a:tc>
                  <a:txBody>
                    <a:bodyPr/>
                    <a:lstStyle/>
                    <a:p>
                      <a:r>
                        <a:rPr lang="en-US" sz="2800" dirty="0" smtClean="0">
                          <a:latin typeface="Times New Roman"/>
                          <a:cs typeface="Times New Roman"/>
                        </a:rPr>
                        <a:t>Smoking habits</a:t>
                      </a:r>
                      <a:endParaRPr lang="en-US" sz="2800" dirty="0">
                        <a:latin typeface="Times New Roman"/>
                        <a:cs typeface="Times New Roman"/>
                      </a:endParaRPr>
                    </a:p>
                  </a:txBody>
                  <a:tcPr/>
                </a:tc>
                <a:tc>
                  <a:txBody>
                    <a:bodyPr/>
                    <a:lstStyle/>
                    <a:p>
                      <a:r>
                        <a:rPr lang="en-US" sz="2800" dirty="0" smtClean="0">
                          <a:latin typeface="Times New Roman"/>
                          <a:cs typeface="Times New Roman"/>
                        </a:rPr>
                        <a:t>Yes</a:t>
                      </a:r>
                      <a:endParaRPr lang="en-US" sz="2800" dirty="0">
                        <a:latin typeface="Times New Roman"/>
                        <a:cs typeface="Times New Roman"/>
                      </a:endParaRPr>
                    </a:p>
                  </a:txBody>
                  <a:tcPr/>
                </a:tc>
                <a:tc>
                  <a:txBody>
                    <a:bodyPr/>
                    <a:lstStyle/>
                    <a:p>
                      <a:r>
                        <a:rPr lang="en-US" sz="2800" dirty="0" smtClean="0">
                          <a:latin typeface="Times New Roman"/>
                          <a:cs typeface="Times New Roman"/>
                        </a:rPr>
                        <a:t>3324</a:t>
                      </a:r>
                      <a:endParaRPr lang="en-US" sz="2800" dirty="0">
                        <a:latin typeface="Times New Roman"/>
                        <a:cs typeface="Times New Roman"/>
                      </a:endParaRPr>
                    </a:p>
                  </a:txBody>
                  <a:tcPr/>
                </a:tc>
                <a:tc>
                  <a:txBody>
                    <a:bodyPr/>
                    <a:lstStyle/>
                    <a:p>
                      <a:r>
                        <a:rPr lang="en-US" sz="2800" dirty="0" smtClean="0">
                          <a:latin typeface="Times New Roman"/>
                          <a:cs typeface="Times New Roman"/>
                        </a:rPr>
                        <a:t>65</a:t>
                      </a:r>
                      <a:endParaRPr lang="en-US" sz="2800" dirty="0">
                        <a:latin typeface="Times New Roman"/>
                        <a:cs typeface="Times New Roman"/>
                      </a:endParaRPr>
                    </a:p>
                  </a:txBody>
                  <a:tcPr/>
                </a:tc>
              </a:tr>
              <a:tr h="673537">
                <a:tc>
                  <a:txBody>
                    <a:bodyPr/>
                    <a:lstStyle/>
                    <a:p>
                      <a:endParaRPr lang="en-US" sz="2800">
                        <a:latin typeface="Times New Roman"/>
                        <a:cs typeface="Times New Roman"/>
                      </a:endParaRPr>
                    </a:p>
                  </a:txBody>
                  <a:tcPr/>
                </a:tc>
                <a:tc>
                  <a:txBody>
                    <a:bodyPr/>
                    <a:lstStyle/>
                    <a:p>
                      <a:r>
                        <a:rPr lang="en-US" sz="2800" dirty="0" smtClean="0">
                          <a:latin typeface="Times New Roman"/>
                          <a:cs typeface="Times New Roman"/>
                        </a:rPr>
                        <a:t>No</a:t>
                      </a:r>
                      <a:endParaRPr lang="en-US" sz="2800" dirty="0">
                        <a:latin typeface="Times New Roman"/>
                        <a:cs typeface="Times New Roman"/>
                      </a:endParaRPr>
                    </a:p>
                  </a:txBody>
                  <a:tcPr/>
                </a:tc>
                <a:tc>
                  <a:txBody>
                    <a:bodyPr/>
                    <a:lstStyle/>
                    <a:p>
                      <a:r>
                        <a:rPr lang="en-US" sz="2800" dirty="0" smtClean="0">
                          <a:latin typeface="Times New Roman"/>
                          <a:cs typeface="Times New Roman"/>
                        </a:rPr>
                        <a:t>1773</a:t>
                      </a:r>
                      <a:endParaRPr lang="en-US" sz="2800" dirty="0">
                        <a:latin typeface="Times New Roman"/>
                        <a:cs typeface="Times New Roman"/>
                      </a:endParaRPr>
                    </a:p>
                  </a:txBody>
                  <a:tcPr/>
                </a:tc>
                <a:tc>
                  <a:txBody>
                    <a:bodyPr/>
                    <a:lstStyle/>
                    <a:p>
                      <a:r>
                        <a:rPr lang="en-US" sz="2800" dirty="0" smtClean="0">
                          <a:latin typeface="Times New Roman"/>
                          <a:cs typeface="Times New Roman"/>
                        </a:rPr>
                        <a:t>35</a:t>
                      </a:r>
                      <a:endParaRPr lang="en-US" sz="2800" dirty="0">
                        <a:latin typeface="Times New Roman"/>
                        <a:cs typeface="Times New Roman"/>
                      </a:endParaRPr>
                    </a:p>
                  </a:txBody>
                  <a:tcPr/>
                </a:tc>
              </a:tr>
              <a:tr h="673537">
                <a:tc>
                  <a:txBody>
                    <a:bodyPr/>
                    <a:lstStyle/>
                    <a:p>
                      <a:endParaRPr lang="en-US" sz="2800">
                        <a:latin typeface="Times New Roman"/>
                        <a:cs typeface="Times New Roman"/>
                      </a:endParaRPr>
                    </a:p>
                  </a:txBody>
                  <a:tcPr/>
                </a:tc>
                <a:tc>
                  <a:txBody>
                    <a:bodyPr/>
                    <a:lstStyle/>
                    <a:p>
                      <a:endParaRPr lang="en-US" sz="2800" dirty="0">
                        <a:latin typeface="Times New Roman"/>
                        <a:cs typeface="Times New Roman"/>
                      </a:endParaRPr>
                    </a:p>
                  </a:txBody>
                  <a:tcPr/>
                </a:tc>
                <a:tc>
                  <a:txBody>
                    <a:bodyPr/>
                    <a:lstStyle/>
                    <a:p>
                      <a:endParaRPr lang="en-US" sz="2800" dirty="0">
                        <a:latin typeface="Times New Roman"/>
                        <a:cs typeface="Times New Roman"/>
                      </a:endParaRPr>
                    </a:p>
                  </a:txBody>
                  <a:tcPr/>
                </a:tc>
                <a:tc>
                  <a:txBody>
                    <a:bodyPr/>
                    <a:lstStyle/>
                    <a:p>
                      <a:endParaRPr lang="en-US" sz="2800" dirty="0">
                        <a:latin typeface="Times New Roman"/>
                        <a:cs typeface="Times New Roman"/>
                      </a:endParaRPr>
                    </a:p>
                  </a:txBody>
                  <a:tcPr/>
                </a:tc>
              </a:tr>
              <a:tr h="673537">
                <a:tc>
                  <a:txBody>
                    <a:bodyPr/>
                    <a:lstStyle/>
                    <a:p>
                      <a:r>
                        <a:rPr lang="en-US" sz="2800" dirty="0" smtClean="0">
                          <a:latin typeface="Times New Roman"/>
                          <a:cs typeface="Times New Roman"/>
                        </a:rPr>
                        <a:t>General</a:t>
                      </a:r>
                      <a:r>
                        <a:rPr lang="en-US" sz="2800" baseline="0" dirty="0" smtClean="0">
                          <a:latin typeface="Times New Roman"/>
                          <a:cs typeface="Times New Roman"/>
                        </a:rPr>
                        <a:t> health</a:t>
                      </a:r>
                      <a:endParaRPr lang="en-US" sz="2800" dirty="0">
                        <a:latin typeface="Times New Roman"/>
                        <a:cs typeface="Times New Roman"/>
                      </a:endParaRPr>
                    </a:p>
                  </a:txBody>
                  <a:tcPr/>
                </a:tc>
                <a:tc>
                  <a:txBody>
                    <a:bodyPr/>
                    <a:lstStyle/>
                    <a:p>
                      <a:r>
                        <a:rPr lang="en-US" sz="2800" dirty="0" smtClean="0">
                          <a:latin typeface="Times New Roman"/>
                          <a:cs typeface="Times New Roman"/>
                        </a:rPr>
                        <a:t>Excellent</a:t>
                      </a:r>
                      <a:endParaRPr lang="en-US" sz="2800" dirty="0">
                        <a:latin typeface="Times New Roman"/>
                        <a:cs typeface="Times New Roman"/>
                      </a:endParaRPr>
                    </a:p>
                  </a:txBody>
                  <a:tcPr/>
                </a:tc>
                <a:tc>
                  <a:txBody>
                    <a:bodyPr/>
                    <a:lstStyle/>
                    <a:p>
                      <a:r>
                        <a:rPr lang="en-US" sz="2800" dirty="0" smtClean="0">
                          <a:latin typeface="Times New Roman"/>
                          <a:cs typeface="Times New Roman"/>
                        </a:rPr>
                        <a:t>979</a:t>
                      </a:r>
                      <a:endParaRPr lang="en-US" sz="2800" dirty="0">
                        <a:latin typeface="Times New Roman"/>
                        <a:cs typeface="Times New Roman"/>
                      </a:endParaRPr>
                    </a:p>
                  </a:txBody>
                  <a:tcPr/>
                </a:tc>
                <a:tc>
                  <a:txBody>
                    <a:bodyPr/>
                    <a:lstStyle/>
                    <a:p>
                      <a:r>
                        <a:rPr lang="en-US" sz="2800" dirty="0" smtClean="0">
                          <a:latin typeface="Times New Roman"/>
                          <a:cs typeface="Times New Roman"/>
                        </a:rPr>
                        <a:t>19</a:t>
                      </a:r>
                      <a:endParaRPr lang="en-US" sz="2800" dirty="0">
                        <a:latin typeface="Times New Roman"/>
                        <a:cs typeface="Times New Roman"/>
                      </a:endParaRPr>
                    </a:p>
                  </a:txBody>
                  <a:tcPr/>
                </a:tc>
              </a:tr>
              <a:tr h="673537">
                <a:tc>
                  <a:txBody>
                    <a:bodyPr/>
                    <a:lstStyle/>
                    <a:p>
                      <a:endParaRPr lang="en-US" sz="2800" dirty="0">
                        <a:latin typeface="Times New Roman"/>
                        <a:cs typeface="Times New Roman"/>
                      </a:endParaRPr>
                    </a:p>
                  </a:txBody>
                  <a:tcPr/>
                </a:tc>
                <a:tc>
                  <a:txBody>
                    <a:bodyPr/>
                    <a:lstStyle/>
                    <a:p>
                      <a:r>
                        <a:rPr lang="en-US" sz="2800" dirty="0" smtClean="0">
                          <a:latin typeface="Times New Roman"/>
                          <a:cs typeface="Times New Roman"/>
                        </a:rPr>
                        <a:t>Very Good</a:t>
                      </a:r>
                      <a:endParaRPr lang="en-US" sz="2800" dirty="0">
                        <a:latin typeface="Times New Roman"/>
                        <a:cs typeface="Times New Roman"/>
                      </a:endParaRPr>
                    </a:p>
                  </a:txBody>
                  <a:tcPr/>
                </a:tc>
                <a:tc>
                  <a:txBody>
                    <a:bodyPr/>
                    <a:lstStyle/>
                    <a:p>
                      <a:r>
                        <a:rPr lang="en-US" sz="2800" dirty="0" smtClean="0">
                          <a:latin typeface="Times New Roman"/>
                          <a:cs typeface="Times New Roman"/>
                        </a:rPr>
                        <a:t>1963</a:t>
                      </a:r>
                      <a:endParaRPr lang="en-US" sz="2800" dirty="0">
                        <a:latin typeface="Times New Roman"/>
                        <a:cs typeface="Times New Roman"/>
                      </a:endParaRPr>
                    </a:p>
                  </a:txBody>
                  <a:tcPr/>
                </a:tc>
                <a:tc>
                  <a:txBody>
                    <a:bodyPr/>
                    <a:lstStyle/>
                    <a:p>
                      <a:r>
                        <a:rPr lang="en-US" sz="2800" dirty="0" smtClean="0">
                          <a:latin typeface="Times New Roman"/>
                          <a:cs typeface="Times New Roman"/>
                        </a:rPr>
                        <a:t>38</a:t>
                      </a:r>
                      <a:endParaRPr lang="en-US" sz="2800" dirty="0">
                        <a:latin typeface="Times New Roman"/>
                        <a:cs typeface="Times New Roman"/>
                      </a:endParaRPr>
                    </a:p>
                  </a:txBody>
                  <a:tcPr/>
                </a:tc>
              </a:tr>
              <a:tr h="673537">
                <a:tc>
                  <a:txBody>
                    <a:bodyPr/>
                    <a:lstStyle/>
                    <a:p>
                      <a:endParaRPr lang="en-US" sz="2800">
                        <a:latin typeface="Times New Roman"/>
                        <a:cs typeface="Times New Roman"/>
                      </a:endParaRPr>
                    </a:p>
                  </a:txBody>
                  <a:tcPr/>
                </a:tc>
                <a:tc>
                  <a:txBody>
                    <a:bodyPr/>
                    <a:lstStyle/>
                    <a:p>
                      <a:r>
                        <a:rPr lang="en-US" sz="2800" dirty="0" smtClean="0">
                          <a:latin typeface="Times New Roman"/>
                          <a:cs typeface="Times New Roman"/>
                        </a:rPr>
                        <a:t>Good</a:t>
                      </a:r>
                      <a:endParaRPr lang="en-US" sz="2800" dirty="0">
                        <a:latin typeface="Times New Roman"/>
                        <a:cs typeface="Times New Roman"/>
                      </a:endParaRPr>
                    </a:p>
                  </a:txBody>
                  <a:tcPr/>
                </a:tc>
                <a:tc>
                  <a:txBody>
                    <a:bodyPr/>
                    <a:lstStyle/>
                    <a:p>
                      <a:r>
                        <a:rPr lang="en-US" sz="2800" dirty="0" smtClean="0">
                          <a:latin typeface="Times New Roman"/>
                          <a:cs typeface="Times New Roman"/>
                        </a:rPr>
                        <a:t>1683</a:t>
                      </a:r>
                      <a:endParaRPr lang="en-US" sz="2800" dirty="0">
                        <a:latin typeface="Times New Roman"/>
                        <a:cs typeface="Times New Roman"/>
                      </a:endParaRPr>
                    </a:p>
                  </a:txBody>
                  <a:tcPr/>
                </a:tc>
                <a:tc>
                  <a:txBody>
                    <a:bodyPr/>
                    <a:lstStyle/>
                    <a:p>
                      <a:r>
                        <a:rPr lang="en-US" sz="2800" dirty="0" smtClean="0">
                          <a:latin typeface="Times New Roman"/>
                          <a:cs typeface="Times New Roman"/>
                        </a:rPr>
                        <a:t>33</a:t>
                      </a:r>
                      <a:endParaRPr lang="en-US" sz="2800" dirty="0">
                        <a:latin typeface="Times New Roman"/>
                        <a:cs typeface="Times New Roman"/>
                      </a:endParaRPr>
                    </a:p>
                  </a:txBody>
                  <a:tcPr/>
                </a:tc>
              </a:tr>
              <a:tr h="673537">
                <a:tc>
                  <a:txBody>
                    <a:bodyPr/>
                    <a:lstStyle/>
                    <a:p>
                      <a:endParaRPr lang="en-US" sz="2800">
                        <a:latin typeface="Times New Roman"/>
                        <a:cs typeface="Times New Roman"/>
                      </a:endParaRPr>
                    </a:p>
                  </a:txBody>
                  <a:tcPr/>
                </a:tc>
                <a:tc>
                  <a:txBody>
                    <a:bodyPr/>
                    <a:lstStyle/>
                    <a:p>
                      <a:r>
                        <a:rPr lang="en-US" sz="2800" dirty="0" smtClean="0">
                          <a:latin typeface="Times New Roman"/>
                          <a:cs typeface="Times New Roman"/>
                        </a:rPr>
                        <a:t>Fair</a:t>
                      </a:r>
                      <a:endParaRPr lang="en-US" sz="2800" dirty="0">
                        <a:latin typeface="Times New Roman"/>
                        <a:cs typeface="Times New Roman"/>
                      </a:endParaRPr>
                    </a:p>
                  </a:txBody>
                  <a:tcPr/>
                </a:tc>
                <a:tc>
                  <a:txBody>
                    <a:bodyPr/>
                    <a:lstStyle/>
                    <a:p>
                      <a:r>
                        <a:rPr lang="en-US" sz="2800" dirty="0" smtClean="0">
                          <a:latin typeface="Times New Roman"/>
                          <a:cs typeface="Times New Roman"/>
                        </a:rPr>
                        <a:t>434</a:t>
                      </a:r>
                      <a:endParaRPr lang="en-US" sz="2800" dirty="0">
                        <a:latin typeface="Times New Roman"/>
                        <a:cs typeface="Times New Roman"/>
                      </a:endParaRPr>
                    </a:p>
                  </a:txBody>
                  <a:tcPr/>
                </a:tc>
                <a:tc>
                  <a:txBody>
                    <a:bodyPr/>
                    <a:lstStyle/>
                    <a:p>
                      <a:r>
                        <a:rPr lang="en-US" sz="2800" dirty="0" smtClean="0">
                          <a:latin typeface="Times New Roman"/>
                          <a:cs typeface="Times New Roman"/>
                        </a:rPr>
                        <a:t>9</a:t>
                      </a:r>
                      <a:endParaRPr lang="en-US" sz="2800" dirty="0">
                        <a:latin typeface="Times New Roman"/>
                        <a:cs typeface="Times New Roman"/>
                      </a:endParaRPr>
                    </a:p>
                  </a:txBody>
                  <a:tcPr/>
                </a:tc>
              </a:tr>
              <a:tr h="673537">
                <a:tc>
                  <a:txBody>
                    <a:bodyPr/>
                    <a:lstStyle/>
                    <a:p>
                      <a:endParaRPr lang="en-US" sz="2800" dirty="0">
                        <a:latin typeface="Times New Roman"/>
                        <a:cs typeface="Times New Roman"/>
                      </a:endParaRPr>
                    </a:p>
                  </a:txBody>
                  <a:tcPr/>
                </a:tc>
                <a:tc>
                  <a:txBody>
                    <a:bodyPr/>
                    <a:lstStyle/>
                    <a:p>
                      <a:r>
                        <a:rPr lang="en-US" sz="2800" dirty="0" smtClean="0">
                          <a:latin typeface="Times New Roman"/>
                          <a:cs typeface="Times New Roman"/>
                        </a:rPr>
                        <a:t>Poor</a:t>
                      </a:r>
                      <a:endParaRPr lang="en-US" sz="2800" dirty="0">
                        <a:latin typeface="Times New Roman"/>
                        <a:cs typeface="Times New Roman"/>
                      </a:endParaRPr>
                    </a:p>
                  </a:txBody>
                  <a:tcPr/>
                </a:tc>
                <a:tc>
                  <a:txBody>
                    <a:bodyPr/>
                    <a:lstStyle/>
                    <a:p>
                      <a:r>
                        <a:rPr lang="en-US" sz="2800" dirty="0" smtClean="0">
                          <a:latin typeface="Times New Roman"/>
                          <a:cs typeface="Times New Roman"/>
                        </a:rPr>
                        <a:t>55</a:t>
                      </a:r>
                      <a:endParaRPr lang="en-US" sz="2800" dirty="0">
                        <a:latin typeface="Times New Roman"/>
                        <a:cs typeface="Times New Roman"/>
                      </a:endParaRPr>
                    </a:p>
                  </a:txBody>
                  <a:tcPr/>
                </a:tc>
                <a:tc>
                  <a:txBody>
                    <a:bodyPr/>
                    <a:lstStyle/>
                    <a:p>
                      <a:r>
                        <a:rPr lang="en-US" sz="2800" dirty="0" smtClean="0">
                          <a:latin typeface="Times New Roman"/>
                          <a:cs typeface="Times New Roman"/>
                        </a:rPr>
                        <a:t>1</a:t>
                      </a:r>
                      <a:endParaRPr lang="en-US" sz="2800" dirty="0">
                        <a:latin typeface="Times New Roman"/>
                        <a:cs typeface="Times New Roman"/>
                      </a:endParaRPr>
                    </a:p>
                  </a:txBody>
                  <a:tcPr/>
                </a:tc>
              </a:tr>
              <a:tr h="673537">
                <a:tc>
                  <a:txBody>
                    <a:bodyPr/>
                    <a:lstStyle/>
                    <a:p>
                      <a:endParaRPr lang="en-US" sz="2800" dirty="0">
                        <a:latin typeface="Times New Roman"/>
                        <a:cs typeface="Times New Roman"/>
                      </a:endParaRPr>
                    </a:p>
                  </a:txBody>
                  <a:tcPr/>
                </a:tc>
                <a:tc>
                  <a:txBody>
                    <a:bodyPr/>
                    <a:lstStyle/>
                    <a:p>
                      <a:endParaRPr lang="en-US" sz="2800" dirty="0">
                        <a:latin typeface="Times New Roman"/>
                        <a:cs typeface="Times New Roman"/>
                      </a:endParaRPr>
                    </a:p>
                  </a:txBody>
                  <a:tcPr/>
                </a:tc>
                <a:tc>
                  <a:txBody>
                    <a:bodyPr/>
                    <a:lstStyle/>
                    <a:p>
                      <a:endParaRPr lang="en-US" sz="2800" dirty="0">
                        <a:latin typeface="Times New Roman"/>
                        <a:cs typeface="Times New Roman"/>
                      </a:endParaRPr>
                    </a:p>
                  </a:txBody>
                  <a:tcPr/>
                </a:tc>
                <a:tc>
                  <a:txBody>
                    <a:bodyPr/>
                    <a:lstStyle/>
                    <a:p>
                      <a:endParaRPr lang="en-US" sz="2800" dirty="0">
                        <a:latin typeface="Times New Roman"/>
                        <a:cs typeface="Times New Roman"/>
                      </a:endParaRPr>
                    </a:p>
                  </a:txBody>
                  <a:tcPr/>
                </a:tc>
              </a:tr>
              <a:tr h="673537">
                <a:tc>
                  <a:txBody>
                    <a:bodyPr/>
                    <a:lstStyle/>
                    <a:p>
                      <a:r>
                        <a:rPr lang="en-US" sz="2800" dirty="0" smtClean="0">
                          <a:latin typeface="Times New Roman"/>
                          <a:cs typeface="Times New Roman"/>
                        </a:rPr>
                        <a:t>Gender</a:t>
                      </a:r>
                      <a:endParaRPr lang="en-US" sz="2800" dirty="0">
                        <a:latin typeface="Times New Roman"/>
                        <a:cs typeface="Times New Roman"/>
                      </a:endParaRPr>
                    </a:p>
                  </a:txBody>
                  <a:tcPr/>
                </a:tc>
                <a:tc>
                  <a:txBody>
                    <a:bodyPr/>
                    <a:lstStyle/>
                    <a:p>
                      <a:r>
                        <a:rPr lang="en-US" sz="2800" dirty="0" smtClean="0">
                          <a:latin typeface="Times New Roman"/>
                          <a:cs typeface="Times New Roman"/>
                        </a:rPr>
                        <a:t>Male</a:t>
                      </a:r>
                    </a:p>
                  </a:txBody>
                  <a:tcPr/>
                </a:tc>
                <a:tc>
                  <a:txBody>
                    <a:bodyPr/>
                    <a:lstStyle/>
                    <a:p>
                      <a:r>
                        <a:rPr lang="en-US" sz="2800" dirty="0" smtClean="0">
                          <a:latin typeface="Times New Roman"/>
                          <a:cs typeface="Times New Roman"/>
                        </a:rPr>
                        <a:t>3147</a:t>
                      </a:r>
                      <a:endParaRPr lang="en-US" sz="2800" dirty="0">
                        <a:latin typeface="Times New Roman"/>
                        <a:cs typeface="Times New Roman"/>
                      </a:endParaRPr>
                    </a:p>
                  </a:txBody>
                  <a:tcPr/>
                </a:tc>
                <a:tc>
                  <a:txBody>
                    <a:bodyPr/>
                    <a:lstStyle/>
                    <a:p>
                      <a:r>
                        <a:rPr lang="en-US" sz="2800" dirty="0" smtClean="0">
                          <a:latin typeface="Times New Roman"/>
                          <a:cs typeface="Times New Roman"/>
                        </a:rPr>
                        <a:t>48</a:t>
                      </a:r>
                      <a:endParaRPr lang="en-US" sz="2800" dirty="0">
                        <a:latin typeface="Times New Roman"/>
                        <a:cs typeface="Times New Roman"/>
                      </a:endParaRPr>
                    </a:p>
                  </a:txBody>
                  <a:tcPr/>
                </a:tc>
              </a:tr>
              <a:tr h="673537">
                <a:tc>
                  <a:txBody>
                    <a:bodyPr/>
                    <a:lstStyle/>
                    <a:p>
                      <a:endParaRPr lang="en-US" sz="2800" dirty="0">
                        <a:latin typeface="Times New Roman"/>
                        <a:cs typeface="Times New Roman"/>
                      </a:endParaRPr>
                    </a:p>
                  </a:txBody>
                  <a:tcPr/>
                </a:tc>
                <a:tc>
                  <a:txBody>
                    <a:bodyPr/>
                    <a:lstStyle/>
                    <a:p>
                      <a:r>
                        <a:rPr lang="en-US" sz="2800" dirty="0" smtClean="0">
                          <a:latin typeface="Times New Roman"/>
                          <a:cs typeface="Times New Roman"/>
                        </a:rPr>
                        <a:t>Female</a:t>
                      </a:r>
                    </a:p>
                  </a:txBody>
                  <a:tcPr/>
                </a:tc>
                <a:tc>
                  <a:txBody>
                    <a:bodyPr/>
                    <a:lstStyle/>
                    <a:p>
                      <a:r>
                        <a:rPr lang="en-US" sz="2800" dirty="0" smtClean="0">
                          <a:latin typeface="Times New Roman"/>
                          <a:cs typeface="Times New Roman"/>
                        </a:rPr>
                        <a:t>3356</a:t>
                      </a:r>
                      <a:endParaRPr lang="en-US" sz="2800" dirty="0">
                        <a:latin typeface="Times New Roman"/>
                        <a:cs typeface="Times New Roman"/>
                      </a:endParaRPr>
                    </a:p>
                  </a:txBody>
                  <a:tcPr/>
                </a:tc>
                <a:tc>
                  <a:txBody>
                    <a:bodyPr/>
                    <a:lstStyle/>
                    <a:p>
                      <a:r>
                        <a:rPr lang="en-US" sz="2800" dirty="0" smtClean="0">
                          <a:latin typeface="Times New Roman"/>
                          <a:cs typeface="Times New Roman"/>
                        </a:rPr>
                        <a:t>52</a:t>
                      </a:r>
                      <a:endParaRPr lang="en-US" sz="2800" dirty="0">
                        <a:latin typeface="Times New Roman"/>
                        <a:cs typeface="Times New Roman"/>
                      </a:endParaRPr>
                    </a:p>
                  </a:txBody>
                  <a:tcPr/>
                </a:tc>
              </a:tr>
            </a:tbl>
          </a:graphicData>
        </a:graphic>
      </p:graphicFrame>
      <p:sp>
        <p:nvSpPr>
          <p:cNvPr id="47" name="TextBox 46"/>
          <p:cNvSpPr txBox="1"/>
          <p:nvPr/>
        </p:nvSpPr>
        <p:spPr>
          <a:xfrm>
            <a:off x="12411332" y="17210560"/>
            <a:ext cx="6985337" cy="661720"/>
          </a:xfrm>
          <a:prstGeom prst="rect">
            <a:avLst/>
          </a:prstGeom>
          <a:noFill/>
        </p:spPr>
        <p:txBody>
          <a:bodyPr wrap="square" rtlCol="0">
            <a:spAutoFit/>
          </a:bodyPr>
          <a:lstStyle/>
          <a:p>
            <a:pPr lvl="0" algn="ctr">
              <a:spcBef>
                <a:spcPct val="20000"/>
              </a:spcBef>
            </a:pPr>
            <a:r>
              <a:rPr lang="en-US" sz="3700" b="1" u="sng" dirty="0" smtClean="0">
                <a:solidFill>
                  <a:srgbClr val="738AC8">
                    <a:lumMod val="50000"/>
                  </a:srgbClr>
                </a:solidFill>
              </a:rPr>
              <a:t>Results</a:t>
            </a:r>
            <a:endParaRPr lang="en-US" sz="3700" b="1" u="sng" dirty="0">
              <a:solidFill>
                <a:srgbClr val="738AC8">
                  <a:lumMod val="50000"/>
                </a:srgbClr>
              </a:solidFill>
            </a:endParaRPr>
          </a:p>
        </p:txBody>
      </p:sp>
      <p:pic>
        <p:nvPicPr>
          <p:cNvPr id="58" name="Picture 57" descr="bivariat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26385" y="19068871"/>
            <a:ext cx="10048875" cy="9271001"/>
          </a:xfrm>
          <a:prstGeom prst="rect">
            <a:avLst/>
          </a:prstGeom>
        </p:spPr>
      </p:pic>
      <p:sp>
        <p:nvSpPr>
          <p:cNvPr id="61" name="TextBox 60"/>
          <p:cNvSpPr txBox="1"/>
          <p:nvPr/>
        </p:nvSpPr>
        <p:spPr>
          <a:xfrm>
            <a:off x="33048856" y="15673715"/>
            <a:ext cx="9488834" cy="661720"/>
          </a:xfrm>
          <a:prstGeom prst="rect">
            <a:avLst/>
          </a:prstGeom>
          <a:noFill/>
        </p:spPr>
        <p:txBody>
          <a:bodyPr wrap="square" rtlCol="0">
            <a:spAutoFit/>
          </a:bodyPr>
          <a:lstStyle/>
          <a:p>
            <a:pPr lvl="0" algn="ctr">
              <a:spcBef>
                <a:spcPct val="20000"/>
              </a:spcBef>
            </a:pPr>
            <a:r>
              <a:rPr lang="en-US" sz="3700" b="1" u="sng" dirty="0">
                <a:solidFill>
                  <a:srgbClr val="738AC8">
                    <a:lumMod val="50000"/>
                  </a:srgbClr>
                </a:solidFill>
              </a:rPr>
              <a:t>I</a:t>
            </a:r>
            <a:r>
              <a:rPr lang="en-US" sz="3700" b="1" u="sng" dirty="0" smtClean="0">
                <a:solidFill>
                  <a:srgbClr val="738AC8">
                    <a:lumMod val="50000"/>
                  </a:srgbClr>
                </a:solidFill>
              </a:rPr>
              <a:t>mplications</a:t>
            </a:r>
            <a:endParaRPr lang="en-US" sz="3700" b="1" u="sng" dirty="0">
              <a:solidFill>
                <a:srgbClr val="738AC8">
                  <a:lumMod val="50000"/>
                </a:srgbClr>
              </a:solidFill>
            </a:endParaRPr>
          </a:p>
        </p:txBody>
      </p:sp>
      <p:sp>
        <p:nvSpPr>
          <p:cNvPr id="62" name="TextBox 61"/>
          <p:cNvSpPr txBox="1"/>
          <p:nvPr/>
        </p:nvSpPr>
        <p:spPr>
          <a:xfrm>
            <a:off x="24295381" y="5638363"/>
            <a:ext cx="5297047" cy="661720"/>
          </a:xfrm>
          <a:prstGeom prst="rect">
            <a:avLst/>
          </a:prstGeom>
          <a:noFill/>
        </p:spPr>
        <p:txBody>
          <a:bodyPr wrap="square" rtlCol="0">
            <a:spAutoFit/>
          </a:bodyPr>
          <a:lstStyle/>
          <a:p>
            <a:pPr lvl="0" algn="ctr">
              <a:spcBef>
                <a:spcPct val="20000"/>
              </a:spcBef>
            </a:pPr>
            <a:r>
              <a:rPr lang="en-US" sz="3700" b="1" u="sng" dirty="0" smtClean="0">
                <a:solidFill>
                  <a:srgbClr val="738AC8">
                    <a:lumMod val="50000"/>
                  </a:srgbClr>
                </a:solidFill>
              </a:rPr>
              <a:t>Results(</a:t>
            </a:r>
            <a:r>
              <a:rPr lang="en-US" sz="3700" b="1" u="sng" dirty="0" err="1" smtClean="0">
                <a:solidFill>
                  <a:srgbClr val="738AC8">
                    <a:lumMod val="50000"/>
                  </a:srgbClr>
                </a:solidFill>
              </a:rPr>
              <a:t>cont</a:t>
            </a:r>
            <a:r>
              <a:rPr lang="en-US" sz="3700" b="1" u="sng" dirty="0" smtClean="0">
                <a:solidFill>
                  <a:srgbClr val="738AC8">
                    <a:lumMod val="50000"/>
                  </a:srgbClr>
                </a:solidFill>
              </a:rPr>
              <a:t>)</a:t>
            </a:r>
            <a:endParaRPr lang="en-US" sz="3700" b="1" u="sng" dirty="0">
              <a:solidFill>
                <a:srgbClr val="738AC8">
                  <a:lumMod val="50000"/>
                </a:srgbClr>
              </a:solidFill>
            </a:endParaRPr>
          </a:p>
        </p:txBody>
      </p:sp>
      <p:sp>
        <p:nvSpPr>
          <p:cNvPr id="64" name="TextBox 63"/>
          <p:cNvSpPr txBox="1"/>
          <p:nvPr/>
        </p:nvSpPr>
        <p:spPr>
          <a:xfrm>
            <a:off x="11957528" y="28339872"/>
            <a:ext cx="10117732" cy="1508105"/>
          </a:xfrm>
          <a:prstGeom prst="rect">
            <a:avLst/>
          </a:prstGeom>
          <a:noFill/>
        </p:spPr>
        <p:txBody>
          <a:bodyPr wrap="square" rtlCol="0">
            <a:spAutoFit/>
          </a:bodyPr>
          <a:lstStyle/>
          <a:p>
            <a:r>
              <a:rPr lang="en-US" sz="3000" dirty="0" smtClean="0">
                <a:latin typeface="Times New Roman"/>
                <a:cs typeface="Times New Roman"/>
              </a:rPr>
              <a:t>Figure 1: People that have smoked an entire cigarette have a slightly higher frequency of walking for exercise</a:t>
            </a:r>
          </a:p>
          <a:p>
            <a:r>
              <a:rPr lang="en-US" sz="3000" dirty="0">
                <a:latin typeface="Times New Roman"/>
                <a:cs typeface="Times New Roman"/>
              </a:rPr>
              <a:t>t</a:t>
            </a:r>
            <a:r>
              <a:rPr lang="en-US" sz="3000" dirty="0" smtClean="0">
                <a:latin typeface="Times New Roman"/>
                <a:cs typeface="Times New Roman"/>
              </a:rPr>
              <a:t>hroughout one week.  </a:t>
            </a:r>
            <a:endParaRPr lang="en-US" sz="3000" dirty="0">
              <a:latin typeface="Times New Roman"/>
              <a:cs typeface="Times New Roman"/>
            </a:endParaRPr>
          </a:p>
        </p:txBody>
      </p:sp>
      <p:sp>
        <p:nvSpPr>
          <p:cNvPr id="65" name="TextBox 64"/>
          <p:cNvSpPr txBox="1"/>
          <p:nvPr/>
        </p:nvSpPr>
        <p:spPr>
          <a:xfrm>
            <a:off x="11957528" y="17872280"/>
            <a:ext cx="8239380" cy="1015663"/>
          </a:xfrm>
          <a:prstGeom prst="rect">
            <a:avLst/>
          </a:prstGeom>
          <a:noFill/>
        </p:spPr>
        <p:txBody>
          <a:bodyPr wrap="none" rtlCol="0">
            <a:spAutoFit/>
          </a:bodyPr>
          <a:lstStyle/>
          <a:p>
            <a:r>
              <a:rPr lang="en-US" sz="3000" dirty="0" smtClean="0">
                <a:latin typeface="Times New Roman"/>
                <a:cs typeface="Times New Roman"/>
              </a:rPr>
              <a:t>Frequency of walking for exercise over one week </a:t>
            </a:r>
            <a:r>
              <a:rPr lang="en-US" sz="3000" dirty="0" err="1" smtClean="0">
                <a:latin typeface="Times New Roman"/>
                <a:cs typeface="Times New Roman"/>
              </a:rPr>
              <a:t>vs</a:t>
            </a:r>
            <a:endParaRPr lang="en-US" sz="3000" dirty="0" smtClean="0">
              <a:latin typeface="Times New Roman"/>
              <a:cs typeface="Times New Roman"/>
            </a:endParaRPr>
          </a:p>
          <a:p>
            <a:r>
              <a:rPr lang="en-US" sz="3000" dirty="0" smtClean="0">
                <a:latin typeface="Times New Roman"/>
                <a:cs typeface="Times New Roman"/>
              </a:rPr>
              <a:t>smoking habits</a:t>
            </a:r>
          </a:p>
        </p:txBody>
      </p:sp>
      <p:sp>
        <p:nvSpPr>
          <p:cNvPr id="66" name="TextBox 65"/>
          <p:cNvSpPr txBox="1"/>
          <p:nvPr/>
        </p:nvSpPr>
        <p:spPr>
          <a:xfrm>
            <a:off x="20615233" y="6302793"/>
            <a:ext cx="12290304" cy="1015663"/>
          </a:xfrm>
          <a:prstGeom prst="rect">
            <a:avLst/>
          </a:prstGeom>
          <a:noFill/>
        </p:spPr>
        <p:txBody>
          <a:bodyPr wrap="square" rtlCol="0">
            <a:spAutoFit/>
          </a:bodyPr>
          <a:lstStyle/>
          <a:p>
            <a:r>
              <a:rPr lang="en-US" sz="3000" dirty="0" smtClean="0">
                <a:latin typeface="Times New Roman"/>
                <a:cs typeface="Times New Roman"/>
              </a:rPr>
              <a:t>Regression analysis for frequency of walking over one week vs. smoking habits plus perceived general health and gender as altering variables. </a:t>
            </a:r>
            <a:endParaRPr lang="en-US" sz="3000" dirty="0">
              <a:latin typeface="Times New Roman"/>
              <a:cs typeface="Times New Roman"/>
            </a:endParaRPr>
          </a:p>
        </p:txBody>
      </p:sp>
      <p:sp>
        <p:nvSpPr>
          <p:cNvPr id="67" name="TextBox 66"/>
          <p:cNvSpPr txBox="1"/>
          <p:nvPr/>
        </p:nvSpPr>
        <p:spPr>
          <a:xfrm>
            <a:off x="22075260" y="16408400"/>
            <a:ext cx="184666" cy="1415772"/>
          </a:xfrm>
          <a:prstGeom prst="rect">
            <a:avLst/>
          </a:prstGeom>
          <a:noFill/>
        </p:spPr>
        <p:txBody>
          <a:bodyPr wrap="none" rtlCol="0">
            <a:spAutoFit/>
          </a:bodyPr>
          <a:lstStyle/>
          <a:p>
            <a:endParaRPr lang="en-US" dirty="0"/>
          </a:p>
        </p:txBody>
      </p:sp>
      <p:sp>
        <p:nvSpPr>
          <p:cNvPr id="68" name="TextBox 67"/>
          <p:cNvSpPr txBox="1"/>
          <p:nvPr/>
        </p:nvSpPr>
        <p:spPr>
          <a:xfrm>
            <a:off x="20615233" y="15744884"/>
            <a:ext cx="11644323" cy="3785652"/>
          </a:xfrm>
          <a:prstGeom prst="rect">
            <a:avLst/>
          </a:prstGeom>
          <a:noFill/>
        </p:spPr>
        <p:txBody>
          <a:bodyPr wrap="square" rtlCol="0">
            <a:spAutoFit/>
          </a:bodyPr>
          <a:lstStyle/>
          <a:p>
            <a:r>
              <a:rPr lang="en-US" sz="3000" dirty="0" smtClean="0">
                <a:latin typeface="Times New Roman"/>
                <a:cs typeface="Times New Roman"/>
              </a:rPr>
              <a:t>Figure 2: There was slight insignificance for the simple model(p-value=.089&gt;.05). When we alter the relationship with the variable perceived health,  the categories “Very Good”, “Good”, and “Fair” were all confidently insignificant (P-value .15,.26 ,and .75, respectively) were as “Poor” was almost identical with the simple model (P-value .087) being slightly insignificant. But gender altered the relationship (P-value7.95e</a:t>
            </a:r>
            <a:r>
              <a:rPr lang="en-US" sz="3000" dirty="0">
                <a:latin typeface="Times New Roman"/>
                <a:cs typeface="Times New Roman"/>
              </a:rPr>
              <a:t>-</a:t>
            </a:r>
            <a:r>
              <a:rPr lang="en-US" sz="3000" dirty="0" smtClean="0">
                <a:latin typeface="Times New Roman"/>
                <a:cs typeface="Times New Roman"/>
              </a:rPr>
              <a:t>16). </a:t>
            </a:r>
            <a:endParaRPr lang="en-US" sz="3000" dirty="0">
              <a:latin typeface="Times New Roman"/>
              <a:cs typeface="Times New Roman"/>
            </a:endParaRPr>
          </a:p>
          <a:p>
            <a:endParaRPr lang="en-US" sz="3000" dirty="0">
              <a:latin typeface="Times New Roman"/>
              <a:cs typeface="Times New Roman"/>
            </a:endParaRPr>
          </a:p>
        </p:txBody>
      </p:sp>
      <p:sp>
        <p:nvSpPr>
          <p:cNvPr id="69" name="TextBox 68"/>
          <p:cNvSpPr txBox="1"/>
          <p:nvPr/>
        </p:nvSpPr>
        <p:spPr>
          <a:xfrm>
            <a:off x="32994675" y="16159689"/>
            <a:ext cx="9765409" cy="13942280"/>
          </a:xfrm>
          <a:prstGeom prst="rect">
            <a:avLst/>
          </a:prstGeom>
          <a:noFill/>
        </p:spPr>
        <p:txBody>
          <a:bodyPr wrap="square" rtlCol="0">
            <a:spAutoFit/>
          </a:bodyPr>
          <a:lstStyle/>
          <a:p>
            <a:r>
              <a:rPr lang="en-US" sz="3600" dirty="0" smtClean="0">
                <a:latin typeface="Times New Roman"/>
                <a:cs typeface="Times New Roman"/>
              </a:rPr>
              <a:t>Our results suggests against </a:t>
            </a:r>
            <a:r>
              <a:rPr lang="en-US" sz="3600" dirty="0" err="1" smtClean="0">
                <a:latin typeface="Times New Roman"/>
                <a:cs typeface="Times New Roman"/>
              </a:rPr>
              <a:t>Leyk</a:t>
            </a:r>
            <a:r>
              <a:rPr lang="en-US" sz="3600" dirty="0" smtClean="0">
                <a:latin typeface="Times New Roman"/>
                <a:cs typeface="Times New Roman"/>
              </a:rPr>
              <a:t> that smoking impairs physical activity. But the lack of relationship could be due to poll bias.  Due to the survey being anonymous, it makes it easy for the individual to answer untruthfully. Some data sets were also lacking complete participation, which could lead to different results than if everyone answered. From the amount of non-responses and possibility of poll-bias, we could be getting skewed results compared to our research. If we could get respondent's answers knowing there is no chance of poll bias and have no non-responses, we would most likely get similar results as the research we conducted. </a:t>
            </a:r>
          </a:p>
          <a:p>
            <a:r>
              <a:rPr lang="en-US" sz="3600" dirty="0" smtClean="0">
                <a:latin typeface="Times New Roman"/>
                <a:cs typeface="Times New Roman"/>
              </a:rPr>
              <a:t>Further research could be conducted looking into groups of smokers </a:t>
            </a:r>
            <a:r>
              <a:rPr lang="en-US" sz="3600" dirty="0" err="1" smtClean="0">
                <a:latin typeface="Times New Roman"/>
                <a:cs typeface="Times New Roman"/>
              </a:rPr>
              <a:t>vs</a:t>
            </a:r>
            <a:r>
              <a:rPr lang="en-US" sz="3600" dirty="0" smtClean="0">
                <a:latin typeface="Times New Roman"/>
                <a:cs typeface="Times New Roman"/>
              </a:rPr>
              <a:t> people who had quit smoking. This would allow us to gauge smoking long term effects on exercise and health perception, after an individual has quit smoking. We could also compare former smokers to current smokers, and people who have never smoked to see which group they related most with. With this data we could determine if someone who quit smoking could return to their previous healthy state before initial cigarette consumption.</a:t>
            </a:r>
            <a:endParaRPr lang="en-US" sz="3600" dirty="0">
              <a:latin typeface="Times New Roman"/>
              <a:cs typeface="Times New Roman"/>
            </a:endParaRPr>
          </a:p>
        </p:txBody>
      </p:sp>
      <p:sp>
        <p:nvSpPr>
          <p:cNvPr id="70" name="Text Placeholder 69"/>
          <p:cNvSpPr>
            <a:spLocks noGrp="1"/>
          </p:cNvSpPr>
          <p:nvPr>
            <p:ph type="body" sz="quarter" idx="26"/>
          </p:nvPr>
        </p:nvSpPr>
        <p:spPr>
          <a:xfrm>
            <a:off x="32585061" y="5975383"/>
            <a:ext cx="10820498" cy="9698332"/>
          </a:xfrm>
        </p:spPr>
        <p:txBody>
          <a:bodyPr/>
          <a:lstStyle/>
          <a:p>
            <a:pPr marL="342900" indent="-342900">
              <a:buFont typeface="Wingdings" charset="2"/>
              <a:buChar char="§"/>
            </a:pPr>
            <a:r>
              <a:rPr lang="en-US" sz="3600" dirty="0" smtClean="0"/>
              <a:t>Our results suggest that there is no significant relationship between walking for exercise throughout the week and smoking habits.</a:t>
            </a:r>
          </a:p>
          <a:p>
            <a:pPr marL="342900" indent="-342900">
              <a:buFont typeface="Wingdings" charset="2"/>
              <a:buChar char="§"/>
            </a:pPr>
            <a:r>
              <a:rPr lang="en-US" sz="3600" dirty="0" smtClean="0"/>
              <a:t>When we alter the relationship for perceived general health and gender, there was a slightly significant relationship between this relationship when altered for genera health and gender.</a:t>
            </a:r>
          </a:p>
          <a:p>
            <a:pPr marL="342900" indent="-342900">
              <a:buFont typeface="Wingdings" charset="2"/>
              <a:buChar char="§"/>
            </a:pPr>
            <a:r>
              <a:rPr lang="en-US" sz="3600" dirty="0" smtClean="0"/>
              <a:t>For perceived general health, under the categories of “good”, “fair”, and “poor” the results showed insignificant numbers to prove that general health did not alter the relationship, where as the “very good” category almost identical our linear regression test.</a:t>
            </a:r>
          </a:p>
          <a:p>
            <a:pPr marL="342900" indent="-342900">
              <a:buFont typeface="Wingdings" charset="2"/>
              <a:buChar char="§"/>
            </a:pPr>
            <a:r>
              <a:rPr lang="en-US" sz="3600" dirty="0" smtClean="0"/>
              <a:t>Females significantly altered this relationship and ultimately changing it from slightly no relationship to a significant relationship between walking for exercise and smoking habits after altering for perceived general health and gender. </a:t>
            </a:r>
          </a:p>
        </p:txBody>
      </p:sp>
      <p:pic>
        <p:nvPicPr>
          <p:cNvPr id="71" name="Picture 70" descr="tor.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9578" y="1143441"/>
            <a:ext cx="3200400" cy="3191256"/>
          </a:xfrm>
          <a:prstGeom prst="rect">
            <a:avLst/>
          </a:prstGeom>
        </p:spPr>
      </p:pic>
      <p:pic>
        <p:nvPicPr>
          <p:cNvPr id="72" name="Picture 71" descr="tor.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435366" y="1143441"/>
            <a:ext cx="3200400" cy="3191256"/>
          </a:xfrm>
          <a:prstGeom prst="rect">
            <a:avLst/>
          </a:prstGeom>
        </p:spPr>
      </p:pic>
      <p:sp>
        <p:nvSpPr>
          <p:cNvPr id="73" name="TextBox 72"/>
          <p:cNvSpPr txBox="1"/>
          <p:nvPr/>
        </p:nvSpPr>
        <p:spPr>
          <a:xfrm>
            <a:off x="36023927" y="29771109"/>
            <a:ext cx="3815267" cy="661720"/>
          </a:xfrm>
          <a:prstGeom prst="rect">
            <a:avLst/>
          </a:prstGeom>
          <a:noFill/>
        </p:spPr>
        <p:txBody>
          <a:bodyPr wrap="square" rtlCol="0">
            <a:spAutoFit/>
          </a:bodyPr>
          <a:lstStyle/>
          <a:p>
            <a:pPr lvl="0" algn="ctr">
              <a:spcBef>
                <a:spcPct val="20000"/>
              </a:spcBef>
            </a:pPr>
            <a:r>
              <a:rPr lang="en-US" sz="3700" b="1" u="sng" dirty="0" smtClean="0">
                <a:solidFill>
                  <a:srgbClr val="738AC8">
                    <a:lumMod val="50000"/>
                  </a:srgbClr>
                </a:solidFill>
              </a:rPr>
              <a:t>References</a:t>
            </a:r>
            <a:endParaRPr lang="en-US" sz="3700" b="1" u="sng" dirty="0">
              <a:solidFill>
                <a:srgbClr val="738AC8">
                  <a:lumMod val="50000"/>
                </a:srgbClr>
              </a:solidFill>
            </a:endParaRPr>
          </a:p>
        </p:txBody>
      </p:sp>
      <p:sp>
        <p:nvSpPr>
          <p:cNvPr id="74" name="TextBox 73"/>
          <p:cNvSpPr txBox="1"/>
          <p:nvPr/>
        </p:nvSpPr>
        <p:spPr>
          <a:xfrm>
            <a:off x="18796906" y="31156332"/>
            <a:ext cx="184666" cy="141577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10752818"/>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7825</TotalTime>
  <Words>1378</Words>
  <Application>Microsoft Macintosh PowerPoint</Application>
  <PresentationFormat>Custom</PresentationFormat>
  <Paragraphs>116</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Tom Mcnamara</cp:lastModifiedBy>
  <cp:revision>101</cp:revision>
  <dcterms:created xsi:type="dcterms:W3CDTF">2012-02-03T19:11:35Z</dcterms:created>
  <dcterms:modified xsi:type="dcterms:W3CDTF">2017-12-03T23:16:13Z</dcterms:modified>
</cp:coreProperties>
</file>