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9" d="100"/>
          <a:sy n="19" d="100"/>
        </p:scale>
        <p:origin x="78" y="-38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11/29/2017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Parental Relationships and Adult Mental Health and Drug Use</a:t>
            </a:r>
            <a:endParaRPr lang="en-US" dirty="0"/>
          </a:p>
        </p:txBody>
      </p:sp>
      <p:sp>
        <p:nvSpPr>
          <p:cNvPr id="23" name="Text Placeholder 22"/>
          <p:cNvSpPr>
            <a:spLocks noGrp="1"/>
          </p:cNvSpPr>
          <p:nvPr>
            <p:ph type="body" sz="quarter" idx="36"/>
          </p:nvPr>
        </p:nvSpPr>
        <p:spPr/>
        <p:txBody>
          <a:bodyPr/>
          <a:lstStyle/>
          <a:p>
            <a:r>
              <a:rPr lang="en-US" dirty="0">
                <a:solidFill>
                  <a:schemeClr val="bg1"/>
                </a:solidFill>
              </a:rPr>
              <a:t>Couch, M. and Tilton, A. </a:t>
            </a:r>
          </a:p>
        </p:txBody>
      </p:sp>
      <p:sp>
        <p:nvSpPr>
          <p:cNvPr id="67" name="Text Placeholder 66"/>
          <p:cNvSpPr>
            <a:spLocks noGrp="1"/>
          </p:cNvSpPr>
          <p:nvPr>
            <p:ph type="body" sz="quarter" idx="13"/>
          </p:nvPr>
        </p:nvSpPr>
        <p:spPr/>
        <p:txBody>
          <a:bodyPr/>
          <a:lstStyle/>
          <a:p>
            <a:r>
              <a:rPr lang="en-US" dirty="0"/>
              <a:t>Introduction</a:t>
            </a:r>
          </a:p>
        </p:txBody>
      </p:sp>
      <p:sp>
        <p:nvSpPr>
          <p:cNvPr id="69" name="Text Placeholder 68"/>
          <p:cNvSpPr>
            <a:spLocks noGrp="1"/>
          </p:cNvSpPr>
          <p:nvPr>
            <p:ph type="body" sz="quarter" idx="39"/>
          </p:nvPr>
        </p:nvSpPr>
        <p:spPr>
          <a:xfrm>
            <a:off x="1143000" y="7114032"/>
            <a:ext cx="12801600" cy="4356548"/>
          </a:xfrm>
        </p:spPr>
        <p:txBody>
          <a:bodyPr/>
          <a:lstStyle/>
          <a:p>
            <a:pPr marL="457200" lvl="0" indent="-457200" fontAlgn="base">
              <a:buFont typeface="Arial" panose="020B0604020202020204" pitchFamily="34" charset="0"/>
              <a:buChar char="•"/>
            </a:pPr>
            <a:r>
              <a:rPr lang="en-US" sz="3200" dirty="0"/>
              <a:t>Growing up, we have numerous factors that influence who we become as adults. One of the most significant influences in our upbringing is that of our parental figures. </a:t>
            </a:r>
          </a:p>
          <a:p>
            <a:pPr marL="457200" lvl="0" indent="-457200" fontAlgn="base">
              <a:buFont typeface="Arial" panose="020B0604020202020204" pitchFamily="34" charset="0"/>
              <a:buChar char="•"/>
            </a:pPr>
            <a:r>
              <a:rPr lang="en-US" sz="3200" dirty="0"/>
              <a:t>We studied the importance of the choices of a respondent's parents. We aim to see how much of a factor the parents action’s make in influencing who children become and what choices they make in their adult lives. </a:t>
            </a:r>
          </a:p>
        </p:txBody>
      </p:sp>
      <p:sp>
        <p:nvSpPr>
          <p:cNvPr id="68" name="Text Placeholder 67"/>
          <p:cNvSpPr>
            <a:spLocks noGrp="1"/>
          </p:cNvSpPr>
          <p:nvPr>
            <p:ph type="body" sz="quarter" idx="37"/>
          </p:nvPr>
        </p:nvSpPr>
        <p:spPr>
          <a:xfrm>
            <a:off x="1143000" y="11533334"/>
            <a:ext cx="12801600" cy="1280160"/>
          </a:xfrm>
        </p:spPr>
        <p:txBody>
          <a:bodyPr/>
          <a:lstStyle/>
          <a:p>
            <a:r>
              <a:rPr lang="en-US" dirty="0"/>
              <a:t>Background and Hypothesis</a:t>
            </a:r>
          </a:p>
        </p:txBody>
      </p:sp>
      <p:sp>
        <p:nvSpPr>
          <p:cNvPr id="11" name="Content Placeholder 10"/>
          <p:cNvSpPr>
            <a:spLocks noGrp="1"/>
          </p:cNvSpPr>
          <p:nvPr>
            <p:ph sz="quarter" idx="38"/>
          </p:nvPr>
        </p:nvSpPr>
        <p:spPr>
          <a:xfrm>
            <a:off x="1143000" y="12885756"/>
            <a:ext cx="12801600" cy="3595861"/>
          </a:xfrm>
          <a:solidFill>
            <a:schemeClr val="bg2"/>
          </a:solidFill>
        </p:spPr>
        <p:txBody>
          <a:bodyPr>
            <a:normAutofit fontScale="92500" lnSpcReduction="20000"/>
          </a:bodyPr>
          <a:lstStyle/>
          <a:p>
            <a:pPr fontAlgn="base"/>
            <a:r>
              <a:rPr lang="en-US" sz="3500" dirty="0">
                <a:latin typeface="+mj-lt"/>
              </a:rPr>
              <a:t>Parental relationships that are unsupportive, nonexistent, unhealthy, or neglectful can lead to “poor health behaviors, especially substance abuse” and can also lead to “accumulating risk for mental health disorders” (</a:t>
            </a:r>
            <a:r>
              <a:rPr lang="en-US" sz="3500" dirty="0" err="1">
                <a:latin typeface="+mj-lt"/>
              </a:rPr>
              <a:t>Repetti</a:t>
            </a:r>
            <a:r>
              <a:rPr lang="en-US" sz="3500" dirty="0">
                <a:latin typeface="+mj-lt"/>
              </a:rPr>
              <a:t>, 2002). </a:t>
            </a:r>
          </a:p>
          <a:p>
            <a:pPr fontAlgn="base"/>
            <a:r>
              <a:rPr lang="en-US" sz="3500" dirty="0">
                <a:latin typeface="+mj-lt"/>
              </a:rPr>
              <a:t>Based on this research, we can assume that those who have unhealthy relationships or lack relationships with their parental figures will display more drug use and present more cases of mental health disorders.</a:t>
            </a:r>
          </a:p>
          <a:p>
            <a:endParaRPr lang="en-US" dirty="0"/>
          </a:p>
        </p:txBody>
      </p:sp>
      <p:sp>
        <p:nvSpPr>
          <p:cNvPr id="7" name="Text Placeholder 6"/>
          <p:cNvSpPr>
            <a:spLocks noGrp="1"/>
          </p:cNvSpPr>
          <p:nvPr>
            <p:ph type="body" sz="quarter" idx="17"/>
          </p:nvPr>
        </p:nvSpPr>
        <p:spPr>
          <a:xfrm>
            <a:off x="1188720" y="16545878"/>
            <a:ext cx="12801600" cy="1219200"/>
          </a:xfrm>
        </p:spPr>
        <p:txBody>
          <a:bodyPr/>
          <a:lstStyle/>
          <a:p>
            <a:r>
              <a:rPr lang="en-US" dirty="0"/>
              <a:t>Research Question</a:t>
            </a:r>
          </a:p>
        </p:txBody>
      </p:sp>
      <p:sp>
        <p:nvSpPr>
          <p:cNvPr id="12" name="Content Placeholder 11"/>
          <p:cNvSpPr>
            <a:spLocks noGrp="1"/>
          </p:cNvSpPr>
          <p:nvPr>
            <p:ph sz="quarter" idx="25"/>
          </p:nvPr>
        </p:nvSpPr>
        <p:spPr>
          <a:xfrm>
            <a:off x="1188720" y="17773551"/>
            <a:ext cx="12801600" cy="2259093"/>
          </a:xfrm>
          <a:solidFill>
            <a:schemeClr val="bg2"/>
          </a:solidFill>
        </p:spPr>
        <p:txBody>
          <a:bodyPr/>
          <a:lstStyle/>
          <a:p>
            <a:pPr marL="0" indent="0">
              <a:buNone/>
            </a:pPr>
            <a:r>
              <a:rPr lang="en-US" dirty="0"/>
              <a:t>Does the quality of parental relationships directly affect substance abuse, mental health, and education level?</a:t>
            </a:r>
            <a:br>
              <a:rPr lang="en-US" dirty="0"/>
            </a:br>
            <a:endParaRPr lang="en-US" dirty="0"/>
          </a:p>
        </p:txBody>
      </p:sp>
      <p:sp>
        <p:nvSpPr>
          <p:cNvPr id="8" name="Text Placeholder 7"/>
          <p:cNvSpPr>
            <a:spLocks noGrp="1"/>
          </p:cNvSpPr>
          <p:nvPr>
            <p:ph type="body" sz="quarter" idx="19"/>
          </p:nvPr>
        </p:nvSpPr>
        <p:spPr>
          <a:xfrm>
            <a:off x="1143000" y="20032644"/>
            <a:ext cx="12801600" cy="1219200"/>
          </a:xfrm>
        </p:spPr>
        <p:txBody>
          <a:bodyPr/>
          <a:lstStyle/>
          <a:p>
            <a:r>
              <a:rPr lang="en-US" dirty="0"/>
              <a:t>Variables / Methods</a:t>
            </a:r>
          </a:p>
        </p:txBody>
      </p:sp>
      <p:sp>
        <p:nvSpPr>
          <p:cNvPr id="9" name="Text Placeholder 8"/>
          <p:cNvSpPr>
            <a:spLocks noGrp="1"/>
          </p:cNvSpPr>
          <p:nvPr>
            <p:ph type="body" sz="quarter" idx="21"/>
          </p:nvPr>
        </p:nvSpPr>
        <p:spPr/>
        <p:txBody>
          <a:bodyPr/>
          <a:lstStyle/>
          <a:p>
            <a:r>
              <a:rPr lang="en-US" dirty="0"/>
              <a:t>Sample Characteristics</a:t>
            </a:r>
          </a:p>
        </p:txBody>
      </p:sp>
      <p:sp>
        <p:nvSpPr>
          <p:cNvPr id="70" name="Text Placeholder 69"/>
          <p:cNvSpPr>
            <a:spLocks noGrp="1"/>
          </p:cNvSpPr>
          <p:nvPr>
            <p:ph type="body" sz="quarter" idx="40"/>
          </p:nvPr>
        </p:nvSpPr>
        <p:spPr>
          <a:xfrm>
            <a:off x="15499080" y="11349886"/>
            <a:ext cx="12801600" cy="1219200"/>
          </a:xfrm>
        </p:spPr>
        <p:txBody>
          <a:bodyPr/>
          <a:lstStyle/>
          <a:p>
            <a:r>
              <a:rPr lang="en-US" dirty="0"/>
              <a:t>Results</a:t>
            </a:r>
          </a:p>
        </p:txBody>
      </p:sp>
      <p:pic>
        <p:nvPicPr>
          <p:cNvPr id="3" name="Content Placeholder 2">
            <a:extLst>
              <a:ext uri="{FF2B5EF4-FFF2-40B4-BE49-F238E27FC236}">
                <a16:creationId xmlns:a16="http://schemas.microsoft.com/office/drawing/2014/main" id="{947F9699-A737-4A16-BF40-BE394807D8E0}"/>
              </a:ext>
            </a:extLst>
          </p:cNvPr>
          <p:cNvPicPr>
            <a:picLocks noGrp="1" noChangeAspect="1"/>
          </p:cNvPicPr>
          <p:nvPr>
            <p:ph sz="quarter" idx="30"/>
          </p:nvPr>
        </p:nvPicPr>
        <p:blipFill>
          <a:blip r:embed="rId2">
            <a:extLst>
              <a:ext uri="{28A0092B-C50C-407E-A947-70E740481C1C}">
                <a14:useLocalDpi xmlns:a14="http://schemas.microsoft.com/office/drawing/2010/main" val="0"/>
              </a:ext>
            </a:extLst>
          </a:blip>
          <a:stretch>
            <a:fillRect/>
          </a:stretch>
        </p:blipFill>
        <p:spPr>
          <a:xfrm>
            <a:off x="16245446" y="12745259"/>
            <a:ext cx="11575108" cy="9645925"/>
          </a:xfrm>
        </p:spPr>
      </p:pic>
      <p:sp>
        <p:nvSpPr>
          <p:cNvPr id="18" name="Text Placeholder 17"/>
          <p:cNvSpPr>
            <a:spLocks noGrp="1"/>
          </p:cNvSpPr>
          <p:nvPr>
            <p:ph type="body" sz="quarter" idx="31"/>
          </p:nvPr>
        </p:nvSpPr>
        <p:spPr/>
        <p:txBody>
          <a:bodyPr/>
          <a:lstStyle/>
          <a:p>
            <a:r>
              <a:rPr lang="en-US" dirty="0"/>
              <a:t>Conclusion </a:t>
            </a:r>
          </a:p>
        </p:txBody>
      </p:sp>
      <p:pic>
        <p:nvPicPr>
          <p:cNvPr id="19" name="Content Placeholder 18">
            <a:extLst>
              <a:ext uri="{FF2B5EF4-FFF2-40B4-BE49-F238E27FC236}">
                <a16:creationId xmlns:a16="http://schemas.microsoft.com/office/drawing/2014/main" id="{BA5344E5-EBD4-4E6F-9400-671B181356D3}"/>
              </a:ext>
            </a:extLst>
          </p:cNvPr>
          <p:cNvPicPr>
            <a:picLocks noGrp="1" noChangeAspect="1"/>
          </p:cNvPicPr>
          <p:nvPr>
            <p:ph sz="quarter" idx="33"/>
          </p:nvPr>
        </p:nvPicPr>
        <p:blipFill>
          <a:blip r:embed="rId3">
            <a:extLst>
              <a:ext uri="{28A0092B-C50C-407E-A947-70E740481C1C}">
                <a14:useLocalDpi xmlns:a14="http://schemas.microsoft.com/office/drawing/2010/main" val="0"/>
              </a:ext>
            </a:extLst>
          </a:blip>
          <a:stretch>
            <a:fillRect/>
          </a:stretch>
        </p:blipFill>
        <p:spPr>
          <a:xfrm>
            <a:off x="15813593" y="22804170"/>
            <a:ext cx="10933694" cy="9111412"/>
          </a:xfrm>
        </p:spPr>
      </p:pic>
      <p:sp>
        <p:nvSpPr>
          <p:cNvPr id="71" name="Text Placeholder 70"/>
          <p:cNvSpPr>
            <a:spLocks noGrp="1"/>
          </p:cNvSpPr>
          <p:nvPr>
            <p:ph type="body" sz="quarter" idx="41"/>
          </p:nvPr>
        </p:nvSpPr>
        <p:spPr>
          <a:xfrm>
            <a:off x="29900880" y="15501586"/>
            <a:ext cx="12801600" cy="1219200"/>
          </a:xfrm>
        </p:spPr>
        <p:txBody>
          <a:bodyPr/>
          <a:lstStyle/>
          <a:p>
            <a:r>
              <a:rPr lang="en-US" dirty="0"/>
              <a:t>Implications </a:t>
            </a:r>
          </a:p>
        </p:txBody>
      </p:sp>
      <p:sp>
        <p:nvSpPr>
          <p:cNvPr id="15" name="Content Placeholder 14"/>
          <p:cNvSpPr>
            <a:spLocks noGrp="1"/>
          </p:cNvSpPr>
          <p:nvPr>
            <p:ph sz="quarter" idx="42"/>
          </p:nvPr>
        </p:nvSpPr>
        <p:spPr>
          <a:xfrm>
            <a:off x="29900880" y="16766676"/>
            <a:ext cx="12801600" cy="5895080"/>
          </a:xfrm>
          <a:solidFill>
            <a:schemeClr val="bg2"/>
          </a:solidFill>
        </p:spPr>
        <p:txBody>
          <a:bodyPr>
            <a:normAutofit/>
          </a:bodyPr>
          <a:lstStyle/>
          <a:p>
            <a:pPr fontAlgn="base"/>
            <a:r>
              <a:rPr lang="en-US" dirty="0"/>
              <a:t>The main takeaway from this study is that the impact that parents leave upon their children in their upbringing needs to be recognized more so in society.</a:t>
            </a:r>
          </a:p>
          <a:p>
            <a:pPr lvl="0" fontAlgn="base"/>
            <a:r>
              <a:rPr lang="en-US" dirty="0"/>
              <a:t>Other people who may be prospective parents may consider how their actions &amp; behaviors may reflect upon the prospects of their children, and set out to be a more positive role model.</a:t>
            </a:r>
          </a:p>
          <a:p>
            <a:pPr lvl="0" fontAlgn="base"/>
            <a:r>
              <a:rPr lang="en-US" dirty="0"/>
              <a:t>More research needs to be done to find any other possible confounding or moderating variables, such as ethnicity, geographic location, &amp; other potential factors. Our results include very nuanced statistics that need to be examined for any outside influences.</a:t>
            </a:r>
          </a:p>
        </p:txBody>
      </p:sp>
      <p:sp>
        <p:nvSpPr>
          <p:cNvPr id="21" name="Text Placeholder 20"/>
          <p:cNvSpPr>
            <a:spLocks noGrp="1"/>
          </p:cNvSpPr>
          <p:nvPr>
            <p:ph type="body" sz="quarter" idx="34"/>
          </p:nvPr>
        </p:nvSpPr>
        <p:spPr>
          <a:xfrm>
            <a:off x="29946600" y="24642931"/>
            <a:ext cx="12801600" cy="1219200"/>
          </a:xfrm>
        </p:spPr>
        <p:txBody>
          <a:bodyPr/>
          <a:lstStyle/>
          <a:p>
            <a:r>
              <a:rPr lang="en-US" dirty="0"/>
              <a:t>Works Cited</a:t>
            </a:r>
          </a:p>
        </p:txBody>
      </p:sp>
      <p:sp>
        <p:nvSpPr>
          <p:cNvPr id="22" name="Content Placeholder 21"/>
          <p:cNvSpPr>
            <a:spLocks noGrp="1"/>
          </p:cNvSpPr>
          <p:nvPr>
            <p:ph sz="quarter" idx="35"/>
          </p:nvPr>
        </p:nvSpPr>
        <p:spPr>
          <a:xfrm>
            <a:off x="29946600" y="25804367"/>
            <a:ext cx="12801600" cy="5576177"/>
          </a:xfrm>
          <a:solidFill>
            <a:schemeClr val="bg2"/>
          </a:solidFill>
        </p:spPr>
        <p:txBody>
          <a:bodyPr>
            <a:normAutofit fontScale="85000" lnSpcReduction="10000"/>
          </a:bodyPr>
          <a:lstStyle/>
          <a:p>
            <a:pPr fontAlgn="base"/>
            <a:r>
              <a:rPr lang="en-US" dirty="0"/>
              <a:t>CUI, MING &amp; FINCHAM, FRANK D. (2010). The differential effects of parental divorce and marital conflict on young adult romantic relationships. Personal Relationships, 17, 331-343.</a:t>
            </a:r>
          </a:p>
          <a:p>
            <a:pPr lvl="0" fontAlgn="base"/>
            <a:r>
              <a:rPr lang="en-US" dirty="0"/>
              <a:t>Murray, J., &amp; Farrington, D. (2008). The Effects of Parental Imprisonment on Children. Crime and Justice, 37(1), 133-206. doi:10.1086/520070</a:t>
            </a:r>
          </a:p>
          <a:p>
            <a:pPr lvl="0" fontAlgn="base"/>
            <a:r>
              <a:rPr lang="en-US" dirty="0" err="1"/>
              <a:t>Repetti</a:t>
            </a:r>
            <a:r>
              <a:rPr lang="en-US" dirty="0"/>
              <a:t>, R. L., Taylor, S. E., &amp; Seeman, T. E. (2002). Risky families: Family social environments and the mental and physical health of offspring. </a:t>
            </a:r>
            <a:r>
              <a:rPr lang="en-US" i="1" dirty="0"/>
              <a:t>Psychological Bulletin,</a:t>
            </a:r>
            <a:r>
              <a:rPr lang="en-US" dirty="0"/>
              <a:t> </a:t>
            </a:r>
            <a:r>
              <a:rPr lang="en-US" i="1" dirty="0"/>
              <a:t>128</a:t>
            </a:r>
            <a:r>
              <a:rPr lang="en-US" dirty="0"/>
              <a:t>(2), 330-366. doi:10.1037//0033-2909.128.2.230 </a:t>
            </a:r>
          </a:p>
          <a:p>
            <a:pPr fontAlgn="base"/>
            <a:r>
              <a:rPr lang="en-US" dirty="0"/>
              <a:t>Roy A. Bean, Brian K. Barber &amp; D. Russell Crane (2006). Parental Support, Behavioral Control, and Psychological Control Among African American Youth. Journal of Family Issues, 27, 1335-1355.</a:t>
            </a:r>
          </a:p>
          <a:p>
            <a:pPr lvl="0" fontAlgn="base"/>
            <a:r>
              <a:rPr lang="en-US" dirty="0"/>
              <a:t> </a:t>
            </a:r>
          </a:p>
        </p:txBody>
      </p:sp>
      <p:pic>
        <p:nvPicPr>
          <p:cNvPr id="105" name="Picture Placeholder 104" descr="Closeup of glass beakers" title="Sample Picture"/>
          <p:cNvPicPr>
            <a:picLocks noGrp="1" noChangeAspect="1"/>
          </p:cNvPicPr>
          <p:nvPr>
            <p:ph type="pic" sz="quarter" idx="43"/>
          </p:nvPr>
        </p:nvPicPr>
        <p:blipFill rotWithShape="1">
          <a:blip r:embed="rId4" cstate="print">
            <a:extLst>
              <a:ext uri="{28A0092B-C50C-407E-A947-70E740481C1C}">
                <a14:useLocalDpi xmlns:a14="http://schemas.microsoft.com/office/drawing/2010/main" val="0"/>
              </a:ext>
            </a:extLst>
          </a:blip>
          <a:srcRect/>
          <a:stretch/>
        </p:blipFill>
        <p:spPr/>
      </p:pic>
      <p:sp>
        <p:nvSpPr>
          <p:cNvPr id="5" name="Rectangle 1">
            <a:extLst>
              <a:ext uri="{FF2B5EF4-FFF2-40B4-BE49-F238E27FC236}">
                <a16:creationId xmlns:a16="http://schemas.microsoft.com/office/drawing/2014/main" id="{0F6F6CBF-6D00-4017-93C4-5021BC7EEB44}"/>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19359CDA-0B44-437D-AD79-716746EA3207}"/>
              </a:ext>
            </a:extLst>
          </p:cNvPr>
          <p:cNvSpPr>
            <a:spLocks noGrp="1"/>
          </p:cNvSpPr>
          <p:nvPr>
            <p:ph sz="quarter" idx="26"/>
          </p:nvPr>
        </p:nvSpPr>
        <p:spPr>
          <a:xfrm>
            <a:off x="1143000" y="21262398"/>
            <a:ext cx="12801600" cy="3013730"/>
          </a:xfrm>
          <a:solidFill>
            <a:schemeClr val="bg2"/>
          </a:solidFill>
        </p:spPr>
        <p:txBody>
          <a:bodyPr/>
          <a:lstStyle/>
          <a:p>
            <a:pPr lvl="0" fontAlgn="base"/>
            <a:r>
              <a:rPr lang="en-US" dirty="0"/>
              <a:t>We analyzed those who had present and absent parents and if those relationships were healthy or unhealthy relationships. </a:t>
            </a:r>
          </a:p>
          <a:p>
            <a:pPr lvl="0" fontAlgn="base"/>
            <a:r>
              <a:rPr lang="en-US" dirty="0"/>
              <a:t>We then took this information and compared it with substance abuse, mental health disorders, and highest education level.</a:t>
            </a:r>
          </a:p>
          <a:p>
            <a:endParaRPr lang="en-US" dirty="0"/>
          </a:p>
        </p:txBody>
      </p:sp>
      <p:graphicFrame>
        <p:nvGraphicFramePr>
          <p:cNvPr id="28" name="Content Placeholder 27">
            <a:extLst>
              <a:ext uri="{FF2B5EF4-FFF2-40B4-BE49-F238E27FC236}">
                <a16:creationId xmlns:a16="http://schemas.microsoft.com/office/drawing/2014/main" id="{11380B53-0A35-4132-A2B6-746489353EBC}"/>
              </a:ext>
            </a:extLst>
          </p:cNvPr>
          <p:cNvGraphicFramePr>
            <a:graphicFrameLocks noGrp="1"/>
          </p:cNvGraphicFramePr>
          <p:nvPr>
            <p:ph sz="quarter" idx="23"/>
            <p:extLst>
              <p:ext uri="{D42A27DB-BD31-4B8C-83A1-F6EECF244321}">
                <p14:modId xmlns:p14="http://schemas.microsoft.com/office/powerpoint/2010/main" val="1826730009"/>
              </p:ext>
            </p:extLst>
          </p:nvPr>
        </p:nvGraphicFramePr>
        <p:xfrm>
          <a:off x="1205346" y="24265575"/>
          <a:ext cx="12801601" cy="7650007"/>
        </p:xfrm>
        <a:graphic>
          <a:graphicData uri="http://schemas.openxmlformats.org/drawingml/2006/table">
            <a:tbl>
              <a:tblPr firstRow="1" firstCol="1" bandRow="1">
                <a:tableStyleId>{69012ECD-51FC-41F1-AA8D-1B2483CD663E}</a:tableStyleId>
              </a:tblPr>
              <a:tblGrid>
                <a:gridCol w="4118783">
                  <a:extLst>
                    <a:ext uri="{9D8B030D-6E8A-4147-A177-3AD203B41FA5}">
                      <a16:colId xmlns:a16="http://schemas.microsoft.com/office/drawing/2014/main" val="1149468259"/>
                    </a:ext>
                  </a:extLst>
                </a:gridCol>
                <a:gridCol w="3825964">
                  <a:extLst>
                    <a:ext uri="{9D8B030D-6E8A-4147-A177-3AD203B41FA5}">
                      <a16:colId xmlns:a16="http://schemas.microsoft.com/office/drawing/2014/main" val="1680114952"/>
                    </a:ext>
                  </a:extLst>
                </a:gridCol>
                <a:gridCol w="4856854">
                  <a:extLst>
                    <a:ext uri="{9D8B030D-6E8A-4147-A177-3AD203B41FA5}">
                      <a16:colId xmlns:a16="http://schemas.microsoft.com/office/drawing/2014/main" val="4160182263"/>
                    </a:ext>
                  </a:extLst>
                </a:gridCol>
              </a:tblGrid>
              <a:tr h="908656">
                <a:tc>
                  <a:txBody>
                    <a:bodyPr/>
                    <a:lstStyle/>
                    <a:p>
                      <a:pPr marL="0" marR="0" algn="ctr" fontAlgn="base">
                        <a:lnSpc>
                          <a:spcPct val="107000"/>
                        </a:lnSpc>
                        <a:spcBef>
                          <a:spcPts val="0"/>
                        </a:spcBef>
                        <a:spcAft>
                          <a:spcPts val="1600"/>
                        </a:spcAft>
                      </a:pPr>
                      <a:r>
                        <a:rPr lang="en-US" sz="3000">
                          <a:effectLst/>
                        </a:rPr>
                        <a:t>Explanatory Variables</a:t>
                      </a:r>
                      <a:endParaRPr lang="en-US"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fontAlgn="base">
                        <a:lnSpc>
                          <a:spcPct val="107000"/>
                        </a:lnSpc>
                        <a:spcBef>
                          <a:spcPts val="0"/>
                        </a:spcBef>
                        <a:spcAft>
                          <a:spcPts val="1600"/>
                        </a:spcAft>
                      </a:pPr>
                      <a:r>
                        <a:rPr lang="en-US" sz="3000" dirty="0">
                          <a:effectLst/>
                        </a:rPr>
                        <a:t>Response Variables</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fontAlgn="base">
                        <a:lnSpc>
                          <a:spcPct val="107000"/>
                        </a:lnSpc>
                        <a:spcBef>
                          <a:spcPts val="0"/>
                        </a:spcBef>
                        <a:spcAft>
                          <a:spcPts val="1600"/>
                        </a:spcAft>
                      </a:pPr>
                      <a:r>
                        <a:rPr lang="en-US" sz="3000" dirty="0">
                          <a:effectLst/>
                        </a:rPr>
                        <a:t>Possible Confounders </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858109"/>
                  </a:ext>
                </a:extLst>
              </a:tr>
              <a:tr h="6070860">
                <a:tc>
                  <a:txBody>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3000" b="0" dirty="0">
                          <a:effectLst/>
                        </a:rPr>
                        <a:t>Respondent has a good relationship with their mother</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3000" b="0" dirty="0">
                        <a:effectLst/>
                      </a:endParaRPr>
                    </a:p>
                    <a:p>
                      <a:pPr marL="342900" marR="0" lvl="0" indent="-342900" fontAlgn="base">
                        <a:lnSpc>
                          <a:spcPct val="107000"/>
                        </a:lnSpc>
                        <a:spcBef>
                          <a:spcPts val="0"/>
                        </a:spcBef>
                        <a:spcAft>
                          <a:spcPts val="1600"/>
                        </a:spcAft>
                        <a:buSzPts val="1000"/>
                        <a:buFont typeface="Symbol" panose="05050102010706020507" pitchFamily="18" charset="2"/>
                        <a:buChar char=""/>
                        <a:tabLst>
                          <a:tab pos="457200" algn="l"/>
                        </a:tabLst>
                      </a:pPr>
                      <a:r>
                        <a:rPr lang="en-US" sz="3000" b="0" dirty="0">
                          <a:effectLst/>
                        </a:rPr>
                        <a:t>Been emotionally, sexually, or physically abused by a parent/caregiver</a:t>
                      </a:r>
                    </a:p>
                    <a:p>
                      <a:pPr marL="342900" marR="0" lvl="0" indent="-342900" fontAlgn="base">
                        <a:lnSpc>
                          <a:spcPct val="107000"/>
                        </a:lnSpc>
                        <a:spcBef>
                          <a:spcPts val="0"/>
                        </a:spcBef>
                        <a:spcAft>
                          <a:spcPts val="1600"/>
                        </a:spcAft>
                        <a:buSzPts val="1000"/>
                        <a:buFont typeface="Symbol" panose="05050102010706020507" pitchFamily="18" charset="2"/>
                        <a:buChar char=""/>
                        <a:tabLst>
                          <a:tab pos="457200" algn="l"/>
                        </a:tabLst>
                      </a:pPr>
                      <a:r>
                        <a:rPr lang="en-US" sz="3000" b="0" dirty="0">
                          <a:effectLst/>
                        </a:rPr>
                        <a:t> Times someone's mother and father have been arrested.</a:t>
                      </a:r>
                    </a:p>
                    <a:p>
                      <a:pPr marL="0" marR="0" fontAlgn="base">
                        <a:lnSpc>
                          <a:spcPct val="107000"/>
                        </a:lnSpc>
                        <a:spcBef>
                          <a:spcPts val="0"/>
                        </a:spcBef>
                        <a:spcAft>
                          <a:spcPts val="1600"/>
                        </a:spcAft>
                      </a:pPr>
                      <a:r>
                        <a:rPr lang="en-US" sz="3000" b="0" dirty="0">
                          <a:effectLst/>
                        </a:rPr>
                        <a:t> </a:t>
                      </a:r>
                      <a:endParaRPr lang="en-US" sz="3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3000" b="0" dirty="0">
                          <a:effectLst/>
                        </a:rPr>
                        <a:t>The rates in which a respondent has been diagnosed with Depression (H4ID5H)</a:t>
                      </a:r>
                    </a:p>
                    <a:p>
                      <a:pPr marL="457200" marR="0" fontAlgn="base">
                        <a:lnSpc>
                          <a:spcPct val="107000"/>
                        </a:lnSpc>
                        <a:spcBef>
                          <a:spcPts val="0"/>
                        </a:spcBef>
                        <a:spcAft>
                          <a:spcPts val="0"/>
                        </a:spcAft>
                      </a:pPr>
                      <a:r>
                        <a:rPr lang="en-US" sz="3000" b="0" dirty="0">
                          <a:effectLst/>
                        </a:rPr>
                        <a:t> </a:t>
                      </a:r>
                    </a:p>
                    <a:p>
                      <a:pPr marL="342900" marR="0" lvl="0" indent="-342900" fontAlgn="base">
                        <a:lnSpc>
                          <a:spcPct val="107000"/>
                        </a:lnSpc>
                        <a:spcBef>
                          <a:spcPts val="0"/>
                        </a:spcBef>
                        <a:spcAft>
                          <a:spcPts val="1600"/>
                        </a:spcAft>
                        <a:buSzPts val="1000"/>
                        <a:buFont typeface="Symbol" panose="05050102010706020507" pitchFamily="18" charset="2"/>
                        <a:buChar char=""/>
                        <a:tabLst>
                          <a:tab pos="457200" algn="l"/>
                        </a:tabLst>
                      </a:pPr>
                      <a:r>
                        <a:rPr lang="en-US" sz="3000" b="0" dirty="0">
                          <a:effectLst/>
                        </a:rPr>
                        <a:t>The rates in which a respondent has used Cocaine (H4TO65C)</a:t>
                      </a:r>
                    </a:p>
                    <a:p>
                      <a:pPr marL="342900" marR="0" lvl="0" indent="-342900" fontAlgn="base">
                        <a:lnSpc>
                          <a:spcPct val="107000"/>
                        </a:lnSpc>
                        <a:spcBef>
                          <a:spcPts val="0"/>
                        </a:spcBef>
                        <a:spcAft>
                          <a:spcPts val="1600"/>
                        </a:spcAft>
                        <a:buSzPts val="1000"/>
                        <a:buFont typeface="Symbol" panose="05050102010706020507" pitchFamily="18" charset="2"/>
                        <a:buChar char=""/>
                        <a:tabLst>
                          <a:tab pos="457200" algn="l"/>
                        </a:tabLst>
                      </a:pPr>
                      <a:r>
                        <a:rPr lang="en-US" sz="3000" b="0" dirty="0">
                          <a:effectLst/>
                        </a:rPr>
                        <a:t>Education level (H4ED2)</a:t>
                      </a:r>
                    </a:p>
                    <a:p>
                      <a:pPr marL="457200" marR="0" fontAlgn="base">
                        <a:lnSpc>
                          <a:spcPct val="107000"/>
                        </a:lnSpc>
                        <a:spcBef>
                          <a:spcPts val="0"/>
                        </a:spcBef>
                        <a:spcAft>
                          <a:spcPts val="1600"/>
                        </a:spcAft>
                      </a:pPr>
                      <a:r>
                        <a:rPr lang="en-US" sz="3000" b="0" dirty="0">
                          <a:effectLst/>
                        </a:rPr>
                        <a:t> </a:t>
                      </a:r>
                      <a:endParaRPr lang="en-US" sz="3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fontAlgn="base">
                        <a:lnSpc>
                          <a:spcPct val="107000"/>
                        </a:lnSpc>
                        <a:spcBef>
                          <a:spcPts val="0"/>
                        </a:spcBef>
                        <a:spcAft>
                          <a:spcPts val="1600"/>
                        </a:spcAft>
                        <a:buSzPts val="1000"/>
                        <a:buFont typeface="Symbol" panose="05050102010706020507" pitchFamily="18" charset="2"/>
                        <a:buChar char=""/>
                        <a:tabLst>
                          <a:tab pos="457200" algn="l"/>
                        </a:tabLst>
                      </a:pPr>
                      <a:r>
                        <a:rPr lang="en-US" sz="3000" b="0" dirty="0">
                          <a:effectLst/>
                        </a:rPr>
                        <a:t>Income level (H4EC1)</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3000" b="0" dirty="0">
                          <a:effectLst/>
                        </a:rPr>
                        <a:t>Gender </a:t>
                      </a:r>
                    </a:p>
                    <a:p>
                      <a:pPr marL="0" marR="0">
                        <a:lnSpc>
                          <a:spcPct val="107000"/>
                        </a:lnSpc>
                        <a:spcBef>
                          <a:spcPts val="0"/>
                        </a:spcBef>
                        <a:spcAft>
                          <a:spcPts val="0"/>
                        </a:spcAft>
                      </a:pPr>
                      <a:r>
                        <a:rPr lang="en-US" sz="3000" b="0" dirty="0">
                          <a:effectLst/>
                        </a:rPr>
                        <a:t> </a:t>
                      </a:r>
                    </a:p>
                    <a:p>
                      <a:pPr marL="0" marR="0">
                        <a:lnSpc>
                          <a:spcPct val="107000"/>
                        </a:lnSpc>
                        <a:spcBef>
                          <a:spcPts val="0"/>
                        </a:spcBef>
                        <a:spcAft>
                          <a:spcPts val="0"/>
                        </a:spcAft>
                      </a:pPr>
                      <a:r>
                        <a:rPr lang="en-US" sz="3000" b="0" dirty="0">
                          <a:effectLst/>
                        </a:rPr>
                        <a:t> </a:t>
                      </a:r>
                    </a:p>
                    <a:p>
                      <a:pPr marL="0" marR="0">
                        <a:lnSpc>
                          <a:spcPct val="107000"/>
                        </a:lnSpc>
                        <a:spcBef>
                          <a:spcPts val="0"/>
                        </a:spcBef>
                        <a:spcAft>
                          <a:spcPts val="0"/>
                        </a:spcAft>
                      </a:pPr>
                      <a:r>
                        <a:rPr lang="en-US" sz="3000" b="0" dirty="0">
                          <a:effectLst/>
                        </a:rPr>
                        <a:t> </a:t>
                      </a:r>
                    </a:p>
                    <a:p>
                      <a:pPr marL="0" marR="0">
                        <a:lnSpc>
                          <a:spcPct val="107000"/>
                        </a:lnSpc>
                        <a:spcBef>
                          <a:spcPts val="0"/>
                        </a:spcBef>
                        <a:spcAft>
                          <a:spcPts val="0"/>
                        </a:spcAft>
                      </a:pPr>
                      <a:r>
                        <a:rPr lang="en-US" sz="3000" b="0" dirty="0">
                          <a:effectLst/>
                        </a:rPr>
                        <a:t> </a:t>
                      </a:r>
                    </a:p>
                    <a:p>
                      <a:pPr marL="0" marR="0">
                        <a:lnSpc>
                          <a:spcPct val="107000"/>
                        </a:lnSpc>
                        <a:spcBef>
                          <a:spcPts val="0"/>
                        </a:spcBef>
                        <a:spcAft>
                          <a:spcPts val="0"/>
                        </a:spcAft>
                      </a:pPr>
                      <a:r>
                        <a:rPr lang="en-US" sz="3000" b="0" dirty="0">
                          <a:effectLst/>
                        </a:rPr>
                        <a:t> </a:t>
                      </a:r>
                    </a:p>
                    <a:p>
                      <a:pPr marL="0" marR="0">
                        <a:lnSpc>
                          <a:spcPct val="107000"/>
                        </a:lnSpc>
                        <a:spcBef>
                          <a:spcPts val="0"/>
                        </a:spcBef>
                        <a:spcAft>
                          <a:spcPts val="0"/>
                        </a:spcAft>
                      </a:pPr>
                      <a:r>
                        <a:rPr lang="en-US" sz="3000" b="0" dirty="0">
                          <a:effectLst/>
                        </a:rPr>
                        <a:t> </a:t>
                      </a:r>
                    </a:p>
                    <a:p>
                      <a:pPr marL="0" marR="0">
                        <a:lnSpc>
                          <a:spcPct val="107000"/>
                        </a:lnSpc>
                        <a:spcBef>
                          <a:spcPts val="0"/>
                        </a:spcBef>
                        <a:spcAft>
                          <a:spcPts val="0"/>
                        </a:spcAft>
                      </a:pPr>
                      <a:r>
                        <a:rPr lang="en-US" sz="3000" b="0" dirty="0">
                          <a:effectLst/>
                        </a:rPr>
                        <a:t> </a:t>
                      </a:r>
                    </a:p>
                    <a:p>
                      <a:pPr marL="0" marR="0">
                        <a:lnSpc>
                          <a:spcPct val="107000"/>
                        </a:lnSpc>
                        <a:spcBef>
                          <a:spcPts val="0"/>
                        </a:spcBef>
                        <a:spcAft>
                          <a:spcPts val="0"/>
                        </a:spcAft>
                      </a:pPr>
                      <a:r>
                        <a:rPr lang="en-US" sz="3000" b="0" dirty="0">
                          <a:effectLst/>
                        </a:rPr>
                        <a:t> </a:t>
                      </a:r>
                    </a:p>
                    <a:p>
                      <a:pPr marL="0" marR="0">
                        <a:lnSpc>
                          <a:spcPct val="107000"/>
                        </a:lnSpc>
                        <a:spcBef>
                          <a:spcPts val="0"/>
                        </a:spcBef>
                        <a:spcAft>
                          <a:spcPts val="0"/>
                        </a:spcAft>
                      </a:pPr>
                      <a:r>
                        <a:rPr lang="en-US" sz="3000" b="0" dirty="0">
                          <a:effectLst/>
                        </a:rPr>
                        <a:t> </a:t>
                      </a:r>
                      <a:endParaRPr lang="en-US" sz="3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381813"/>
                  </a:ext>
                </a:extLst>
              </a:tr>
            </a:tbl>
          </a:graphicData>
        </a:graphic>
      </p:graphicFrame>
      <p:sp>
        <p:nvSpPr>
          <p:cNvPr id="14" name="Content Placeholder 13">
            <a:extLst>
              <a:ext uri="{FF2B5EF4-FFF2-40B4-BE49-F238E27FC236}">
                <a16:creationId xmlns:a16="http://schemas.microsoft.com/office/drawing/2014/main" id="{41BC833E-D8FE-4988-924F-21E4A3C1E830}"/>
              </a:ext>
            </a:extLst>
          </p:cNvPr>
          <p:cNvSpPr>
            <a:spLocks noGrp="1"/>
          </p:cNvSpPr>
          <p:nvPr>
            <p:ph sz="quarter" idx="32"/>
          </p:nvPr>
        </p:nvSpPr>
        <p:spPr>
          <a:xfrm>
            <a:off x="29900880" y="6949440"/>
            <a:ext cx="12801600" cy="7315200"/>
          </a:xfrm>
          <a:solidFill>
            <a:schemeClr val="bg2"/>
          </a:solidFill>
        </p:spPr>
        <p:txBody>
          <a:bodyPr/>
          <a:lstStyle/>
          <a:p>
            <a:pPr lvl="0" fontAlgn="base"/>
            <a:r>
              <a:rPr lang="en-US" dirty="0"/>
              <a:t>Overall, we found after analyzing many variables and graphs from our univariate/bivariate/multivariate studies, that our hypothesis of parental characteristics/actions have a significant impact on children.</a:t>
            </a:r>
          </a:p>
          <a:p>
            <a:pPr lvl="0" fontAlgn="base"/>
            <a:r>
              <a:rPr lang="en-US" dirty="0"/>
              <a:t>When examining the overall trends with regards to mental health, crime, and socio-economic status, as the condition of the parents declined, so too did that of the participants.</a:t>
            </a:r>
          </a:p>
          <a:p>
            <a:endParaRPr lang="en-US" dirty="0"/>
          </a:p>
        </p:txBody>
      </p:sp>
      <p:sp>
        <p:nvSpPr>
          <p:cNvPr id="24" name="Content Placeholder 23">
            <a:extLst>
              <a:ext uri="{FF2B5EF4-FFF2-40B4-BE49-F238E27FC236}">
                <a16:creationId xmlns:a16="http://schemas.microsoft.com/office/drawing/2014/main" id="{2627190A-3FF6-45E0-B743-FF87E62CB61A}"/>
              </a:ext>
            </a:extLst>
          </p:cNvPr>
          <p:cNvSpPr>
            <a:spLocks noGrp="1"/>
          </p:cNvSpPr>
          <p:nvPr>
            <p:ph sz="quarter" idx="27"/>
          </p:nvPr>
        </p:nvSpPr>
        <p:spPr>
          <a:xfrm>
            <a:off x="15544800" y="6940632"/>
            <a:ext cx="12801600" cy="4409251"/>
          </a:xfrm>
        </p:spPr>
        <p:txBody>
          <a:bodyPr>
            <a:normAutofit/>
          </a:bodyPr>
          <a:lstStyle/>
          <a:p>
            <a:pPr lvl="0" fontAlgn="base"/>
            <a:r>
              <a:rPr lang="en-US" dirty="0" err="1"/>
              <a:t>AddHealth</a:t>
            </a:r>
            <a:r>
              <a:rPr lang="en-US" dirty="0"/>
              <a:t> database. </a:t>
            </a:r>
          </a:p>
          <a:p>
            <a:pPr lvl="0" fontAlgn="base"/>
            <a:r>
              <a:rPr lang="en-US" dirty="0"/>
              <a:t>The data set came from a sample size of approximately  6,504  participants</a:t>
            </a:r>
          </a:p>
          <a:p>
            <a:pPr lvl="0" fontAlgn="base"/>
            <a:r>
              <a:rPr lang="en-US" dirty="0"/>
              <a:t>Included male (3150) and female (3350) adults between the ages of 24 and 34</a:t>
            </a:r>
          </a:p>
          <a:p>
            <a:pPr lvl="0" fontAlgn="base"/>
            <a:r>
              <a:rPr lang="en-US" dirty="0"/>
              <a:t>Participants were American mostly English speaking</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638</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Times New Roman</vt:lpstr>
      <vt:lpstr>Science Poster</vt:lpstr>
      <vt:lpstr>Parental Relationships and Adult Mental Health and Drug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2017-11-29T05:27:51Z</dcterms:created>
  <dcterms:modified xsi:type="dcterms:W3CDTF">2017-11-30T08:17:15Z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