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2F04C-5B66-467C-9401-D6FC6B0D1FA5}" v="583" dt="2017-11-30T07:08:30.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701" autoAdjust="0"/>
  </p:normalViewPr>
  <p:slideViewPr>
    <p:cSldViewPr snapToGrid="0" snapToObjects="1" showGuides="1">
      <p:cViewPr>
        <p:scale>
          <a:sx n="30" d="100"/>
          <a:sy n="30" d="100"/>
        </p:scale>
        <p:origin x="-104" y="-96"/>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11/29/17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35" name="Image" r:id="rId8" imgW="1828440" imgH="1117440" progId="Photoshop.Image.13">
                      <p:embed/>
                    </p:oleObj>
                  </mc:Choice>
                  <mc:Fallback>
                    <p:oleObj name="Image" r:id="rId8" imgW="1828440" imgH="1117440" progId="Photoshop.Image.13">
                      <p:embed/>
                      <p:pic>
                        <p:nvPicPr>
                          <p:cNvPr id="39" name="Object 38"/>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36" name="Image" r:id="rId10" imgW="1828440" imgH="1117440" progId="Photoshop.Image.13">
                      <p:embed/>
                    </p:oleObj>
                  </mc:Choice>
                  <mc:Fallback>
                    <p:oleObj name="Image" r:id="rId10" imgW="1828440" imgH="1117440" progId="Photoshop.Image.13">
                      <p:embed/>
                      <p:pic>
                        <p:nvPicPr>
                          <p:cNvPr id="40" name="Object 39"/>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37" name="Image" r:id="rId12" imgW="4571280" imgH="1688760" progId="Photoshop.Image.13">
                    <p:embed/>
                  </p:oleObj>
                </mc:Choice>
                <mc:Fallback>
                  <p:oleObj name="Image" r:id="rId12" imgW="4571280" imgH="1688760" progId="Photoshop.Image.13">
                    <p:embed/>
                    <p:pic>
                      <p:nvPicPr>
                        <p:cNvPr id="55" name="Object 54"/>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38" name="Image" r:id="rId15" imgW="1574280" imgH="1053720" progId="Photoshop.Image.13">
                    <p:embed/>
                  </p:oleObj>
                </mc:Choice>
                <mc:Fallback>
                  <p:oleObj name="Image" r:id="rId15" imgW="1574280" imgH="1053720" progId="Photoshop.Image.13">
                    <p:embed/>
                    <p:pic>
                      <p:nvPicPr>
                        <p:cNvPr id="57" name="Object 56"/>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59" name="Image" r:id="rId8" imgW="1828440" imgH="1117440" progId="Photoshop.Image.13">
                      <p:embed/>
                    </p:oleObj>
                  </mc:Choice>
                  <mc:Fallback>
                    <p:oleObj name="Image" r:id="rId8" imgW="1828440" imgH="1117440" progId="Photoshop.Image.13">
                      <p:embed/>
                      <p:pic>
                        <p:nvPicPr>
                          <p:cNvPr id="39" name="Object 38"/>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60" name="Image" r:id="rId10" imgW="1828440" imgH="1117440" progId="Photoshop.Image.13">
                      <p:embed/>
                    </p:oleObj>
                  </mc:Choice>
                  <mc:Fallback>
                    <p:oleObj name="Image" r:id="rId10" imgW="1828440" imgH="1117440" progId="Photoshop.Image.13">
                      <p:embed/>
                      <p:pic>
                        <p:nvPicPr>
                          <p:cNvPr id="41" name="Object 40"/>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61" name="Image" r:id="rId12" imgW="4571280" imgH="1688760" progId="Photoshop.Image.13">
                    <p:embed/>
                  </p:oleObj>
                </mc:Choice>
                <mc:Fallback>
                  <p:oleObj name="Image" r:id="rId12" imgW="4571280" imgH="1688760" progId="Photoshop.Image.13">
                    <p:embed/>
                    <p:pic>
                      <p:nvPicPr>
                        <p:cNvPr id="59" name="Object 58"/>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62" name="Image" r:id="rId15" imgW="1574280" imgH="1053720" progId="Photoshop.Image.13">
                    <p:embed/>
                  </p:oleObj>
                </mc:Choice>
                <mc:Fallback>
                  <p:oleObj name="Image" r:id="rId15" imgW="1574280" imgH="1053720" progId="Photoshop.Image.13">
                    <p:embed/>
                    <p:pic>
                      <p:nvPicPr>
                        <p:cNvPr id="61" name="Object 60"/>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083" name="Image" r:id="rId8" imgW="1828440" imgH="1117440" progId="Photoshop.Image.13">
                      <p:embed/>
                    </p:oleObj>
                  </mc:Choice>
                  <mc:Fallback>
                    <p:oleObj name="Image" r:id="rId8" imgW="1828440" imgH="1117440" progId="Photoshop.Image.13">
                      <p:embed/>
                      <p:pic>
                        <p:nvPicPr>
                          <p:cNvPr id="42" name="Object 41"/>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084" name="Image" r:id="rId10" imgW="1828440" imgH="1117440" progId="Photoshop.Image.13">
                      <p:embed/>
                    </p:oleObj>
                  </mc:Choice>
                  <mc:Fallback>
                    <p:oleObj name="Image" r:id="rId10" imgW="1828440" imgH="1117440" progId="Photoshop.Image.13">
                      <p:embed/>
                      <p:pic>
                        <p:nvPicPr>
                          <p:cNvPr id="43" name="Object 42"/>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085" name="Image" r:id="rId12" imgW="4571280" imgH="1688760" progId="Photoshop.Image.13">
                    <p:embed/>
                  </p:oleObj>
                </mc:Choice>
                <mc:Fallback>
                  <p:oleObj name="Image" r:id="rId12" imgW="4571280" imgH="1688760" progId="Photoshop.Image.13">
                    <p:embed/>
                    <p:pic>
                      <p:nvPicPr>
                        <p:cNvPr id="59" name="Object 58"/>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086" name="Image" r:id="rId15" imgW="1574280" imgH="1053720" progId="Photoshop.Image.13">
                    <p:embed/>
                  </p:oleObj>
                </mc:Choice>
                <mc:Fallback>
                  <p:oleObj name="Image" r:id="rId15" imgW="1574280" imgH="1053720" progId="Photoshop.Image.13">
                    <p:embed/>
                    <p:pic>
                      <p:nvPicPr>
                        <p:cNvPr id="61" name="Object 60"/>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stor.org/stable/41343019" TargetMode="External"/><Relationship Id="rId4" Type="http://schemas.openxmlformats.org/officeDocument/2006/relationships/hyperlink" Target="http://psycnet.apa.org/doi/10.1037/0278-6133.23.3.299" TargetMode="External"/><Relationship Id="rId5" Type="http://schemas.openxmlformats.org/officeDocument/2006/relationships/image" Target="../media/image11.emf"/><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76062" y="6705600"/>
            <a:ext cx="11732948" cy="11558302"/>
          </a:xfrm>
        </p:spPr>
        <p:txBody>
          <a:bodyPr wrap="square" lIns="261244" tIns="261244" rIns="261244" bIns="261244" anchor="t">
            <a:spAutoFit/>
          </a:bodyPr>
          <a:lstStyle/>
          <a:p>
            <a:pPr>
              <a:lnSpc>
                <a:spcPct val="130000"/>
              </a:lnSpc>
            </a:pPr>
            <a:r>
              <a:rPr lang="en-US" sz="4200" b="1" dirty="0">
                <a:solidFill>
                  <a:srgbClr val="738AC8">
                    <a:lumMod val="50000"/>
                  </a:srgbClr>
                </a:solidFill>
                <a:latin typeface="Calibri"/>
                <a:cs typeface="+mn-cs"/>
              </a:rPr>
              <a:t>                                </a:t>
            </a:r>
            <a:r>
              <a:rPr lang="en-US" sz="4200" b="1" u="sng" dirty="0">
                <a:solidFill>
                  <a:srgbClr val="738AC8">
                    <a:lumMod val="50000"/>
                  </a:srgbClr>
                </a:solidFill>
                <a:latin typeface="Calibri"/>
                <a:cs typeface="+mn-cs"/>
              </a:rPr>
              <a:t>Research Problem</a:t>
            </a:r>
          </a:p>
          <a:p>
            <a:pPr marL="457200" indent="-457200">
              <a:lnSpc>
                <a:spcPct val="130000"/>
              </a:lnSpc>
              <a:buFont typeface="Arial" panose="020B0604020202020204" pitchFamily="34" charset="0"/>
              <a:buChar char="•"/>
            </a:pPr>
            <a:r>
              <a:rPr lang="en-US" dirty="0"/>
              <a:t>Marijuana use and education use has been a topic of discussion for many years. Marijuana is one of the most frequently used drugs in adolescents and many high school students use marijuana during the school day. The relationship between marijuana use and achievement in academics have mixed results, Finn, K (2012) reported that students who use marijuana in general exhibit poorer behavior than those who did not.</a:t>
            </a:r>
          </a:p>
          <a:p>
            <a:pPr marL="457200" indent="-457200">
              <a:lnSpc>
                <a:spcPct val="130000"/>
              </a:lnSpc>
              <a:buFont typeface="Arial" panose="020B0604020202020204" pitchFamily="34" charset="0"/>
              <a:buChar char="•"/>
            </a:pPr>
            <a:r>
              <a:rPr lang="en-US" dirty="0"/>
              <a:t>Drug use is a severe epidemic throughout the world and the fact that the problem has permeated into the academic world is not one to be taken lightly. Studies have generated some specific numbers on the percentages of students that are involved in the drug world. 69% of a 262-student survey reported that they have experienced some negative consequences as a result of their drug use, and 28% of the students reported some moderate concern about their drug or medication misuse (Palmer, R. S., McMahon, T. J., </a:t>
            </a:r>
            <a:r>
              <a:rPr lang="en-US" dirty="0" err="1"/>
              <a:t>Moreggi</a:t>
            </a:r>
            <a:r>
              <a:rPr lang="en-US" dirty="0"/>
              <a:t>, D. I., Rounsaville, B. J., &amp; Ball, S. A., 2012).</a:t>
            </a:r>
          </a:p>
          <a:p>
            <a:pPr algn="ctr">
              <a:lnSpc>
                <a:spcPct val="130000"/>
              </a:lnSpc>
            </a:pPr>
            <a:r>
              <a:rPr lang="en-US" sz="4200" b="1" u="sng" dirty="0">
                <a:solidFill>
                  <a:srgbClr val="738AC8">
                    <a:lumMod val="50000"/>
                  </a:srgbClr>
                </a:solidFill>
                <a:latin typeface="Calibri"/>
                <a:cs typeface="+mn-cs"/>
              </a:rPr>
              <a:t>Research Question</a:t>
            </a:r>
          </a:p>
          <a:p>
            <a:pPr marL="457200" indent="-457200">
              <a:lnSpc>
                <a:spcPct val="130000"/>
              </a:lnSpc>
              <a:buFont typeface="Arial" panose="020B0604020202020204" pitchFamily="34" charset="0"/>
              <a:buChar char="•"/>
            </a:pPr>
            <a:r>
              <a:rPr lang="en-US" dirty="0"/>
              <a:t>Is there an association between marijuana usage and the ability to be academically successful?</a:t>
            </a:r>
          </a:p>
        </p:txBody>
      </p:sp>
      <p:sp>
        <p:nvSpPr>
          <p:cNvPr id="22" name="Text Placeholder 21"/>
          <p:cNvSpPr>
            <a:spLocks noGrp="1"/>
          </p:cNvSpPr>
          <p:nvPr>
            <p:ph type="body" sz="quarter" idx="11"/>
          </p:nvPr>
        </p:nvSpPr>
        <p:spPr/>
        <p:txBody>
          <a:bodyPr/>
          <a:lstStyle/>
          <a:p>
            <a:r>
              <a:rPr lang="en-US" dirty="0"/>
              <a:t>Introduction</a:t>
            </a:r>
          </a:p>
        </p:txBody>
      </p:sp>
      <p:sp>
        <p:nvSpPr>
          <p:cNvPr id="25" name="Text Placeholder 24"/>
          <p:cNvSpPr>
            <a:spLocks noGrp="1"/>
          </p:cNvSpPr>
          <p:nvPr>
            <p:ph type="body" sz="quarter" idx="19"/>
          </p:nvPr>
        </p:nvSpPr>
        <p:spPr>
          <a:xfrm>
            <a:off x="1133827" y="19464316"/>
            <a:ext cx="11734800" cy="21148620"/>
          </a:xfrm>
        </p:spPr>
        <p:txBody>
          <a:bodyPr wrap="square" lIns="261244" tIns="261244" rIns="261244" bIns="261244" anchor="t">
            <a:spAutoFit/>
          </a:bodyPr>
          <a:lstStyle/>
          <a:p>
            <a:pPr marL="457200" indent="-457200">
              <a:lnSpc>
                <a:spcPct val="130000"/>
              </a:lnSpc>
              <a:buFont typeface="Arial" panose="020B0604020202020204" pitchFamily="34" charset="0"/>
              <a:buChar char="•"/>
            </a:pPr>
            <a:r>
              <a:rPr lang="en-US" dirty="0"/>
              <a:t>6,504 individuals in The National Longitudinal Study of Adolescent to </a:t>
            </a:r>
            <a:r>
              <a:rPr lang="en-US"/>
              <a:t>Adult Health </a:t>
            </a:r>
            <a:r>
              <a:rPr lang="en-US" dirty="0"/>
              <a:t>Wave IV survey</a:t>
            </a:r>
          </a:p>
          <a:p>
            <a:pPr marL="457200" indent="-457200">
              <a:lnSpc>
                <a:spcPct val="130000"/>
              </a:lnSpc>
              <a:buFont typeface="Arial" panose="020B0604020202020204" pitchFamily="34" charset="0"/>
              <a:buChar char="•"/>
            </a:pPr>
            <a:r>
              <a:rPr lang="en-US" dirty="0"/>
              <a:t>Ages 24-34</a:t>
            </a:r>
          </a:p>
          <a:p>
            <a:pPr>
              <a:lnSpc>
                <a:spcPct val="129999"/>
              </a:lnSpc>
            </a:pPr>
            <a:r>
              <a:rPr lang="en-US" dirty="0"/>
              <a:t>Education Level</a:t>
            </a:r>
          </a:p>
          <a:p>
            <a:pPr marL="457200" indent="-457200">
              <a:lnSpc>
                <a:spcPct val="130000"/>
              </a:lnSpc>
              <a:buFont typeface="Arial" panose="020B0604020202020204" pitchFamily="34" charset="0"/>
              <a:buChar char="•"/>
            </a:pPr>
            <a:r>
              <a:rPr lang="en-US" dirty="0"/>
              <a:t>Academic successfulness is examined through the variable, Highest level of education achieved. </a:t>
            </a:r>
          </a:p>
          <a:p>
            <a:pPr marL="457200" indent="-457200">
              <a:lnSpc>
                <a:spcPct val="130000"/>
              </a:lnSpc>
              <a:buFont typeface="Arial" panose="020B0604020202020204" pitchFamily="34" charset="0"/>
              <a:buChar char="•"/>
            </a:pPr>
            <a:r>
              <a:rPr lang="en-US" dirty="0"/>
              <a:t>Initially there were eleven education levels ranging from 8</a:t>
            </a:r>
            <a:r>
              <a:rPr lang="en-US" baseline="30000" dirty="0"/>
              <a:t>th</a:t>
            </a:r>
            <a:r>
              <a:rPr lang="en-US" dirty="0"/>
              <a:t> grade or less to obtaining a doctoral degree. </a:t>
            </a:r>
          </a:p>
          <a:p>
            <a:pPr marL="457200" indent="-457200">
              <a:lnSpc>
                <a:spcPct val="130000"/>
              </a:lnSpc>
              <a:buFont typeface="Arial" panose="020B0604020202020204" pitchFamily="34" charset="0"/>
              <a:buChar char="•"/>
            </a:pPr>
            <a:r>
              <a:rPr lang="en-US" dirty="0"/>
              <a:t>In order to make the variable manageable, it was broken down into just five levels. </a:t>
            </a:r>
          </a:p>
          <a:p>
            <a:pPr marL="457200" indent="-457200">
              <a:lnSpc>
                <a:spcPct val="130000"/>
              </a:lnSpc>
              <a:buFont typeface="Arial" panose="020B0604020202020204" pitchFamily="34" charset="0"/>
              <a:buChar char="•"/>
            </a:pPr>
            <a:r>
              <a:rPr lang="en-US" dirty="0"/>
              <a:t>The five levels represent Up to Highschool graduation, any vocational or technical training, up to obtaining a Bachelor’s Degree, graduate school or Master’s degree, and Doctoral school or Doctoral degree. </a:t>
            </a:r>
          </a:p>
          <a:p>
            <a:pPr>
              <a:lnSpc>
                <a:spcPct val="130000"/>
              </a:lnSpc>
            </a:pPr>
            <a:r>
              <a:rPr lang="en-US" dirty="0"/>
              <a:t>Marijuana Use</a:t>
            </a:r>
          </a:p>
          <a:p>
            <a:pPr marL="457200" indent="-457200">
              <a:lnSpc>
                <a:spcPct val="130000"/>
              </a:lnSpc>
              <a:buFont typeface="Arial" panose="020B0604020202020204" pitchFamily="34" charset="0"/>
              <a:buChar char="•"/>
            </a:pPr>
            <a:r>
              <a:rPr lang="en-US" dirty="0"/>
              <a:t>Add Health respondents were asked if they had used marijuana in their lifetime. 45% of the 5,078 respondents have smoked marijuana.</a:t>
            </a:r>
          </a:p>
          <a:p>
            <a:pPr>
              <a:lnSpc>
                <a:spcPct val="130000"/>
              </a:lnSpc>
            </a:pPr>
            <a:r>
              <a:rPr lang="en-US" dirty="0"/>
              <a:t>Gender</a:t>
            </a:r>
          </a:p>
          <a:p>
            <a:pPr marL="457200" indent="-457200">
              <a:lnSpc>
                <a:spcPct val="130000"/>
              </a:lnSpc>
              <a:buFont typeface="Arial" panose="020B0604020202020204" pitchFamily="34" charset="0"/>
              <a:buChar char="•"/>
            </a:pPr>
            <a:r>
              <a:rPr lang="en-US" dirty="0"/>
              <a:t>2,332 Male respondents</a:t>
            </a:r>
          </a:p>
          <a:p>
            <a:pPr marL="457200" indent="-457200">
              <a:lnSpc>
                <a:spcPct val="130000"/>
              </a:lnSpc>
              <a:buFont typeface="Arial" panose="020B0604020202020204" pitchFamily="34" charset="0"/>
              <a:buChar char="•"/>
            </a:pPr>
            <a:r>
              <a:rPr lang="en-US" dirty="0"/>
              <a:t>2,745 Female respondents</a:t>
            </a:r>
          </a:p>
          <a:p>
            <a:pPr marL="457200" indent="-457200">
              <a:lnSpc>
                <a:spcPct val="130000"/>
              </a:lnSpc>
              <a:buFont typeface="Arial" panose="020B0604020202020204" pitchFamily="34" charset="0"/>
              <a:buChar char="•"/>
            </a:pPr>
            <a:endParaRPr lang="en-US" dirty="0"/>
          </a:p>
          <a:p>
            <a:pPr>
              <a:lnSpc>
                <a:spcPct val="130000"/>
              </a:lnSpc>
            </a:pPr>
            <a:endParaRPr lang="en-US" dirty="0"/>
          </a:p>
          <a:p>
            <a:pPr>
              <a:lnSpc>
                <a:spcPct val="130000"/>
              </a:lnSpc>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r>
              <a:rPr lang="en-US" sz="2000" dirty="0"/>
              <a:t>. </a:t>
            </a:r>
            <a:endParaRPr lang="en-US" dirty="0"/>
          </a:p>
          <a:p>
            <a:r>
              <a:rPr lang="en-US" dirty="0"/>
              <a:t>	</a:t>
            </a:r>
          </a:p>
        </p:txBody>
      </p:sp>
      <p:sp>
        <p:nvSpPr>
          <p:cNvPr id="26" name="Text Placeholder 25"/>
          <p:cNvSpPr>
            <a:spLocks noGrp="1"/>
          </p:cNvSpPr>
          <p:nvPr>
            <p:ph type="body" sz="quarter" idx="20"/>
          </p:nvPr>
        </p:nvSpPr>
        <p:spPr>
          <a:xfrm>
            <a:off x="1133827" y="18606889"/>
            <a:ext cx="11725540" cy="857368"/>
          </a:xfrm>
        </p:spPr>
        <p:txBody>
          <a:bodyPr/>
          <a:lstStyle/>
          <a:p>
            <a:r>
              <a:rPr lang="en-US" dirty="0"/>
              <a:t>Methods</a:t>
            </a:r>
          </a:p>
        </p:txBody>
      </p:sp>
      <p:sp>
        <p:nvSpPr>
          <p:cNvPr id="27" name="Text Placeholder 26"/>
          <p:cNvSpPr>
            <a:spLocks noGrp="1"/>
          </p:cNvSpPr>
          <p:nvPr>
            <p:ph type="body" sz="quarter" idx="21"/>
          </p:nvPr>
        </p:nvSpPr>
        <p:spPr/>
        <p:txBody>
          <a:bodyPr/>
          <a:lstStyle/>
          <a:p>
            <a:r>
              <a:rPr lang="en-US" dirty="0"/>
              <a:t> </a:t>
            </a:r>
          </a:p>
        </p:txBody>
      </p:sp>
      <p:sp>
        <p:nvSpPr>
          <p:cNvPr id="28" name="Text Placeholder 27"/>
          <p:cNvSpPr>
            <a:spLocks noGrp="1"/>
          </p:cNvSpPr>
          <p:nvPr>
            <p:ph type="body" sz="quarter" idx="22"/>
          </p:nvPr>
        </p:nvSpPr>
        <p:spPr>
          <a:xfrm>
            <a:off x="13382625" y="6961900"/>
            <a:ext cx="13545120" cy="857250"/>
          </a:xfrm>
        </p:spPr>
        <p:txBody>
          <a:bodyPr/>
          <a:lstStyle/>
          <a:p>
            <a:r>
              <a:rPr lang="en-US" dirty="0"/>
              <a:t>Education Level vs. Marijuana Use</a:t>
            </a:r>
          </a:p>
        </p:txBody>
      </p:sp>
      <p:sp>
        <p:nvSpPr>
          <p:cNvPr id="29" name="Text Placeholder 28"/>
          <p:cNvSpPr>
            <a:spLocks noGrp="1"/>
          </p:cNvSpPr>
          <p:nvPr>
            <p:ph type="body" sz="quarter" idx="23"/>
          </p:nvPr>
        </p:nvSpPr>
        <p:spPr>
          <a:xfrm>
            <a:off x="13593763" y="20659725"/>
            <a:ext cx="24172862" cy="3931599"/>
          </a:xfrm>
        </p:spPr>
        <p:txBody>
          <a:bodyPr wrap="square" lIns="261244" tIns="261244" rIns="261244" bIns="261244" anchor="t">
            <a:spAutoFit/>
          </a:bodyPr>
          <a:lstStyle/>
          <a:p>
            <a:pPr marL="457200" indent="-457200">
              <a:lnSpc>
                <a:spcPct val="150000"/>
              </a:lnSpc>
              <a:buFont typeface="Arial" panose="020B0604020202020204" pitchFamily="34" charset="0"/>
              <a:buChar char="•"/>
            </a:pPr>
            <a:r>
              <a:rPr lang="en-US" dirty="0"/>
              <a:t> Table 3 is showing the multivariate analysis of marijuana use compared with highest education and gender. OR is the odd ration, standard deviation is a quantity calculated to indicate the extent of deviation for a group as a whole, and p-value is the probability for a given statistical model that, when the null hypothesis is true, the statistical summary would be the same as or of greater magnitude than the actual observed results.</a:t>
            </a:r>
          </a:p>
          <a:p>
            <a:r>
              <a:rPr lang="en-US" dirty="0">
                <a:solidFill>
                  <a:schemeClr val="tx1"/>
                </a:solidFill>
                <a:latin typeface="+mn-ea"/>
                <a:cs typeface="+mn-ea"/>
              </a:rPr>
              <a:t/>
            </a:r>
            <a:br>
              <a:rPr lang="en-US" dirty="0">
                <a:solidFill>
                  <a:schemeClr val="tx1"/>
                </a:solidFill>
                <a:latin typeface="+mn-ea"/>
                <a:cs typeface="+mn-ea"/>
              </a:rPr>
            </a:br>
            <a:endParaRPr lang="en-US" dirty="0">
              <a:solidFill>
                <a:schemeClr val="tx1"/>
              </a:solidFill>
            </a:endParaRPr>
          </a:p>
          <a:p>
            <a:endParaRPr lang="en-US" dirty="0"/>
          </a:p>
        </p:txBody>
      </p:sp>
      <p:sp>
        <p:nvSpPr>
          <p:cNvPr id="13" name="Text Placeholder 12">
            <a:extLst>
              <a:ext uri="{FF2B5EF4-FFF2-40B4-BE49-F238E27FC236}">
                <a16:creationId xmlns:a16="http://schemas.microsoft.com/office/drawing/2014/main" xmlns="" id="{26E71BAC-7EA8-4ACB-A2B7-E60515D684E3}"/>
              </a:ext>
            </a:extLst>
          </p:cNvPr>
          <p:cNvSpPr>
            <a:spLocks noGrp="1"/>
          </p:cNvSpPr>
          <p:nvPr>
            <p:ph type="body" sz="quarter" idx="24"/>
          </p:nvPr>
        </p:nvSpPr>
        <p:spPr>
          <a:xfrm>
            <a:off x="13981464" y="19688175"/>
            <a:ext cx="24173392" cy="857368"/>
          </a:xfrm>
        </p:spPr>
        <p:txBody>
          <a:bodyPr/>
          <a:lstStyle/>
          <a:p>
            <a:r>
              <a:rPr lang="en-US" dirty="0"/>
              <a:t>Multivariate Analysis </a:t>
            </a:r>
          </a:p>
        </p:txBody>
      </p:sp>
      <p:sp>
        <p:nvSpPr>
          <p:cNvPr id="31" name="Text Placeholder 30"/>
          <p:cNvSpPr>
            <a:spLocks noGrp="1"/>
          </p:cNvSpPr>
          <p:nvPr>
            <p:ph type="body" sz="quarter" idx="25"/>
          </p:nvPr>
        </p:nvSpPr>
        <p:spPr>
          <a:xfrm>
            <a:off x="38589285" y="9398552"/>
            <a:ext cx="11721520" cy="5855659"/>
          </a:xfrm>
        </p:spPr>
        <p:txBody>
          <a:bodyPr/>
          <a:lstStyle/>
          <a:p>
            <a:r>
              <a:rPr lang="en-US" dirty="0"/>
              <a:t>Multivariate Analysis Results</a:t>
            </a:r>
          </a:p>
          <a:p>
            <a:pPr marL="571500" indent="-571500" algn="l">
              <a:buFont typeface="Arial" panose="020B0604020202020204" pitchFamily="34" charset="0"/>
              <a:buChar char="•"/>
            </a:pPr>
            <a:endParaRPr lang="en-US" sz="2800" b="0" u="none"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b="0" u="none" dirty="0">
                <a:latin typeface="Times New Roman" panose="02020603050405020304" pitchFamily="18" charset="0"/>
                <a:cs typeface="Times New Roman" panose="02020603050405020304" pitchFamily="18" charset="0"/>
              </a:rPr>
              <a:t>After adjusting for the potential confounding factor of High school graduation, Gender (0.66, CI0.59-0.74 p &lt;.0001) was significantly and positively associated with the likelihood of using marijuana.</a:t>
            </a:r>
          </a:p>
          <a:p>
            <a:pPr marL="571500" indent="-571500" algn="l">
              <a:buFont typeface="Arial" panose="020B0604020202020204" pitchFamily="34" charset="0"/>
              <a:buChar char="•"/>
            </a:pPr>
            <a:r>
              <a:rPr lang="en-US" sz="2800" b="0" u="none" dirty="0">
                <a:latin typeface="Times New Roman" panose="02020603050405020304" pitchFamily="18" charset="0"/>
                <a:cs typeface="Times New Roman" panose="02020603050405020304" pitchFamily="18" charset="0"/>
              </a:rPr>
              <a:t>In this analysis, the odds ratio tells us that Females are 0.65 times more likely use marijuana. </a:t>
            </a:r>
          </a:p>
          <a:p>
            <a:pPr marL="571500" indent="-571500" algn="l">
              <a:buFont typeface="Arial" panose="020B0604020202020204" pitchFamily="34" charset="0"/>
              <a:buChar char="•"/>
            </a:pPr>
            <a:r>
              <a:rPr lang="en-US" sz="2800" b="0" u="none" dirty="0">
                <a:latin typeface="Times New Roman" panose="02020603050405020304" pitchFamily="18" charset="0"/>
                <a:cs typeface="Times New Roman" panose="02020603050405020304" pitchFamily="18" charset="0"/>
              </a:rPr>
              <a:t>These analyses show that Marijuana use is not a confounding factor because the association between gender and marijuana use is still significant after accounting for High School graduation.</a:t>
            </a:r>
          </a:p>
          <a:p>
            <a:pPr algn="l"/>
            <a:endParaRPr lang="en-US" dirty="0"/>
          </a:p>
        </p:txBody>
      </p:sp>
      <p:sp>
        <p:nvSpPr>
          <p:cNvPr id="36" name="Text Placeholder 30"/>
          <p:cNvSpPr>
            <a:spLocks noGrp="1"/>
          </p:cNvSpPr>
          <p:nvPr>
            <p:ph type="body" sz="quarter" idx="26"/>
          </p:nvPr>
        </p:nvSpPr>
        <p:spPr>
          <a:xfrm>
            <a:off x="38495139" y="8453710"/>
            <a:ext cx="11721520" cy="1604808"/>
          </a:xfrm>
        </p:spPr>
        <p:txBody>
          <a:bodyPr wrap="square" lIns="261244" tIns="261244" rIns="261244" bIns="261244" anchor="t">
            <a:spAutoFit/>
          </a:bodyPr>
          <a:lstStyle/>
          <a:p>
            <a:pPr>
              <a:lnSpc>
                <a:spcPct val="130000"/>
              </a:lnSpc>
            </a:pPr>
            <a:endParaRPr lang="en-US" dirty="0"/>
          </a:p>
          <a:p>
            <a:endParaRPr lang="en-US" dirty="0"/>
          </a:p>
        </p:txBody>
      </p:sp>
      <p:sp>
        <p:nvSpPr>
          <p:cNvPr id="226" name="Text Placeholder 225"/>
          <p:cNvSpPr>
            <a:spLocks noGrp="1"/>
          </p:cNvSpPr>
          <p:nvPr>
            <p:ph type="body" sz="quarter" idx="27"/>
          </p:nvPr>
        </p:nvSpPr>
        <p:spPr>
          <a:xfrm>
            <a:off x="38454424" y="15885737"/>
            <a:ext cx="11721520" cy="857368"/>
          </a:xfrm>
        </p:spPr>
        <p:txBody>
          <a:bodyPr/>
          <a:lstStyle/>
          <a:p>
            <a:r>
              <a:rPr lang="en-US" dirty="0"/>
              <a:t>Results</a:t>
            </a:r>
          </a:p>
        </p:txBody>
      </p:sp>
      <p:sp>
        <p:nvSpPr>
          <p:cNvPr id="227" name="Text Placeholder 226"/>
          <p:cNvSpPr>
            <a:spLocks noGrp="1"/>
          </p:cNvSpPr>
          <p:nvPr>
            <p:ph type="body" sz="quarter" idx="28"/>
          </p:nvPr>
        </p:nvSpPr>
        <p:spPr>
          <a:xfrm>
            <a:off x="38607289" y="16455398"/>
            <a:ext cx="11727392" cy="4491753"/>
          </a:xfrm>
        </p:spPr>
        <p:txBody>
          <a:bodyPr wrap="square" lIns="261244" tIns="261244" rIns="261244" bIns="261244" anchor="t">
            <a:spAutoFit/>
          </a:bodyPr>
          <a:lstStyle/>
          <a:p>
            <a:pPr marL="457200" indent="-457200">
              <a:lnSpc>
                <a:spcPct val="129999"/>
              </a:lnSpc>
              <a:buChar char="•"/>
            </a:pPr>
            <a:r>
              <a:rPr lang="en-US" dirty="0"/>
              <a:t>Based on the research on the relationship between marijuana use and education level, there is no clear indication that the two have any significant correlation. </a:t>
            </a:r>
          </a:p>
          <a:p>
            <a:pPr marL="457200" indent="-457200">
              <a:lnSpc>
                <a:spcPct val="129999"/>
              </a:lnSpc>
              <a:buChar char="•"/>
            </a:pPr>
            <a:r>
              <a:rPr lang="en-US" dirty="0"/>
              <a:t>Marijuana does not seem to affect a person’s ability to succeed in academics, 52% of the add health responders that have a doctoral degree have used marijuana. </a:t>
            </a:r>
            <a:endParaRPr lang="en-US" dirty="0">
              <a:solidFill>
                <a:schemeClr val="tx1"/>
              </a:solidFill>
            </a:endParaRPr>
          </a:p>
          <a:p>
            <a:endParaRPr lang="en-US" dirty="0"/>
          </a:p>
        </p:txBody>
      </p:sp>
      <p:sp>
        <p:nvSpPr>
          <p:cNvPr id="228" name="Text Placeholder 227"/>
          <p:cNvSpPr>
            <a:spLocks noGrp="1"/>
          </p:cNvSpPr>
          <p:nvPr>
            <p:ph type="body" sz="quarter" idx="29"/>
          </p:nvPr>
        </p:nvSpPr>
        <p:spPr/>
        <p:txBody>
          <a:bodyPr/>
          <a:lstStyle/>
          <a:p>
            <a:r>
              <a:rPr lang="en-US" dirty="0"/>
              <a:t>References</a:t>
            </a:r>
          </a:p>
        </p:txBody>
      </p:sp>
      <p:sp>
        <p:nvSpPr>
          <p:cNvPr id="229" name="Text Placeholder 228"/>
          <p:cNvSpPr>
            <a:spLocks noGrp="1"/>
          </p:cNvSpPr>
          <p:nvPr>
            <p:ph type="body" sz="quarter" idx="30"/>
          </p:nvPr>
        </p:nvSpPr>
        <p:spPr>
          <a:xfrm>
            <a:off x="38451488" y="26790164"/>
            <a:ext cx="11727392" cy="6584633"/>
          </a:xfrm>
        </p:spPr>
        <p:txBody>
          <a:bodyPr wrap="square" lIns="261244" tIns="261244" rIns="261244" bIns="261244" anchor="t">
            <a:spAutoFit/>
          </a:bodyPr>
          <a:lstStyle/>
          <a:p>
            <a:pPr marL="457200" indent="-457200">
              <a:buFont typeface="Arial"/>
              <a:buChar char="•"/>
            </a:pPr>
            <a:r>
              <a:rPr lang="en-US" sz="2400" dirty="0"/>
              <a:t>Finn, K. (2012). Marijuana Use at School and Achievement-Linked Behaviors. </a:t>
            </a:r>
            <a:r>
              <a:rPr lang="en-US" sz="2400" i="1" dirty="0"/>
              <a:t>The High School Journal</a:t>
            </a:r>
            <a:r>
              <a:rPr lang="en-US" sz="2400" dirty="0"/>
              <a:t>, 95(3), 3-13. Retrieved from </a:t>
            </a:r>
            <a:r>
              <a:rPr lang="en-US" sz="2400" dirty="0">
                <a:hlinkClick r:id="rId3"/>
              </a:rPr>
              <a:t>http://www.jstor.org/stable/41343019</a:t>
            </a:r>
            <a:endParaRPr lang="en-US" sz="2400" dirty="0"/>
          </a:p>
          <a:p>
            <a:pPr marL="457200" indent="-457200">
              <a:buFont typeface="Arial"/>
              <a:buChar char="•"/>
            </a:pPr>
            <a:r>
              <a:rPr lang="en-US" sz="2400" dirty="0" err="1"/>
              <a:t>Ellickson</a:t>
            </a:r>
            <a:r>
              <a:rPr lang="en-US" sz="2400" dirty="0"/>
              <a:t>, P. L., Martino, S. C., &amp; Collins, R. L. (2004). Marijuana Use From Adolescence to Young Adulthood: Multiple Developmental Trajectories and  Their Associated Outcomes. </a:t>
            </a:r>
            <a:r>
              <a:rPr lang="en-US" sz="2400" i="1" dirty="0"/>
              <a:t>Health Psychology, 23</a:t>
            </a:r>
            <a:r>
              <a:rPr lang="en-US" sz="2400" dirty="0"/>
              <a:t>(3), 299-307. </a:t>
            </a:r>
            <a:r>
              <a:rPr lang="en-US" sz="2400" dirty="0">
                <a:hlinkClick r:id="rId4"/>
              </a:rPr>
              <a:t>http://dx.doi.org/10.1037/0278-6133.23.3.299</a:t>
            </a:r>
            <a:endParaRPr lang="en-US" sz="2400" dirty="0"/>
          </a:p>
          <a:p>
            <a:pPr marL="457200" indent="-457200">
              <a:buFont typeface="Arial"/>
              <a:buChar char="•"/>
            </a:pPr>
            <a:r>
              <a:rPr lang="en-US" sz="2400" dirty="0"/>
              <a:t>Palmer, R. S., McMahon, T. J., </a:t>
            </a:r>
            <a:r>
              <a:rPr lang="en-US" sz="2400" dirty="0" err="1"/>
              <a:t>Moreggi</a:t>
            </a:r>
            <a:r>
              <a:rPr lang="en-US" sz="2400" dirty="0"/>
              <a:t>, D. I., Rounsaville, B. J., &amp; Ball, S. A. (2012). College Student Drug Use: Patterns, Concerns, Consequences, and Interest in Intervention. Journal of College Student Development, 53, 124-132. Retrieved September 10, 2017. </a:t>
            </a:r>
          </a:p>
          <a:p>
            <a:pPr marL="457200" indent="-457200">
              <a:buFont typeface="Arial"/>
              <a:buChar char="•"/>
            </a:pPr>
            <a:r>
              <a:rPr lang="en-US" sz="2400" dirty="0"/>
              <a:t>Harris, K.M., C.T. Halpern, E. Whitsel, J. Hussey, J. Tabor, P. </a:t>
            </a:r>
            <a:r>
              <a:rPr lang="en-US" sz="2400" dirty="0" err="1"/>
              <a:t>Entzel</a:t>
            </a:r>
            <a:r>
              <a:rPr lang="en-US" sz="2400" dirty="0"/>
              <a:t>, and J.R. </a:t>
            </a:r>
            <a:r>
              <a:rPr lang="en-US" sz="2400" dirty="0" err="1"/>
              <a:t>Udry</a:t>
            </a:r>
            <a:r>
              <a:rPr lang="en-US" sz="2400" dirty="0"/>
              <a:t>. 2009. The National Longitudinal Study of Adolescent to Adult Health: Research Design [WWW document]. URL: http://www.cpc.unc.edu/projects/addhealth/design.</a:t>
            </a:r>
          </a:p>
          <a:p>
            <a:pPr marL="457200" indent="-457200">
              <a:buFont typeface="Arial"/>
              <a:buChar char="•"/>
            </a:pPr>
            <a:endParaRPr lang="en-US" dirty="0"/>
          </a:p>
          <a:p>
            <a:pPr marL="457200" indent="-457200">
              <a:buFont typeface="Arial"/>
              <a:buChar char="•"/>
            </a:pPr>
            <a:endParaRPr lang="en-US" dirty="0"/>
          </a:p>
        </p:txBody>
      </p:sp>
      <p:sp>
        <p:nvSpPr>
          <p:cNvPr id="230" name="Text Placeholder 229"/>
          <p:cNvSpPr>
            <a:spLocks noGrp="1"/>
          </p:cNvSpPr>
          <p:nvPr>
            <p:ph type="body" sz="quarter" idx="150"/>
          </p:nvPr>
        </p:nvSpPr>
        <p:spPr/>
        <p:txBody>
          <a:bodyPr/>
          <a:lstStyle/>
          <a:p>
            <a:r>
              <a:rPr lang="en-US" dirty="0"/>
              <a:t>Department of Mathematics and Statistics, California State University, Chico</a:t>
            </a:r>
          </a:p>
          <a:p>
            <a:endParaRPr lang="en-US" dirty="0"/>
          </a:p>
        </p:txBody>
      </p:sp>
      <p:sp>
        <p:nvSpPr>
          <p:cNvPr id="231" name="Text Placeholder 230"/>
          <p:cNvSpPr>
            <a:spLocks noGrp="1"/>
          </p:cNvSpPr>
          <p:nvPr>
            <p:ph type="body" sz="quarter" idx="151"/>
          </p:nvPr>
        </p:nvSpPr>
        <p:spPr/>
        <p:txBody>
          <a:bodyPr>
            <a:normAutofit fontScale="92500" lnSpcReduction="10000"/>
          </a:bodyPr>
          <a:lstStyle/>
          <a:p>
            <a:r>
              <a:rPr lang="en-US" dirty="0"/>
              <a:t>Dutra A. &amp; </a:t>
            </a:r>
            <a:r>
              <a:rPr lang="en-US" dirty="0" err="1"/>
              <a:t>Gleaton</a:t>
            </a:r>
            <a:r>
              <a:rPr lang="en-US" dirty="0"/>
              <a:t> C.</a:t>
            </a:r>
          </a:p>
          <a:p>
            <a:endParaRPr lang="en-US" dirty="0"/>
          </a:p>
        </p:txBody>
      </p:sp>
      <p:sp>
        <p:nvSpPr>
          <p:cNvPr id="232" name="Text Placeholder 231"/>
          <p:cNvSpPr>
            <a:spLocks noGrp="1"/>
          </p:cNvSpPr>
          <p:nvPr>
            <p:ph type="body" sz="quarter" idx="153"/>
          </p:nvPr>
        </p:nvSpPr>
        <p:spPr/>
        <p:txBody>
          <a:bodyPr>
            <a:normAutofit/>
          </a:bodyPr>
          <a:lstStyle/>
          <a:p>
            <a:r>
              <a:rPr lang="en-US" sz="9600" dirty="0"/>
              <a:t>The Association Between Marijuana Use and Education Levels</a:t>
            </a:r>
          </a:p>
          <a:p>
            <a:endParaRPr lang="en-US" dirty="0"/>
          </a:p>
        </p:txBody>
      </p:sp>
      <p:pic>
        <p:nvPicPr>
          <p:cNvPr id="19" name="Picture 18" descr="csuchico_seal_2017.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9092" y="267324"/>
            <a:ext cx="4316092" cy="4331183"/>
          </a:xfrm>
          <a:prstGeom prst="rect">
            <a:avLst/>
          </a:prstGeom>
        </p:spPr>
      </p:pic>
      <p:pic>
        <p:nvPicPr>
          <p:cNvPr id="20" name="Picture 19" descr="csuchico_seal_2017.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17639" y="267324"/>
            <a:ext cx="4316092" cy="4331183"/>
          </a:xfrm>
          <a:prstGeom prst="rect">
            <a:avLst/>
          </a:prstGeom>
        </p:spPr>
      </p:pic>
      <p:pic>
        <p:nvPicPr>
          <p:cNvPr id="32" name="Picture 31" descr="Screen Shot 2017-11-16 at 2.36.56 PM.png"/>
          <p:cNvPicPr>
            <a:picLocks noChangeAspect="1"/>
          </p:cNvPicPr>
          <p:nvPr/>
        </p:nvPicPr>
        <p:blipFill rotWithShape="1">
          <a:blip r:embed="rId6"/>
          <a:srcRect r="469" b="383"/>
          <a:stretch/>
        </p:blipFill>
        <p:spPr>
          <a:xfrm>
            <a:off x="14917938" y="12092940"/>
            <a:ext cx="9992864" cy="6434568"/>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979876482"/>
              </p:ext>
            </p:extLst>
          </p:nvPr>
        </p:nvGraphicFramePr>
        <p:xfrm>
          <a:off x="14689310" y="8934450"/>
          <a:ext cx="10609410" cy="2678381"/>
        </p:xfrm>
        <a:graphic>
          <a:graphicData uri="http://schemas.openxmlformats.org/drawingml/2006/table">
            <a:tbl>
              <a:tblPr firstRow="1" bandRow="1">
                <a:tableStyleId>{22838BEF-8BB2-4498-84A7-C5851F593DF1}</a:tableStyleId>
              </a:tblPr>
              <a:tblGrid>
                <a:gridCol w="1768235">
                  <a:extLst>
                    <a:ext uri="{9D8B030D-6E8A-4147-A177-3AD203B41FA5}">
                      <a16:colId xmlns:a16="http://schemas.microsoft.com/office/drawing/2014/main" xmlns="" val="20000"/>
                    </a:ext>
                  </a:extLst>
                </a:gridCol>
                <a:gridCol w="1768235">
                  <a:extLst>
                    <a:ext uri="{9D8B030D-6E8A-4147-A177-3AD203B41FA5}">
                      <a16:colId xmlns:a16="http://schemas.microsoft.com/office/drawing/2014/main" xmlns="" val="20001"/>
                    </a:ext>
                  </a:extLst>
                </a:gridCol>
                <a:gridCol w="1768235">
                  <a:extLst>
                    <a:ext uri="{9D8B030D-6E8A-4147-A177-3AD203B41FA5}">
                      <a16:colId xmlns:a16="http://schemas.microsoft.com/office/drawing/2014/main" xmlns="" val="20002"/>
                    </a:ext>
                  </a:extLst>
                </a:gridCol>
                <a:gridCol w="1768235">
                  <a:extLst>
                    <a:ext uri="{9D8B030D-6E8A-4147-A177-3AD203B41FA5}">
                      <a16:colId xmlns:a16="http://schemas.microsoft.com/office/drawing/2014/main" xmlns="" val="20003"/>
                    </a:ext>
                  </a:extLst>
                </a:gridCol>
                <a:gridCol w="1768235">
                  <a:extLst>
                    <a:ext uri="{9D8B030D-6E8A-4147-A177-3AD203B41FA5}">
                      <a16:colId xmlns:a16="http://schemas.microsoft.com/office/drawing/2014/main" xmlns="" val="20004"/>
                    </a:ext>
                  </a:extLst>
                </a:gridCol>
                <a:gridCol w="1768235">
                  <a:extLst>
                    <a:ext uri="{9D8B030D-6E8A-4147-A177-3AD203B41FA5}">
                      <a16:colId xmlns:a16="http://schemas.microsoft.com/office/drawing/2014/main" xmlns="" val="20005"/>
                    </a:ext>
                  </a:extLst>
                </a:gridCol>
              </a:tblGrid>
              <a:tr h="903368">
                <a:tc>
                  <a:txBody>
                    <a:bodyPr/>
                    <a:lstStyle/>
                    <a:p>
                      <a:r>
                        <a:rPr lang="en-US" sz="2800" dirty="0"/>
                        <a:t>Marijuana Use</a:t>
                      </a:r>
                    </a:p>
                  </a:txBody>
                  <a:tcPr marL="39354" marR="39354" marT="19677" marB="19677"/>
                </a:tc>
                <a:tc>
                  <a:txBody>
                    <a:bodyPr/>
                    <a:lstStyle/>
                    <a:p>
                      <a:r>
                        <a:rPr lang="en-US" sz="2800" dirty="0"/>
                        <a:t>Up to HS Grad</a:t>
                      </a:r>
                    </a:p>
                  </a:txBody>
                  <a:tcPr marL="39354" marR="39354" marT="19677" marB="19677"/>
                </a:tc>
                <a:tc>
                  <a:txBody>
                    <a:bodyPr/>
                    <a:lstStyle/>
                    <a:p>
                      <a:r>
                        <a:rPr lang="en-US" sz="2800" dirty="0"/>
                        <a:t>Voc./Tech Training</a:t>
                      </a:r>
                    </a:p>
                  </a:txBody>
                  <a:tcPr marL="39354" marR="39354" marT="19677" marB="19677"/>
                </a:tc>
                <a:tc>
                  <a:txBody>
                    <a:bodyPr/>
                    <a:lstStyle/>
                    <a:p>
                      <a:r>
                        <a:rPr lang="en-US" sz="2800" dirty="0"/>
                        <a:t>Up to Bachelors Degree</a:t>
                      </a:r>
                    </a:p>
                  </a:txBody>
                  <a:tcPr marL="39354" marR="39354" marT="19677" marB="19677"/>
                </a:tc>
                <a:tc>
                  <a:txBody>
                    <a:bodyPr/>
                    <a:lstStyle/>
                    <a:p>
                      <a:pPr>
                        <a:buNone/>
                      </a:pPr>
                      <a:r>
                        <a:rPr lang="en-US" sz="2800" dirty="0"/>
                        <a:t>Grad School/ Masters Degree</a:t>
                      </a:r>
                    </a:p>
                  </a:txBody>
                  <a:tcPr marL="39354" marR="39354" marT="19677" marB="19677"/>
                </a:tc>
                <a:tc>
                  <a:txBody>
                    <a:bodyPr/>
                    <a:lstStyle/>
                    <a:p>
                      <a:r>
                        <a:rPr lang="en-US" sz="2800" dirty="0"/>
                        <a:t>Doctoral School Degree</a:t>
                      </a:r>
                    </a:p>
                  </a:txBody>
                  <a:tcPr marL="39354" marR="39354" marT="19677" marB="19677"/>
                </a:tc>
                <a:extLst>
                  <a:ext uri="{0D108BD9-81ED-4DB2-BD59-A6C34878D82A}">
                    <a16:rowId xmlns:a16="http://schemas.microsoft.com/office/drawing/2014/main" xmlns="" val="10000"/>
                  </a:ext>
                </a:extLst>
              </a:tr>
              <a:tr h="382547">
                <a:tc>
                  <a:txBody>
                    <a:bodyPr/>
                    <a:lstStyle/>
                    <a:p>
                      <a:r>
                        <a:rPr lang="en-US" sz="2800" dirty="0"/>
                        <a:t>Yes</a:t>
                      </a:r>
                    </a:p>
                  </a:txBody>
                  <a:tcPr marL="39354" marR="39354" marT="19677" marB="19677"/>
                </a:tc>
                <a:tc>
                  <a:txBody>
                    <a:bodyPr/>
                    <a:lstStyle/>
                    <a:p>
                      <a:r>
                        <a:rPr lang="en-US" sz="2800" dirty="0"/>
                        <a:t>554</a:t>
                      </a:r>
                    </a:p>
                  </a:txBody>
                  <a:tcPr marL="39354" marR="39354" marT="19677" marB="19677"/>
                </a:tc>
                <a:tc>
                  <a:txBody>
                    <a:bodyPr/>
                    <a:lstStyle/>
                    <a:p>
                      <a:r>
                        <a:rPr lang="en-US" sz="2800" dirty="0"/>
                        <a:t>233</a:t>
                      </a:r>
                    </a:p>
                  </a:txBody>
                  <a:tcPr marL="39354" marR="39354" marT="19677" marB="19677"/>
                </a:tc>
                <a:tc>
                  <a:txBody>
                    <a:bodyPr/>
                    <a:lstStyle/>
                    <a:p>
                      <a:r>
                        <a:rPr lang="en-US" sz="2800" dirty="0"/>
                        <a:t>1173</a:t>
                      </a:r>
                    </a:p>
                  </a:txBody>
                  <a:tcPr marL="39354" marR="39354" marT="19677" marB="19677"/>
                </a:tc>
                <a:tc>
                  <a:txBody>
                    <a:bodyPr/>
                    <a:lstStyle/>
                    <a:p>
                      <a:r>
                        <a:rPr lang="en-US" sz="2800" dirty="0"/>
                        <a:t>243</a:t>
                      </a:r>
                    </a:p>
                  </a:txBody>
                  <a:tcPr marL="39354" marR="39354" marT="19677" marB="19677"/>
                </a:tc>
                <a:tc>
                  <a:txBody>
                    <a:bodyPr/>
                    <a:lstStyle/>
                    <a:p>
                      <a:r>
                        <a:rPr lang="en-US" sz="2800" dirty="0"/>
                        <a:t>46</a:t>
                      </a:r>
                    </a:p>
                  </a:txBody>
                  <a:tcPr marL="39354" marR="39354" marT="19677" marB="19677"/>
                </a:tc>
                <a:extLst>
                  <a:ext uri="{0D108BD9-81ED-4DB2-BD59-A6C34878D82A}">
                    <a16:rowId xmlns:a16="http://schemas.microsoft.com/office/drawing/2014/main" xmlns="" val="10001"/>
                  </a:ext>
                </a:extLst>
              </a:tr>
              <a:tr h="382547">
                <a:tc>
                  <a:txBody>
                    <a:bodyPr/>
                    <a:lstStyle/>
                    <a:p>
                      <a:r>
                        <a:rPr lang="en-US" sz="2800" dirty="0"/>
                        <a:t>No</a:t>
                      </a:r>
                    </a:p>
                  </a:txBody>
                  <a:tcPr marL="39354" marR="39354" marT="19677" marB="19677"/>
                </a:tc>
                <a:tc>
                  <a:txBody>
                    <a:bodyPr/>
                    <a:lstStyle/>
                    <a:p>
                      <a:r>
                        <a:rPr lang="en-US" sz="2800" dirty="0"/>
                        <a:t>659</a:t>
                      </a:r>
                    </a:p>
                  </a:txBody>
                  <a:tcPr marL="39354" marR="39354" marT="19677" marB="19677"/>
                </a:tc>
                <a:tc>
                  <a:txBody>
                    <a:bodyPr/>
                    <a:lstStyle/>
                    <a:p>
                      <a:r>
                        <a:rPr lang="en-US" sz="2800" dirty="0"/>
                        <a:t>272</a:t>
                      </a:r>
                    </a:p>
                  </a:txBody>
                  <a:tcPr marL="39354" marR="39354" marT="19677" marB="19677"/>
                </a:tc>
                <a:tc>
                  <a:txBody>
                    <a:bodyPr/>
                    <a:lstStyle/>
                    <a:p>
                      <a:r>
                        <a:rPr lang="en-US" sz="2800" dirty="0"/>
                        <a:t>1535</a:t>
                      </a:r>
                    </a:p>
                  </a:txBody>
                  <a:tcPr marL="39354" marR="39354" marT="19677" marB="19677"/>
                </a:tc>
                <a:tc>
                  <a:txBody>
                    <a:bodyPr/>
                    <a:lstStyle/>
                    <a:p>
                      <a:r>
                        <a:rPr lang="en-US" sz="2800" dirty="0"/>
                        <a:t>212</a:t>
                      </a:r>
                    </a:p>
                  </a:txBody>
                  <a:tcPr marL="39354" marR="39354" marT="19677" marB="19677"/>
                </a:tc>
                <a:tc>
                  <a:txBody>
                    <a:bodyPr/>
                    <a:lstStyle/>
                    <a:p>
                      <a:r>
                        <a:rPr lang="en-US" sz="2800" dirty="0"/>
                        <a:t>43</a:t>
                      </a:r>
                    </a:p>
                  </a:txBody>
                  <a:tcPr marL="39354" marR="39354" marT="19677" marB="19677"/>
                </a:tc>
                <a:extLst>
                  <a:ext uri="{0D108BD9-81ED-4DB2-BD59-A6C34878D82A}">
                    <a16:rowId xmlns:a16="http://schemas.microsoft.com/office/drawing/2014/main" xmlns="" val="10002"/>
                  </a:ext>
                </a:extLst>
              </a:tr>
            </a:tbl>
          </a:graphicData>
        </a:graphic>
      </p:graphicFrame>
      <p:sp>
        <p:nvSpPr>
          <p:cNvPr id="33" name="Text Placeholder 29"/>
          <p:cNvSpPr txBox="1">
            <a:spLocks/>
          </p:cNvSpPr>
          <p:nvPr/>
        </p:nvSpPr>
        <p:spPr>
          <a:xfrm>
            <a:off x="18068924" y="5470319"/>
            <a:ext cx="15842722" cy="857368"/>
          </a:xfrm>
          <a:prstGeom prst="rect">
            <a:avLst/>
          </a:prstGeom>
          <a:noFill/>
        </p:spPr>
        <p:txBody>
          <a:bodyPr wrap="square" lIns="104498" tIns="104498" rIns="104498" bIns="104498" anchor="ctr" anchorCtr="0">
            <a:spAutoFit/>
          </a:bodyPr>
          <a:lstStyle>
            <a:lvl1pPr marL="0" indent="0" algn="ctr" defTabSz="5014913" rtl="0" eaLnBrk="0" fontAlgn="base" hangingPunct="0">
              <a:spcBef>
                <a:spcPct val="20000"/>
              </a:spcBef>
              <a:spcAft>
                <a:spcPct val="0"/>
              </a:spcAft>
              <a:buFont typeface="Arial" charset="0"/>
              <a:buNone/>
              <a:defRPr sz="4200" b="1" u="sng" kern="1200" baseline="0">
                <a:solidFill>
                  <a:schemeClr val="accent5">
                    <a:lumMod val="50000"/>
                  </a:schemeClr>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dirty="0"/>
              <a:t>Results</a:t>
            </a:r>
          </a:p>
        </p:txBody>
      </p:sp>
      <p:sp>
        <p:nvSpPr>
          <p:cNvPr id="35" name="Text Placeholder 30"/>
          <p:cNvSpPr txBox="1">
            <a:spLocks/>
          </p:cNvSpPr>
          <p:nvPr/>
        </p:nvSpPr>
        <p:spPr>
          <a:xfrm>
            <a:off x="36275549" y="5915117"/>
            <a:ext cx="15838700" cy="857368"/>
          </a:xfrm>
          <a:prstGeom prst="rect">
            <a:avLst/>
          </a:prstGeom>
          <a:noFill/>
        </p:spPr>
        <p:txBody>
          <a:bodyPr wrap="square" lIns="104498" tIns="104498" rIns="104498" bIns="104498" anchor="ctr" anchorCtr="0">
            <a:spAutoFit/>
          </a:bodyPr>
          <a:lstStyle>
            <a:lvl1pPr marL="0" indent="0" algn="ctr" defTabSz="5014913" rtl="0" eaLnBrk="0" fontAlgn="base" hangingPunct="0">
              <a:spcBef>
                <a:spcPct val="20000"/>
              </a:spcBef>
              <a:spcAft>
                <a:spcPct val="0"/>
              </a:spcAft>
              <a:buFont typeface="Arial" charset="0"/>
              <a:buNone/>
              <a:defRPr sz="4200" b="1" u="sng" kern="1200" baseline="0">
                <a:solidFill>
                  <a:schemeClr val="accent5">
                    <a:lumMod val="50000"/>
                  </a:schemeClr>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dirty="0"/>
              <a:t>Bivariate Results</a:t>
            </a:r>
          </a:p>
        </p:txBody>
      </p:sp>
      <p:sp>
        <p:nvSpPr>
          <p:cNvPr id="37" name="Text Placeholder 30"/>
          <p:cNvSpPr txBox="1">
            <a:spLocks/>
          </p:cNvSpPr>
          <p:nvPr/>
        </p:nvSpPr>
        <p:spPr>
          <a:xfrm>
            <a:off x="38430122" y="6743700"/>
            <a:ext cx="11525280" cy="2768204"/>
          </a:xfrm>
          <a:prstGeom prst="rect">
            <a:avLst/>
          </a:prstGeom>
        </p:spPr>
        <p:txBody>
          <a:bodyPr wrap="square" lIns="261244" tIns="261244" rIns="261244" bIns="261244" anchor="t">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marL="457200" indent="-457200">
              <a:lnSpc>
                <a:spcPct val="130000"/>
              </a:lnSpc>
              <a:buChar char="•"/>
            </a:pPr>
            <a:r>
              <a:rPr lang="en-US" dirty="0"/>
              <a:t>Figure 1 is displaying the relationship between a person’s education level and whether or not they have used marijuana; marijuana does not seem to have a significant effect on a person’s ability to be successful in academics.</a:t>
            </a:r>
          </a:p>
        </p:txBody>
      </p:sp>
      <p:sp>
        <p:nvSpPr>
          <p:cNvPr id="8" name="TextBox 7">
            <a:extLst>
              <a:ext uri="{FF2B5EF4-FFF2-40B4-BE49-F238E27FC236}">
                <a16:creationId xmlns:a16="http://schemas.microsoft.com/office/drawing/2014/main" xmlns="" id="{4699E609-B00E-44CD-9AF0-B6E38BE2B23F}"/>
              </a:ext>
            </a:extLst>
          </p:cNvPr>
          <p:cNvSpPr txBox="1"/>
          <p:nvPr/>
        </p:nvSpPr>
        <p:spPr>
          <a:xfrm>
            <a:off x="15184669" y="18841042"/>
            <a:ext cx="12843163" cy="400110"/>
          </a:xfrm>
          <a:prstGeom prst="rect">
            <a:avLst/>
          </a:prstGeom>
          <a:noFill/>
        </p:spPr>
        <p:txBody>
          <a:bodyPr wrap="square" rtlCol="0" anchor="t">
            <a:spAutoFit/>
          </a:bodyPr>
          <a:lstStyle/>
          <a:p>
            <a:r>
              <a:rPr lang="en-US" sz="2000" dirty="0">
                <a:solidFill>
                  <a:srgbClr val="000000"/>
                </a:solidFill>
                <a:latin typeface="Times New Roman" panose="02020603050405020304" pitchFamily="18" charset="0"/>
                <a:cs typeface="Times New Roman" panose="02020603050405020304" pitchFamily="18" charset="0"/>
              </a:rPr>
              <a:t>Figure 1. Shows the proportion of marijuana use across education levels. </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14" name="Text Placeholder 27">
            <a:extLst>
              <a:ext uri="{FF2B5EF4-FFF2-40B4-BE49-F238E27FC236}">
                <a16:creationId xmlns:a16="http://schemas.microsoft.com/office/drawing/2014/main" xmlns="" id="{288938D3-7FB9-4630-B970-17B766763C77}"/>
              </a:ext>
            </a:extLst>
          </p:cNvPr>
          <p:cNvSpPr txBox="1">
            <a:spLocks/>
          </p:cNvSpPr>
          <p:nvPr/>
        </p:nvSpPr>
        <p:spPr>
          <a:xfrm>
            <a:off x="26927745" y="6934141"/>
            <a:ext cx="10383684" cy="857368"/>
          </a:xfrm>
          <a:prstGeom prst="rect">
            <a:avLst/>
          </a:prstGeom>
          <a:noFill/>
        </p:spPr>
        <p:txBody>
          <a:bodyPr wrap="square" lIns="104498" tIns="104498" rIns="104498" bIns="104498" anchor="ctr" anchorCtr="0">
            <a:spAutoFit/>
          </a:bodyPr>
          <a:lstStyle>
            <a:lvl1pPr marL="0" indent="0" algn="ctr" defTabSz="5014913" rtl="0" eaLnBrk="0" fontAlgn="base" hangingPunct="0">
              <a:spcBef>
                <a:spcPct val="20000"/>
              </a:spcBef>
              <a:spcAft>
                <a:spcPct val="0"/>
              </a:spcAft>
              <a:buFont typeface="Arial" charset="0"/>
              <a:buNone/>
              <a:tabLst/>
              <a:defRPr sz="4200" b="1" u="sng" kern="1200" baseline="0">
                <a:solidFill>
                  <a:schemeClr val="accent5">
                    <a:lumMod val="50000"/>
                  </a:schemeClr>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dirty="0"/>
              <a:t>Gender vs. Marijuana Use</a:t>
            </a:r>
          </a:p>
        </p:txBody>
      </p:sp>
      <p:pic>
        <p:nvPicPr>
          <p:cNvPr id="2" name="Picture 1" descr="Screen Shot 2017-11-29 at 4.57.43 PM-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27744" y="11525250"/>
            <a:ext cx="9816064" cy="621269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555170246"/>
              </p:ext>
            </p:extLst>
          </p:nvPr>
        </p:nvGraphicFramePr>
        <p:xfrm>
          <a:off x="27301921" y="9134475"/>
          <a:ext cx="9252531" cy="1849875"/>
        </p:xfrm>
        <a:graphic>
          <a:graphicData uri="http://schemas.openxmlformats.org/drawingml/2006/table">
            <a:tbl>
              <a:tblPr firstRow="1" bandRow="1">
                <a:tableStyleId>{22838BEF-8BB2-4498-84A7-C5851F593DF1}</a:tableStyleId>
              </a:tblPr>
              <a:tblGrid>
                <a:gridCol w="3084177">
                  <a:extLst>
                    <a:ext uri="{9D8B030D-6E8A-4147-A177-3AD203B41FA5}">
                      <a16:colId xmlns:a16="http://schemas.microsoft.com/office/drawing/2014/main" xmlns="" val="20000"/>
                    </a:ext>
                  </a:extLst>
                </a:gridCol>
                <a:gridCol w="3084177">
                  <a:extLst>
                    <a:ext uri="{9D8B030D-6E8A-4147-A177-3AD203B41FA5}">
                      <a16:colId xmlns:a16="http://schemas.microsoft.com/office/drawing/2014/main" xmlns="" val="20001"/>
                    </a:ext>
                  </a:extLst>
                </a:gridCol>
                <a:gridCol w="3084177">
                  <a:extLst>
                    <a:ext uri="{9D8B030D-6E8A-4147-A177-3AD203B41FA5}">
                      <a16:colId xmlns:a16="http://schemas.microsoft.com/office/drawing/2014/main" xmlns="" val="20002"/>
                    </a:ext>
                  </a:extLst>
                </a:gridCol>
              </a:tblGrid>
              <a:tr h="616625">
                <a:tc>
                  <a:txBody>
                    <a:bodyPr/>
                    <a:lstStyle/>
                    <a:p>
                      <a:pPr>
                        <a:buNone/>
                      </a:pPr>
                      <a:r>
                        <a:rPr lang="en-US" sz="2800" dirty="0"/>
                        <a:t>Marijuana Use</a:t>
                      </a:r>
                    </a:p>
                  </a:txBody>
                  <a:tcPr marL="35541" marR="35541" marT="17771" marB="17771"/>
                </a:tc>
                <a:tc>
                  <a:txBody>
                    <a:bodyPr/>
                    <a:lstStyle/>
                    <a:p>
                      <a:pPr>
                        <a:buNone/>
                      </a:pPr>
                      <a:r>
                        <a:rPr lang="en-US" sz="2800" dirty="0"/>
                        <a:t>Male</a:t>
                      </a:r>
                    </a:p>
                  </a:txBody>
                  <a:tcPr marL="35541" marR="35541" marT="17771" marB="17771"/>
                </a:tc>
                <a:tc>
                  <a:txBody>
                    <a:bodyPr/>
                    <a:lstStyle/>
                    <a:p>
                      <a:pPr>
                        <a:buNone/>
                      </a:pPr>
                      <a:r>
                        <a:rPr lang="en-US" sz="2800" dirty="0"/>
                        <a:t>Female</a:t>
                      </a:r>
                    </a:p>
                  </a:txBody>
                  <a:tcPr marL="35541" marR="35541" marT="17771" marB="17771"/>
                </a:tc>
                <a:extLst>
                  <a:ext uri="{0D108BD9-81ED-4DB2-BD59-A6C34878D82A}">
                    <a16:rowId xmlns:a16="http://schemas.microsoft.com/office/drawing/2014/main" xmlns="" val="10000"/>
                  </a:ext>
                </a:extLst>
              </a:tr>
              <a:tr h="616625">
                <a:tc>
                  <a:txBody>
                    <a:bodyPr/>
                    <a:lstStyle/>
                    <a:p>
                      <a:pPr>
                        <a:buNone/>
                      </a:pPr>
                      <a:r>
                        <a:rPr lang="en-US" sz="2800" dirty="0"/>
                        <a:t>Yes</a:t>
                      </a:r>
                    </a:p>
                  </a:txBody>
                  <a:tcPr marL="35541" marR="35541" marT="17771" marB="17771"/>
                </a:tc>
                <a:tc>
                  <a:txBody>
                    <a:bodyPr/>
                    <a:lstStyle/>
                    <a:p>
                      <a:pPr>
                        <a:buNone/>
                      </a:pPr>
                      <a:r>
                        <a:rPr lang="en-US" sz="2800" dirty="0"/>
                        <a:t>929</a:t>
                      </a:r>
                    </a:p>
                  </a:txBody>
                  <a:tcPr marL="35541" marR="35541" marT="17771" marB="17771"/>
                </a:tc>
                <a:tc>
                  <a:txBody>
                    <a:bodyPr/>
                    <a:lstStyle/>
                    <a:p>
                      <a:pPr>
                        <a:buNone/>
                      </a:pPr>
                      <a:r>
                        <a:rPr lang="en-US" sz="2800" dirty="0"/>
                        <a:t>1370</a:t>
                      </a:r>
                    </a:p>
                  </a:txBody>
                  <a:tcPr marL="35541" marR="35541" marT="17771" marB="17771"/>
                </a:tc>
                <a:extLst>
                  <a:ext uri="{0D108BD9-81ED-4DB2-BD59-A6C34878D82A}">
                    <a16:rowId xmlns:a16="http://schemas.microsoft.com/office/drawing/2014/main" xmlns="" val="10001"/>
                  </a:ext>
                </a:extLst>
              </a:tr>
              <a:tr h="616625">
                <a:tc>
                  <a:txBody>
                    <a:bodyPr/>
                    <a:lstStyle/>
                    <a:p>
                      <a:pPr>
                        <a:buNone/>
                      </a:pPr>
                      <a:r>
                        <a:rPr lang="en-US" sz="2800" dirty="0"/>
                        <a:t>No</a:t>
                      </a:r>
                    </a:p>
                  </a:txBody>
                  <a:tcPr marL="35541" marR="35541" marT="17771" marB="17771"/>
                </a:tc>
                <a:tc>
                  <a:txBody>
                    <a:bodyPr/>
                    <a:lstStyle/>
                    <a:p>
                      <a:pPr>
                        <a:buNone/>
                      </a:pPr>
                      <a:r>
                        <a:rPr lang="en-US" sz="2800" dirty="0"/>
                        <a:t>1403</a:t>
                      </a:r>
                    </a:p>
                  </a:txBody>
                  <a:tcPr marL="35541" marR="35541" marT="17771" marB="17771"/>
                </a:tc>
                <a:tc>
                  <a:txBody>
                    <a:bodyPr/>
                    <a:lstStyle/>
                    <a:p>
                      <a:pPr>
                        <a:buNone/>
                      </a:pPr>
                      <a:r>
                        <a:rPr lang="en-US" sz="2800" dirty="0"/>
                        <a:t>1375</a:t>
                      </a:r>
                    </a:p>
                  </a:txBody>
                  <a:tcPr marL="35541" marR="35541" marT="17771" marB="17771"/>
                </a:tc>
                <a:extLst>
                  <a:ext uri="{0D108BD9-81ED-4DB2-BD59-A6C34878D82A}">
                    <a16:rowId xmlns:a16="http://schemas.microsoft.com/office/drawing/2014/main" xmlns="" val="10002"/>
                  </a:ext>
                </a:extLst>
              </a:tr>
            </a:tbl>
          </a:graphicData>
        </a:graphic>
      </p:graphicFrame>
      <p:sp>
        <p:nvSpPr>
          <p:cNvPr id="30" name="TextBox 29">
            <a:extLst>
              <a:ext uri="{FF2B5EF4-FFF2-40B4-BE49-F238E27FC236}">
                <a16:creationId xmlns:a16="http://schemas.microsoft.com/office/drawing/2014/main" xmlns="" id="{E709A355-459A-4978-9F74-1BE129F70B93}"/>
              </a:ext>
            </a:extLst>
          </p:cNvPr>
          <p:cNvSpPr txBox="1"/>
          <p:nvPr/>
        </p:nvSpPr>
        <p:spPr>
          <a:xfrm>
            <a:off x="27111400" y="18015585"/>
            <a:ext cx="12843163" cy="400110"/>
          </a:xfrm>
          <a:prstGeom prst="rect">
            <a:avLst/>
          </a:prstGeom>
          <a:noFill/>
        </p:spPr>
        <p:txBody>
          <a:bodyPr wrap="square" rtlCol="0" anchor="t">
            <a:spAutoFit/>
          </a:bodyPr>
          <a:lstStyle/>
          <a:p>
            <a:r>
              <a:rPr lang="en-US" sz="2000" dirty="0">
                <a:solidFill>
                  <a:prstClr val="black"/>
                </a:solidFill>
                <a:latin typeface="Times New Roman" panose="02020603050405020304" pitchFamily="18" charset="0"/>
                <a:cs typeface="Times New Roman" panose="02020603050405020304" pitchFamily="18" charset="0"/>
              </a:rPr>
              <a:t>Figure 2. Shows the proportion of marijuana use across males and females.  </a:t>
            </a:r>
            <a:endParaRPr lang="en-US" sz="28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xmlns="" id="{3A49161D-64F2-462E-AABE-32578DEACB73}"/>
              </a:ext>
            </a:extLst>
          </p:cNvPr>
          <p:cNvSpPr txBox="1"/>
          <p:nvPr/>
        </p:nvSpPr>
        <p:spPr>
          <a:xfrm>
            <a:off x="15079883" y="8067040"/>
            <a:ext cx="12843163" cy="400110"/>
          </a:xfrm>
          <a:prstGeom prst="rect">
            <a:avLst/>
          </a:prstGeom>
          <a:noFill/>
        </p:spPr>
        <p:txBody>
          <a:bodyPr wrap="square" rtlCol="0" anchor="t">
            <a:spAutoFit/>
          </a:bodyPr>
          <a:lstStyle/>
          <a:p>
            <a:r>
              <a:rPr lang="en-US" sz="2000" dirty="0">
                <a:solidFill>
                  <a:prstClr val="black"/>
                </a:solidFill>
                <a:latin typeface="Times New Roman" panose="02020603050405020304" pitchFamily="18" charset="0"/>
                <a:cs typeface="Times New Roman" panose="02020603050405020304" pitchFamily="18" charset="0"/>
              </a:rPr>
              <a:t>Table 1. Shows the number of responders that have used marijuana across education levels. </a:t>
            </a:r>
            <a:endParaRPr lang="en-US" sz="28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0DF71EEE-C01D-465B-9D68-8061EAD2DCDE}"/>
              </a:ext>
            </a:extLst>
          </p:cNvPr>
          <p:cNvSpPr txBox="1"/>
          <p:nvPr/>
        </p:nvSpPr>
        <p:spPr>
          <a:xfrm>
            <a:off x="26987559" y="8148320"/>
            <a:ext cx="12843163" cy="400110"/>
          </a:xfrm>
          <a:prstGeom prst="rect">
            <a:avLst/>
          </a:prstGeom>
          <a:noFill/>
        </p:spPr>
        <p:txBody>
          <a:bodyPr wrap="square" rtlCol="0" anchor="t">
            <a:spAutoFit/>
          </a:bodyPr>
          <a:lstStyle/>
          <a:p>
            <a:r>
              <a:rPr lang="en-US" sz="2000" dirty="0">
                <a:solidFill>
                  <a:prstClr val="black"/>
                </a:solidFill>
                <a:latin typeface="Times New Roman" panose="02020603050405020304" pitchFamily="18" charset="0"/>
                <a:cs typeface="Times New Roman" panose="02020603050405020304" pitchFamily="18" charset="0"/>
              </a:rPr>
              <a:t>Table 2. Shows the number of respondents that use marijuana </a:t>
            </a:r>
            <a:r>
              <a:rPr lang="en-US" sz="2000" dirty="0">
                <a:latin typeface="Times New Roman" panose="02020603050405020304" pitchFamily="18" charset="0"/>
                <a:cs typeface="Times New Roman" panose="02020603050405020304" pitchFamily="18" charset="0"/>
              </a:rPr>
              <a:t>between males and females</a:t>
            </a:r>
            <a:endParaRPr lang="en-US" sz="2800" dirty="0">
              <a:latin typeface="Times New Roman" panose="02020603050405020304" pitchFamily="18" charset="0"/>
              <a:cs typeface="Times New Roman" panose="02020603050405020304" pitchFamily="18" charset="0"/>
            </a:endParaRPr>
          </a:p>
        </p:txBody>
      </p:sp>
      <p:graphicFrame>
        <p:nvGraphicFramePr>
          <p:cNvPr id="7" name="Table 8">
            <a:extLst>
              <a:ext uri="{FF2B5EF4-FFF2-40B4-BE49-F238E27FC236}">
                <a16:creationId xmlns:a16="http://schemas.microsoft.com/office/drawing/2014/main" xmlns="" id="{AF58F016-2F9F-4D3D-973B-D8F9CFFD19A8}"/>
              </a:ext>
            </a:extLst>
          </p:cNvPr>
          <p:cNvGraphicFramePr>
            <a:graphicFrameLocks noGrp="1"/>
          </p:cNvGraphicFramePr>
          <p:nvPr>
            <p:extLst>
              <p:ext uri="{D42A27DB-BD31-4B8C-83A1-F6EECF244321}">
                <p14:modId xmlns:p14="http://schemas.microsoft.com/office/powerpoint/2010/main" val="4286266981"/>
              </p:ext>
            </p:extLst>
          </p:nvPr>
        </p:nvGraphicFramePr>
        <p:xfrm>
          <a:off x="18442610" y="23221951"/>
          <a:ext cx="14763358" cy="6217920"/>
        </p:xfrm>
        <a:graphic>
          <a:graphicData uri="http://schemas.openxmlformats.org/drawingml/2006/table">
            <a:tbl>
              <a:tblPr firstRow="1" bandRow="1">
                <a:tableStyleId>{22838BEF-8BB2-4498-84A7-C5851F593DF1}</a:tableStyleId>
              </a:tblPr>
              <a:tblGrid>
                <a:gridCol w="6004247">
                  <a:extLst>
                    <a:ext uri="{9D8B030D-6E8A-4147-A177-3AD203B41FA5}">
                      <a16:colId xmlns:a16="http://schemas.microsoft.com/office/drawing/2014/main" xmlns="" val="1380819683"/>
                    </a:ext>
                  </a:extLst>
                </a:gridCol>
                <a:gridCol w="2129711">
                  <a:extLst>
                    <a:ext uri="{9D8B030D-6E8A-4147-A177-3AD203B41FA5}">
                      <a16:colId xmlns:a16="http://schemas.microsoft.com/office/drawing/2014/main" xmlns="" val="2569849019"/>
                    </a:ext>
                  </a:extLst>
                </a:gridCol>
                <a:gridCol w="3629025">
                  <a:extLst>
                    <a:ext uri="{9D8B030D-6E8A-4147-A177-3AD203B41FA5}">
                      <a16:colId xmlns:a16="http://schemas.microsoft.com/office/drawing/2014/main" xmlns="" val="1237672478"/>
                    </a:ext>
                  </a:extLst>
                </a:gridCol>
                <a:gridCol w="3000375">
                  <a:extLst>
                    <a:ext uri="{9D8B030D-6E8A-4147-A177-3AD203B41FA5}">
                      <a16:colId xmlns:a16="http://schemas.microsoft.com/office/drawing/2014/main" xmlns="" val="2653036082"/>
                    </a:ext>
                  </a:extLst>
                </a:gridCol>
              </a:tblGrid>
              <a:tr h="1233668">
                <a:tc>
                  <a:txBody>
                    <a:bodyPr/>
                    <a:lstStyle/>
                    <a:p>
                      <a:pPr>
                        <a:buNone/>
                      </a:pPr>
                      <a:r>
                        <a:rPr lang="en-US" sz="4000" dirty="0"/>
                        <a:t>Measures</a:t>
                      </a:r>
                    </a:p>
                  </a:txBody>
                  <a:tcPr/>
                </a:tc>
                <a:tc>
                  <a:txBody>
                    <a:bodyPr/>
                    <a:lstStyle/>
                    <a:p>
                      <a:pPr>
                        <a:buNone/>
                      </a:pPr>
                      <a:r>
                        <a:rPr lang="en-US" sz="4000" dirty="0"/>
                        <a:t>OR</a:t>
                      </a:r>
                    </a:p>
                  </a:txBody>
                  <a:tcPr/>
                </a:tc>
                <a:tc>
                  <a:txBody>
                    <a:bodyPr/>
                    <a:lstStyle/>
                    <a:p>
                      <a:pPr>
                        <a:buNone/>
                      </a:pPr>
                      <a:r>
                        <a:rPr lang="en-US" sz="4000" dirty="0"/>
                        <a:t>95% Confidence Interval</a:t>
                      </a:r>
                    </a:p>
                  </a:txBody>
                  <a:tcPr/>
                </a:tc>
                <a:tc>
                  <a:txBody>
                    <a:bodyPr/>
                    <a:lstStyle/>
                    <a:p>
                      <a:pPr>
                        <a:buNone/>
                      </a:pPr>
                      <a:r>
                        <a:rPr lang="en-US" sz="4000" dirty="0"/>
                        <a:t>P-value</a:t>
                      </a:r>
                    </a:p>
                  </a:txBody>
                  <a:tcPr/>
                </a:tc>
                <a:extLst>
                  <a:ext uri="{0D108BD9-81ED-4DB2-BD59-A6C34878D82A}">
                    <a16:rowId xmlns:a16="http://schemas.microsoft.com/office/drawing/2014/main" xmlns="" val="3252992300"/>
                  </a:ext>
                </a:extLst>
              </a:tr>
              <a:tr h="649931">
                <a:tc>
                  <a:txBody>
                    <a:bodyPr/>
                    <a:lstStyle/>
                    <a:p>
                      <a:pPr>
                        <a:buNone/>
                      </a:pPr>
                      <a:r>
                        <a:rPr lang="en-US" sz="4000" dirty="0"/>
                        <a:t>Gender(Female)</a:t>
                      </a:r>
                    </a:p>
                  </a:txBody>
                  <a:tcPr/>
                </a:tc>
                <a:tc>
                  <a:txBody>
                    <a:bodyPr/>
                    <a:lstStyle/>
                    <a:p>
                      <a:pPr>
                        <a:buNone/>
                      </a:pPr>
                      <a:r>
                        <a:rPr lang="en-US" sz="4000" dirty="0"/>
                        <a:t>0.66</a:t>
                      </a:r>
                    </a:p>
                  </a:txBody>
                  <a:tcPr/>
                </a:tc>
                <a:tc>
                  <a:txBody>
                    <a:bodyPr/>
                    <a:lstStyle/>
                    <a:p>
                      <a:pPr>
                        <a:buNone/>
                      </a:pPr>
                      <a:r>
                        <a:rPr lang="en-US" sz="4000" dirty="0"/>
                        <a:t>(0.59,0.74)</a:t>
                      </a:r>
                    </a:p>
                  </a:txBody>
                  <a:tcPr/>
                </a:tc>
                <a:tc>
                  <a:txBody>
                    <a:bodyPr/>
                    <a:lstStyle/>
                    <a:p>
                      <a:pPr>
                        <a:buNone/>
                      </a:pPr>
                      <a:r>
                        <a:rPr lang="en-US" sz="4000" dirty="0"/>
                        <a:t>&lt;0.0001</a:t>
                      </a:r>
                    </a:p>
                  </a:txBody>
                  <a:tcPr/>
                </a:tc>
                <a:extLst>
                  <a:ext uri="{0D108BD9-81ED-4DB2-BD59-A6C34878D82A}">
                    <a16:rowId xmlns:a16="http://schemas.microsoft.com/office/drawing/2014/main" xmlns="" val="3359547610"/>
                  </a:ext>
                </a:extLst>
              </a:tr>
              <a:tr h="643913">
                <a:tc>
                  <a:txBody>
                    <a:bodyPr/>
                    <a:lstStyle/>
                    <a:p>
                      <a:pPr>
                        <a:buNone/>
                      </a:pPr>
                      <a:r>
                        <a:rPr lang="en-US" sz="4000" dirty="0"/>
                        <a:t>Education</a:t>
                      </a:r>
                    </a:p>
                  </a:txBody>
                  <a:tcPr/>
                </a:tc>
                <a:tc>
                  <a:txBody>
                    <a:bodyPr/>
                    <a:lstStyle/>
                    <a:p>
                      <a:pPr>
                        <a:buNone/>
                      </a:pPr>
                      <a:endParaRPr lang="en-US" sz="4000" dirty="0"/>
                    </a:p>
                  </a:txBody>
                  <a:tcPr/>
                </a:tc>
                <a:tc>
                  <a:txBody>
                    <a:bodyPr/>
                    <a:lstStyle/>
                    <a:p>
                      <a:pPr>
                        <a:buNone/>
                      </a:pPr>
                      <a:endParaRPr lang="en-US" sz="4000" dirty="0"/>
                    </a:p>
                  </a:txBody>
                  <a:tcPr/>
                </a:tc>
                <a:tc>
                  <a:txBody>
                    <a:bodyPr/>
                    <a:lstStyle/>
                    <a:p>
                      <a:pPr>
                        <a:buNone/>
                      </a:pPr>
                      <a:endParaRPr lang="en-US" sz="4000" dirty="0"/>
                    </a:p>
                  </a:txBody>
                  <a:tcPr/>
                </a:tc>
                <a:extLst>
                  <a:ext uri="{0D108BD9-81ED-4DB2-BD59-A6C34878D82A}">
                    <a16:rowId xmlns:a16="http://schemas.microsoft.com/office/drawing/2014/main" xmlns="" val="1145298801"/>
                  </a:ext>
                </a:extLst>
              </a:tr>
              <a:tr h="643913">
                <a:tc>
                  <a:txBody>
                    <a:bodyPr/>
                    <a:lstStyle/>
                    <a:p>
                      <a:pPr>
                        <a:buNone/>
                      </a:pPr>
                      <a:r>
                        <a:rPr lang="en-US" sz="4000" dirty="0"/>
                        <a:t>   Up to High School</a:t>
                      </a:r>
                    </a:p>
                  </a:txBody>
                  <a:tcPr/>
                </a:tc>
                <a:tc>
                  <a:txBody>
                    <a:bodyPr/>
                    <a:lstStyle/>
                    <a:p>
                      <a:pPr>
                        <a:buNone/>
                      </a:pPr>
                      <a:r>
                        <a:rPr lang="en-US" sz="4000" dirty="0"/>
                        <a:t>1.09</a:t>
                      </a:r>
                    </a:p>
                  </a:txBody>
                  <a:tcPr/>
                </a:tc>
                <a:tc>
                  <a:txBody>
                    <a:bodyPr/>
                    <a:lstStyle/>
                    <a:p>
                      <a:pPr>
                        <a:buNone/>
                      </a:pPr>
                      <a:r>
                        <a:rPr lang="en-US" sz="4000" dirty="0"/>
                        <a:t>(0.95,1.24)</a:t>
                      </a:r>
                    </a:p>
                  </a:txBody>
                  <a:tcPr/>
                </a:tc>
                <a:tc>
                  <a:txBody>
                    <a:bodyPr/>
                    <a:lstStyle/>
                    <a:p>
                      <a:pPr>
                        <a:buNone/>
                      </a:pPr>
                      <a:r>
                        <a:rPr lang="en-US" sz="4000" dirty="0"/>
                        <a:t>0.21</a:t>
                      </a:r>
                    </a:p>
                  </a:txBody>
                  <a:tcPr/>
                </a:tc>
                <a:extLst>
                  <a:ext uri="{0D108BD9-81ED-4DB2-BD59-A6C34878D82A}">
                    <a16:rowId xmlns:a16="http://schemas.microsoft.com/office/drawing/2014/main" xmlns="" val="1524790964"/>
                  </a:ext>
                </a:extLst>
              </a:tr>
              <a:tr h="643913">
                <a:tc>
                  <a:txBody>
                    <a:bodyPr/>
                    <a:lstStyle/>
                    <a:p>
                      <a:pPr>
                        <a:buNone/>
                      </a:pPr>
                      <a:r>
                        <a:rPr lang="en-US" sz="4000" dirty="0"/>
                        <a:t>   </a:t>
                      </a:r>
                      <a:r>
                        <a:rPr lang="en-US" sz="4000" dirty="0" err="1"/>
                        <a:t>Voc</a:t>
                      </a:r>
                      <a:r>
                        <a:rPr lang="en-US" sz="4000" dirty="0"/>
                        <a:t>/Tech Training</a:t>
                      </a:r>
                    </a:p>
                  </a:txBody>
                  <a:tcPr/>
                </a:tc>
                <a:tc>
                  <a:txBody>
                    <a:bodyPr/>
                    <a:lstStyle/>
                    <a:p>
                      <a:pPr>
                        <a:buNone/>
                      </a:pPr>
                      <a:r>
                        <a:rPr lang="en-US" sz="4000" dirty="0"/>
                        <a:t>1.02</a:t>
                      </a:r>
                    </a:p>
                  </a:txBody>
                  <a:tcPr/>
                </a:tc>
                <a:tc>
                  <a:txBody>
                    <a:bodyPr/>
                    <a:lstStyle/>
                    <a:p>
                      <a:pPr>
                        <a:buNone/>
                      </a:pPr>
                      <a:r>
                        <a:rPr lang="en-US" sz="4000" dirty="0"/>
                        <a:t>(0.83,1.26)</a:t>
                      </a:r>
                    </a:p>
                  </a:txBody>
                  <a:tcPr/>
                </a:tc>
                <a:tc>
                  <a:txBody>
                    <a:bodyPr/>
                    <a:lstStyle/>
                    <a:p>
                      <a:pPr>
                        <a:buNone/>
                      </a:pPr>
                      <a:r>
                        <a:rPr lang="en-US" sz="4000" dirty="0"/>
                        <a:t>0.86</a:t>
                      </a:r>
                    </a:p>
                  </a:txBody>
                  <a:tcPr/>
                </a:tc>
                <a:extLst>
                  <a:ext uri="{0D108BD9-81ED-4DB2-BD59-A6C34878D82A}">
                    <a16:rowId xmlns:a16="http://schemas.microsoft.com/office/drawing/2014/main" xmlns="" val="3600506140"/>
                  </a:ext>
                </a:extLst>
              </a:tr>
              <a:tr h="643913">
                <a:tc>
                  <a:txBody>
                    <a:bodyPr/>
                    <a:lstStyle/>
                    <a:p>
                      <a:pPr>
                        <a:buNone/>
                      </a:pPr>
                      <a:r>
                        <a:rPr lang="en-US" sz="4000" dirty="0"/>
                        <a:t>   Bachelor's Degree</a:t>
                      </a:r>
                    </a:p>
                  </a:txBody>
                  <a:tcPr/>
                </a:tc>
                <a:tc>
                  <a:txBody>
                    <a:bodyPr/>
                    <a:lstStyle/>
                    <a:p>
                      <a:pPr>
                        <a:buNone/>
                      </a:pPr>
                      <a:r>
                        <a:rPr lang="en-US" sz="4000" dirty="0"/>
                        <a:t>1.17</a:t>
                      </a:r>
                    </a:p>
                  </a:txBody>
                  <a:tcPr/>
                </a:tc>
                <a:tc>
                  <a:txBody>
                    <a:bodyPr/>
                    <a:lstStyle/>
                    <a:p>
                      <a:pPr>
                        <a:buNone/>
                      </a:pPr>
                      <a:r>
                        <a:rPr lang="en-US" sz="4000" dirty="0"/>
                        <a:t>(1.02,1.34)</a:t>
                      </a:r>
                    </a:p>
                  </a:txBody>
                  <a:tcPr/>
                </a:tc>
                <a:tc>
                  <a:txBody>
                    <a:bodyPr/>
                    <a:lstStyle/>
                    <a:p>
                      <a:pPr>
                        <a:buNone/>
                      </a:pPr>
                      <a:r>
                        <a:rPr lang="en-US" sz="4000" dirty="0"/>
                        <a:t>0.03</a:t>
                      </a:r>
                    </a:p>
                  </a:txBody>
                  <a:tcPr/>
                </a:tc>
                <a:extLst>
                  <a:ext uri="{0D108BD9-81ED-4DB2-BD59-A6C34878D82A}">
                    <a16:rowId xmlns:a16="http://schemas.microsoft.com/office/drawing/2014/main" xmlns="" val="2060180647"/>
                  </a:ext>
                </a:extLst>
              </a:tr>
              <a:tr h="643913">
                <a:tc>
                  <a:txBody>
                    <a:bodyPr/>
                    <a:lstStyle/>
                    <a:p>
                      <a:pPr>
                        <a:buNone/>
                      </a:pPr>
                      <a:r>
                        <a:rPr lang="en-US" sz="4000" dirty="0"/>
                        <a:t>   Grad School/Masters</a:t>
                      </a:r>
                    </a:p>
                  </a:txBody>
                  <a:tcPr/>
                </a:tc>
                <a:tc>
                  <a:txBody>
                    <a:bodyPr/>
                    <a:lstStyle/>
                    <a:p>
                      <a:pPr>
                        <a:buNone/>
                      </a:pPr>
                      <a:r>
                        <a:rPr lang="en-US" sz="4000" dirty="0"/>
                        <a:t>0.81</a:t>
                      </a:r>
                    </a:p>
                  </a:txBody>
                  <a:tcPr/>
                </a:tc>
                <a:tc>
                  <a:txBody>
                    <a:bodyPr/>
                    <a:lstStyle/>
                    <a:p>
                      <a:pPr>
                        <a:buNone/>
                      </a:pPr>
                      <a:r>
                        <a:rPr lang="en-US" sz="4000" dirty="0"/>
                        <a:t>(0.65,1.00)</a:t>
                      </a:r>
                    </a:p>
                  </a:txBody>
                  <a:tcPr/>
                </a:tc>
                <a:tc>
                  <a:txBody>
                    <a:bodyPr/>
                    <a:lstStyle/>
                    <a:p>
                      <a:pPr>
                        <a:buNone/>
                      </a:pPr>
                      <a:r>
                        <a:rPr lang="en-US" sz="4000" dirty="0"/>
                        <a:t>0.05</a:t>
                      </a:r>
                    </a:p>
                  </a:txBody>
                  <a:tcPr/>
                </a:tc>
                <a:extLst>
                  <a:ext uri="{0D108BD9-81ED-4DB2-BD59-A6C34878D82A}">
                    <a16:rowId xmlns:a16="http://schemas.microsoft.com/office/drawing/2014/main" xmlns="" val="704532602"/>
                  </a:ext>
                </a:extLst>
              </a:tr>
              <a:tr h="643913">
                <a:tc>
                  <a:txBody>
                    <a:bodyPr/>
                    <a:lstStyle/>
                    <a:p>
                      <a:pPr>
                        <a:buNone/>
                      </a:pPr>
                      <a:r>
                        <a:rPr lang="en-US" sz="4000" dirty="0"/>
                        <a:t>   Doctorate Degree</a:t>
                      </a:r>
                    </a:p>
                  </a:txBody>
                  <a:tcPr/>
                </a:tc>
                <a:tc>
                  <a:txBody>
                    <a:bodyPr/>
                    <a:lstStyle/>
                    <a:p>
                      <a:pPr>
                        <a:buNone/>
                      </a:pPr>
                      <a:r>
                        <a:rPr lang="en-US" sz="4000" dirty="0"/>
                        <a:t>0.88</a:t>
                      </a:r>
                    </a:p>
                  </a:txBody>
                  <a:tcPr/>
                </a:tc>
                <a:tc>
                  <a:txBody>
                    <a:bodyPr/>
                    <a:lstStyle/>
                    <a:p>
                      <a:pPr>
                        <a:buNone/>
                      </a:pPr>
                      <a:r>
                        <a:rPr lang="en-US" sz="4000" dirty="0"/>
                        <a:t>(0.57,1.35)</a:t>
                      </a:r>
                    </a:p>
                  </a:txBody>
                  <a:tcPr/>
                </a:tc>
                <a:tc>
                  <a:txBody>
                    <a:bodyPr/>
                    <a:lstStyle/>
                    <a:p>
                      <a:pPr>
                        <a:buNone/>
                      </a:pPr>
                      <a:r>
                        <a:rPr lang="en-US" sz="4000" dirty="0"/>
                        <a:t>0.55</a:t>
                      </a:r>
                    </a:p>
                  </a:txBody>
                  <a:tcPr/>
                </a:tc>
                <a:extLst>
                  <a:ext uri="{0D108BD9-81ED-4DB2-BD59-A6C34878D82A}">
                    <a16:rowId xmlns:a16="http://schemas.microsoft.com/office/drawing/2014/main" xmlns="" val="1199537710"/>
                  </a:ext>
                </a:extLst>
              </a:tr>
            </a:tbl>
          </a:graphicData>
        </a:graphic>
      </p:graphicFrame>
      <p:sp>
        <p:nvSpPr>
          <p:cNvPr id="3" name="Text Placeholder 225">
            <a:extLst>
              <a:ext uri="{FF2B5EF4-FFF2-40B4-BE49-F238E27FC236}">
                <a16:creationId xmlns:a16="http://schemas.microsoft.com/office/drawing/2014/main" xmlns="" id="{0D656F76-D8AB-4961-B6E7-DCC78CF4233D}"/>
              </a:ext>
            </a:extLst>
          </p:cNvPr>
          <p:cNvSpPr txBox="1">
            <a:spLocks/>
          </p:cNvSpPr>
          <p:nvPr/>
        </p:nvSpPr>
        <p:spPr>
          <a:xfrm>
            <a:off x="38319632" y="20888325"/>
            <a:ext cx="11721520" cy="857368"/>
          </a:xfrm>
          <a:prstGeom prst="rect">
            <a:avLst/>
          </a:prstGeom>
          <a:noFill/>
        </p:spPr>
        <p:txBody>
          <a:bodyPr wrap="square" lIns="104498" tIns="104498" rIns="104498" bIns="104498" anchor="ctr" anchorCtr="0">
            <a:spAutoFit/>
          </a:bodyPr>
          <a:lstStyle>
            <a:lvl1pPr marL="0" indent="0" algn="ctr" defTabSz="5014913" rtl="0" eaLnBrk="0" fontAlgn="base" hangingPunct="0">
              <a:spcBef>
                <a:spcPct val="20000"/>
              </a:spcBef>
              <a:spcAft>
                <a:spcPct val="0"/>
              </a:spcAft>
              <a:buFont typeface="Arial" charset="0"/>
              <a:buNone/>
              <a:defRPr sz="4200" b="1" u="sng" kern="1200" baseline="0">
                <a:solidFill>
                  <a:schemeClr val="accent5">
                    <a:lumMod val="50000"/>
                  </a:schemeClr>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r>
              <a:rPr lang="en-US" dirty="0">
                <a:solidFill>
                  <a:srgbClr val="2C3F71"/>
                </a:solidFill>
              </a:rPr>
              <a:t>Conclusion/</a:t>
            </a:r>
            <a:r>
              <a:rPr lang="en-US">
                <a:solidFill>
                  <a:srgbClr val="2C3F71"/>
                </a:solidFill>
              </a:rPr>
              <a:t>Implications</a:t>
            </a:r>
            <a:endParaRPr lang="en-US" dirty="0" err="1">
              <a:solidFill>
                <a:srgbClr val="2C3F71"/>
              </a:solidFill>
            </a:endParaRPr>
          </a:p>
        </p:txBody>
      </p:sp>
      <p:sp>
        <p:nvSpPr>
          <p:cNvPr id="39" name="Text Placeholder 30">
            <a:extLst>
              <a:ext uri="{FF2B5EF4-FFF2-40B4-BE49-F238E27FC236}">
                <a16:creationId xmlns:a16="http://schemas.microsoft.com/office/drawing/2014/main" xmlns="" id="{6B791B2B-8A2C-41B5-9C2E-A57D5F243B5E}"/>
              </a:ext>
            </a:extLst>
          </p:cNvPr>
          <p:cNvSpPr txBox="1">
            <a:spLocks/>
          </p:cNvSpPr>
          <p:nvPr/>
        </p:nvSpPr>
        <p:spPr>
          <a:xfrm>
            <a:off x="38702761" y="21574125"/>
            <a:ext cx="11525280" cy="1604808"/>
          </a:xfrm>
          <a:prstGeom prst="rect">
            <a:avLst/>
          </a:prstGeom>
        </p:spPr>
        <p:txBody>
          <a:bodyPr wrap="square" lIns="261244" tIns="261244" rIns="261244" bIns="261244" anchor="t">
            <a:spAutoFit/>
          </a:bodyPr>
          <a:lstStyle>
            <a:lvl1pPr marL="0" indent="0" algn="l" defTabSz="5014913" rtl="0" eaLnBrk="0" fontAlgn="base" hangingPunct="0">
              <a:spcBef>
                <a:spcPct val="20000"/>
              </a:spcBef>
              <a:spcAft>
                <a:spcPct val="0"/>
              </a:spcAft>
              <a:buFont typeface="Arial"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nSpc>
                <a:spcPct val="130000"/>
              </a:lnSpc>
            </a:pPr>
            <a:endParaRPr lang="en-US" dirty="0"/>
          </a:p>
          <a:p>
            <a:endParaRPr lang="en-US" dirty="0"/>
          </a:p>
        </p:txBody>
      </p:sp>
      <p:sp>
        <p:nvSpPr>
          <p:cNvPr id="224" name="TextBox 223">
            <a:extLst>
              <a:ext uri="{FF2B5EF4-FFF2-40B4-BE49-F238E27FC236}">
                <a16:creationId xmlns:a16="http://schemas.microsoft.com/office/drawing/2014/main" xmlns="" id="{932C8E53-72B8-4F42-BD88-CA3E5775A765}"/>
              </a:ext>
            </a:extLst>
          </p:cNvPr>
          <p:cNvSpPr txBox="1"/>
          <p:nvPr/>
        </p:nvSpPr>
        <p:spPr>
          <a:xfrm>
            <a:off x="38986691" y="22007945"/>
            <a:ext cx="10611778" cy="3410164"/>
          </a:xfrm>
          <a:prstGeom prst="rect">
            <a:avLst/>
          </a:prstGeom>
          <a:noFill/>
        </p:spPr>
        <p:txBody>
          <a:bodyPr wrap="square" rtlCol="0">
            <a:spAutoFit/>
          </a:bodyPr>
          <a:lstStyle/>
          <a:p>
            <a:pPr marL="457200" lvl="0" indent="-457200" eaLnBrk="0" hangingPunct="0">
              <a:lnSpc>
                <a:spcPct val="130000"/>
              </a:lnSpc>
              <a:spcBef>
                <a:spcPct val="20000"/>
              </a:spcBef>
              <a:buFont typeface="Arial" charset="0"/>
              <a:buChar char="•"/>
            </a:pPr>
            <a:r>
              <a:rPr lang="en-US" sz="2800" dirty="0">
                <a:solidFill>
                  <a:srgbClr val="738AC8">
                    <a:lumMod val="50000"/>
                  </a:srgbClr>
                </a:solidFill>
                <a:latin typeface="Times New Roman" panose="02020603050405020304" pitchFamily="18" charset="0"/>
                <a:cs typeface="Times New Roman" panose="02020603050405020304" pitchFamily="18" charset="0"/>
              </a:rPr>
              <a:t>These data support our null hypothesis that there is no correlation between marijuana use and a person’s ability to be successful in school.</a:t>
            </a:r>
          </a:p>
          <a:p>
            <a:pPr marL="457200" lvl="0" indent="-457200" eaLnBrk="0" hangingPunct="0">
              <a:lnSpc>
                <a:spcPct val="130000"/>
              </a:lnSpc>
              <a:spcBef>
                <a:spcPct val="20000"/>
              </a:spcBef>
              <a:buFont typeface="Arial" charset="0"/>
              <a:buChar char="•"/>
            </a:pPr>
            <a:r>
              <a:rPr lang="en-US" sz="2800" dirty="0">
                <a:solidFill>
                  <a:srgbClr val="738AC8">
                    <a:lumMod val="50000"/>
                  </a:srgbClr>
                </a:solidFill>
                <a:latin typeface="Times New Roman" panose="02020603050405020304" pitchFamily="18" charset="0"/>
                <a:cs typeface="Times New Roman" panose="02020603050405020304" pitchFamily="18" charset="0"/>
              </a:rPr>
              <a:t>Marijuana does not see to have a significant effect on a person’s ability to be successful academically. </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1521</TotalTime>
  <Words>608</Words>
  <Application>Microsoft Macintosh PowerPoint</Application>
  <PresentationFormat>Custom</PresentationFormat>
  <Paragraphs>125</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Alex Dutra</cp:lastModifiedBy>
  <cp:revision>49</cp:revision>
  <dcterms:created xsi:type="dcterms:W3CDTF">2012-02-04T00:31:01Z</dcterms:created>
  <dcterms:modified xsi:type="dcterms:W3CDTF">2017-11-30T07:13:13Z</dcterms:modified>
</cp:coreProperties>
</file>