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 d="100"/>
          <a:sy n="20" d="100"/>
        </p:scale>
        <p:origin x="8" y="-1144"/>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11/29/2017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11/29/2017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a:t>
            </a:r>
            <a:r>
              <a:rPr lang="en-US" sz="6600" dirty="0">
                <a:solidFill>
                  <a:prstClr val="white">
                    <a:lumMod val="50000"/>
                  </a:prstClr>
                </a:solidFill>
                <a:latin typeface="Calibri Light" panose="020F0302020204030204" pitchFamily="34" charset="0"/>
                <a:cs typeface="Calibri" panose="020F0502020204030204" pitchFamily="34" charset="0"/>
              </a:rPr>
              <a:t>o</a:t>
            </a:r>
            <a:r>
              <a:rPr sz="6600" dirty="0">
                <a:solidFill>
                  <a:prstClr val="white">
                    <a:lumMod val="50000"/>
                  </a:prstClr>
                </a:solidFill>
                <a:latin typeface="Calibri Light" panose="020F0302020204030204" pitchFamily="34" charset="0"/>
                <a:cs typeface="Calibri" panose="020F0502020204030204" pitchFamily="34" charset="0"/>
              </a:rPr>
              <a:t>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11/29/2017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doi.org/10.1007/s11065-007-9038-6"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8023" y="422357"/>
            <a:ext cx="31112460" cy="2971740"/>
          </a:xfrm>
        </p:spPr>
        <p:txBody>
          <a:bodyPr>
            <a:normAutofit fontScale="90000"/>
          </a:bodyPr>
          <a:lstStyle/>
          <a:p>
            <a:r>
              <a:rPr lang="en-US" dirty="0"/>
              <a:t>Alcohol consumption and its relationship to sleep quality of the consumer</a:t>
            </a:r>
          </a:p>
        </p:txBody>
      </p:sp>
      <p:sp>
        <p:nvSpPr>
          <p:cNvPr id="23" name="Text Placeholder 22"/>
          <p:cNvSpPr>
            <a:spLocks noGrp="1"/>
          </p:cNvSpPr>
          <p:nvPr>
            <p:ph type="body" sz="quarter" idx="36"/>
          </p:nvPr>
        </p:nvSpPr>
        <p:spPr>
          <a:xfrm>
            <a:off x="485454" y="4069576"/>
            <a:ext cx="30174412" cy="646331"/>
          </a:xfrm>
        </p:spPr>
        <p:txBody>
          <a:bodyPr/>
          <a:lstStyle/>
          <a:p>
            <a:r>
              <a:rPr lang="en-US" dirty="0"/>
              <a:t>Estrada, C., Matson, L. | MATH 315 | Section 1| CSU Chico | Undergraduate</a:t>
            </a:r>
          </a:p>
        </p:txBody>
      </p:sp>
      <p:sp>
        <p:nvSpPr>
          <p:cNvPr id="67" name="Text Placeholder 66"/>
          <p:cNvSpPr>
            <a:spLocks noGrp="1"/>
          </p:cNvSpPr>
          <p:nvPr>
            <p:ph type="body" sz="quarter" idx="13"/>
          </p:nvPr>
        </p:nvSpPr>
        <p:spPr>
          <a:xfrm>
            <a:off x="1077604" y="5097277"/>
            <a:ext cx="12833347" cy="997496"/>
          </a:xfrm>
        </p:spPr>
        <p:txBody>
          <a:bodyPr/>
          <a:lstStyle/>
          <a:p>
            <a:r>
              <a:rPr lang="en-US" dirty="0"/>
              <a:t>Introduction</a:t>
            </a:r>
          </a:p>
        </p:txBody>
      </p:sp>
      <p:sp>
        <p:nvSpPr>
          <p:cNvPr id="69" name="Text Placeholder 68"/>
          <p:cNvSpPr>
            <a:spLocks noGrp="1"/>
          </p:cNvSpPr>
          <p:nvPr>
            <p:ph type="body" sz="quarter" idx="39"/>
          </p:nvPr>
        </p:nvSpPr>
        <p:spPr>
          <a:xfrm>
            <a:off x="982362" y="10114005"/>
            <a:ext cx="12896208" cy="5663660"/>
          </a:xfrm>
          <a:noFill/>
        </p:spPr>
        <p:txBody>
          <a:bodyPr/>
          <a:lstStyle/>
          <a:p>
            <a:endParaRPr lang="en-US" dirty="0">
              <a:solidFill>
                <a:srgbClr val="666666"/>
              </a:solidFill>
              <a:latin typeface="Proxima Nova"/>
            </a:endParaRPr>
          </a:p>
          <a:p>
            <a:endParaRPr lang="en-US" dirty="0"/>
          </a:p>
        </p:txBody>
      </p:sp>
      <p:sp>
        <p:nvSpPr>
          <p:cNvPr id="68" name="Text Placeholder 67"/>
          <p:cNvSpPr>
            <a:spLocks noGrp="1"/>
          </p:cNvSpPr>
          <p:nvPr>
            <p:ph type="body" sz="quarter" idx="37"/>
          </p:nvPr>
        </p:nvSpPr>
        <p:spPr>
          <a:xfrm>
            <a:off x="1081333" y="16928101"/>
            <a:ext cx="12801600" cy="974709"/>
          </a:xfrm>
        </p:spPr>
        <p:txBody>
          <a:bodyPr/>
          <a:lstStyle/>
          <a:p>
            <a:r>
              <a:rPr lang="en-US" dirty="0"/>
              <a:t>Research Question</a:t>
            </a:r>
          </a:p>
        </p:txBody>
      </p:sp>
      <p:sp>
        <p:nvSpPr>
          <p:cNvPr id="8" name="Text Placeholder 7"/>
          <p:cNvSpPr>
            <a:spLocks noGrp="1"/>
          </p:cNvSpPr>
          <p:nvPr>
            <p:ph type="body" sz="quarter" idx="19"/>
          </p:nvPr>
        </p:nvSpPr>
        <p:spPr>
          <a:xfrm>
            <a:off x="1124593" y="20907465"/>
            <a:ext cx="12786358" cy="940510"/>
          </a:xfrm>
        </p:spPr>
        <p:txBody>
          <a:bodyPr/>
          <a:lstStyle/>
          <a:p>
            <a:r>
              <a:rPr lang="en-US" dirty="0"/>
              <a:t>Methods</a:t>
            </a:r>
          </a:p>
        </p:txBody>
      </p:sp>
      <p:sp>
        <p:nvSpPr>
          <p:cNvPr id="9" name="Text Placeholder 8"/>
          <p:cNvSpPr>
            <a:spLocks noGrp="1"/>
          </p:cNvSpPr>
          <p:nvPr>
            <p:ph type="body" sz="quarter" idx="21"/>
          </p:nvPr>
        </p:nvSpPr>
        <p:spPr>
          <a:xfrm>
            <a:off x="15541229" y="5097277"/>
            <a:ext cx="12801600" cy="912698"/>
          </a:xfrm>
        </p:spPr>
        <p:txBody>
          <a:bodyPr/>
          <a:lstStyle/>
          <a:p>
            <a:r>
              <a:rPr lang="en-US" dirty="0"/>
              <a:t>Results</a:t>
            </a:r>
          </a:p>
        </p:txBody>
      </p:sp>
      <p:sp>
        <p:nvSpPr>
          <p:cNvPr id="71" name="Text Placeholder 70"/>
          <p:cNvSpPr>
            <a:spLocks noGrp="1"/>
          </p:cNvSpPr>
          <p:nvPr>
            <p:ph type="body" sz="quarter" idx="41"/>
          </p:nvPr>
        </p:nvSpPr>
        <p:spPr>
          <a:xfrm>
            <a:off x="30151294" y="15929082"/>
            <a:ext cx="12801600" cy="942349"/>
          </a:xfrm>
        </p:spPr>
        <p:txBody>
          <a:bodyPr/>
          <a:lstStyle/>
          <a:p>
            <a:r>
              <a:rPr lang="en-US" dirty="0"/>
              <a:t>Conclusions</a:t>
            </a:r>
          </a:p>
        </p:txBody>
      </p:sp>
      <p:sp>
        <p:nvSpPr>
          <p:cNvPr id="21" name="Text Placeholder 20"/>
          <p:cNvSpPr>
            <a:spLocks noGrp="1"/>
          </p:cNvSpPr>
          <p:nvPr>
            <p:ph type="body" sz="quarter" idx="34"/>
          </p:nvPr>
        </p:nvSpPr>
        <p:spPr>
          <a:xfrm>
            <a:off x="30286229" y="29924995"/>
            <a:ext cx="12937006" cy="877605"/>
          </a:xfrm>
        </p:spPr>
        <p:txBody>
          <a:bodyPr/>
          <a:lstStyle/>
          <a:p>
            <a:r>
              <a:rPr lang="en-US" dirty="0"/>
              <a:t>References</a:t>
            </a:r>
          </a:p>
        </p:txBody>
      </p:sp>
      <p:sp>
        <p:nvSpPr>
          <p:cNvPr id="93" name="TextBox 92">
            <a:extLst>
              <a:ext uri="{FF2B5EF4-FFF2-40B4-BE49-F238E27FC236}">
                <a16:creationId xmlns:a16="http://schemas.microsoft.com/office/drawing/2014/main" id="{BA2517FA-2CEE-4372-A543-8533E429D3F7}"/>
              </a:ext>
            </a:extLst>
          </p:cNvPr>
          <p:cNvSpPr txBox="1"/>
          <p:nvPr/>
        </p:nvSpPr>
        <p:spPr>
          <a:xfrm>
            <a:off x="1157604" y="22308424"/>
            <a:ext cx="12753979" cy="5632311"/>
          </a:xfrm>
          <a:prstGeom prst="rect">
            <a:avLst/>
          </a:prstGeom>
          <a:noFill/>
        </p:spPr>
        <p:txBody>
          <a:bodyPr wrap="square" rtlCol="0">
            <a:spAutoFit/>
          </a:bodyPr>
          <a:lstStyle/>
          <a:p>
            <a:pPr marL="571500" lvl="0" indent="-571500">
              <a:buFont typeface="Arial" panose="020B0604020202020204" pitchFamily="34" charset="0"/>
              <a:buChar char="•"/>
            </a:pPr>
            <a:r>
              <a:rPr lang="en-US" sz="3600" dirty="0"/>
              <a:t>Data used was gathered by Respondents from the National Longitudinal Study of Adolescent Health (AddHealth); “Second Wave”. </a:t>
            </a:r>
          </a:p>
          <a:p>
            <a:pPr marL="571500" lvl="0" indent="-571500">
              <a:buFont typeface="Arial" panose="020B0604020202020204" pitchFamily="34" charset="0"/>
              <a:buChar char="•"/>
            </a:pPr>
            <a:r>
              <a:rPr lang="en-US" sz="3600" dirty="0"/>
              <a:t>Genders have been shown to have varying affects from alcohol and so we included it in our data. </a:t>
            </a:r>
          </a:p>
          <a:p>
            <a:pPr marL="571500" lvl="0" indent="-571500">
              <a:buFont typeface="Arial" panose="020B0604020202020204" pitchFamily="34" charset="0"/>
              <a:buChar char="•"/>
            </a:pPr>
            <a:r>
              <a:rPr lang="en-US" sz="3600" dirty="0"/>
              <a:t>The number of alcoholic drinks respondents had in the past 30 days was used to check for a relationship with trouble going to sleep. </a:t>
            </a:r>
          </a:p>
          <a:p>
            <a:pPr marL="571500" lvl="0" indent="-571500">
              <a:buFont typeface="Arial" panose="020B0604020202020204" pitchFamily="34" charset="0"/>
              <a:buChar char="•"/>
            </a:pPr>
            <a:r>
              <a:rPr lang="en-US" sz="3600" dirty="0"/>
              <a:t>The last time respondents had an alcoholic drink was used against their wake up time. </a:t>
            </a:r>
          </a:p>
        </p:txBody>
      </p:sp>
      <p:sp>
        <p:nvSpPr>
          <p:cNvPr id="47" name="TextBox 46">
            <a:extLst>
              <a:ext uri="{FF2B5EF4-FFF2-40B4-BE49-F238E27FC236}">
                <a16:creationId xmlns:a16="http://schemas.microsoft.com/office/drawing/2014/main" id="{85146011-364B-4263-A88D-19909C9720EE}"/>
              </a:ext>
            </a:extLst>
          </p:cNvPr>
          <p:cNvSpPr txBox="1"/>
          <p:nvPr/>
        </p:nvSpPr>
        <p:spPr>
          <a:xfrm>
            <a:off x="30286229" y="17101603"/>
            <a:ext cx="12801600" cy="7478970"/>
          </a:xfrm>
          <a:prstGeom prst="rect">
            <a:avLst/>
          </a:prstGeom>
          <a:noFill/>
        </p:spPr>
        <p:txBody>
          <a:bodyPr wrap="square" rtlCol="0">
            <a:spAutoFit/>
          </a:bodyPr>
          <a:lstStyle/>
          <a:p>
            <a:pPr marL="571500" indent="-571500" fontAlgn="base">
              <a:buFont typeface="Arial" panose="020B0604020202020204" pitchFamily="34" charset="0"/>
              <a:buChar char="•"/>
            </a:pPr>
            <a:r>
              <a:rPr lang="en-US" sz="3200" dirty="0"/>
              <a:t>The number of drinks a respondent had in the past 30 days had no significant effect on the number of days they had trouble sleeping (p&gt;0.0001). This is surprising because it is contrary to what some literature shows. </a:t>
            </a:r>
          </a:p>
          <a:p>
            <a:pPr marL="571500" indent="-571500" fontAlgn="base">
              <a:buFont typeface="Arial" panose="020B0604020202020204" pitchFamily="34" charset="0"/>
              <a:buChar char="•"/>
            </a:pPr>
            <a:r>
              <a:rPr lang="en-US" sz="3200" dirty="0"/>
              <a:t>There is a relationship between gender and the number of alcoholic drinks in the past 30 days: males drank 1.48 more drinks than females (p-value&lt;0.0001).</a:t>
            </a:r>
          </a:p>
          <a:p>
            <a:pPr marL="571500" indent="-571500" fontAlgn="base">
              <a:buFont typeface="Arial" panose="020B0604020202020204" pitchFamily="34" charset="0"/>
              <a:buChar char="•"/>
            </a:pPr>
            <a:r>
              <a:rPr lang="en-US" sz="3200" dirty="0"/>
              <a:t>There was a statistically significant negative correlation between the last time respondents had an alcoholic drink and their wake-up time, r = -0.22, CI (-0.14, -0.29), p&lt;0.0001. The significant negative correlation shows that the later in the day respondents had an alcoholic drink, the earlier they would wake up. </a:t>
            </a:r>
          </a:p>
          <a:p>
            <a:pPr marL="571500" indent="-571500" fontAlgn="base">
              <a:buFont typeface="Arial" panose="020B0604020202020204" pitchFamily="34" charset="0"/>
              <a:buChar char="•"/>
            </a:pPr>
            <a:r>
              <a:rPr lang="en-US" sz="3200" dirty="0"/>
              <a:t>After accounting for gender in the association between last drink time and wakeup time, it is not a cofounder due to a significant p-value of p&lt;0.0001.</a:t>
            </a:r>
          </a:p>
        </p:txBody>
      </p:sp>
      <p:sp>
        <p:nvSpPr>
          <p:cNvPr id="96" name="Text Placeholder 8">
            <a:extLst>
              <a:ext uri="{FF2B5EF4-FFF2-40B4-BE49-F238E27FC236}">
                <a16:creationId xmlns:a16="http://schemas.microsoft.com/office/drawing/2014/main" id="{FF6BF0F9-6C4D-4319-A34B-E4D4813F4F34}"/>
              </a:ext>
            </a:extLst>
          </p:cNvPr>
          <p:cNvSpPr txBox="1">
            <a:spLocks/>
          </p:cNvSpPr>
          <p:nvPr/>
        </p:nvSpPr>
        <p:spPr>
          <a:xfrm>
            <a:off x="30286229" y="24695659"/>
            <a:ext cx="12801600" cy="912698"/>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Implications</a:t>
            </a:r>
          </a:p>
        </p:txBody>
      </p:sp>
      <p:sp>
        <p:nvSpPr>
          <p:cNvPr id="48" name="TextBox 47">
            <a:extLst>
              <a:ext uri="{FF2B5EF4-FFF2-40B4-BE49-F238E27FC236}">
                <a16:creationId xmlns:a16="http://schemas.microsoft.com/office/drawing/2014/main" id="{F19B6F90-13CE-43D7-AF45-5EEAE2E6315F}"/>
              </a:ext>
            </a:extLst>
          </p:cNvPr>
          <p:cNvSpPr txBox="1"/>
          <p:nvPr/>
        </p:nvSpPr>
        <p:spPr>
          <a:xfrm>
            <a:off x="30286229" y="25838529"/>
            <a:ext cx="12937006" cy="4955203"/>
          </a:xfrm>
          <a:prstGeom prst="rect">
            <a:avLst/>
          </a:prstGeom>
          <a:noFill/>
        </p:spPr>
        <p:txBody>
          <a:bodyPr wrap="square" rtlCol="0">
            <a:spAutoFit/>
          </a:bodyPr>
          <a:lstStyle/>
          <a:p>
            <a:pPr marL="571500" indent="-571500" fontAlgn="base">
              <a:buFont typeface="Arial" panose="020B0604020202020204" pitchFamily="34" charset="0"/>
              <a:buChar char="•"/>
            </a:pPr>
            <a:r>
              <a:rPr lang="en-US" sz="3200" dirty="0"/>
              <a:t>Alcohol and poor sleep quality seem to be a staple of American culture.</a:t>
            </a:r>
          </a:p>
          <a:p>
            <a:pPr marL="571500" indent="-571500" fontAlgn="base">
              <a:buFont typeface="Arial" panose="020B0604020202020204" pitchFamily="34" charset="0"/>
              <a:buChar char="•"/>
            </a:pPr>
            <a:r>
              <a:rPr lang="en-US" sz="3200" dirty="0"/>
              <a:t>Exploring the relationship between alcohol intake and sleep quality is important in helping to better understand the effects of alcohol on sleep.</a:t>
            </a:r>
          </a:p>
          <a:p>
            <a:pPr marL="457200" indent="-457200" fontAlgn="base">
              <a:buFont typeface="Arial" panose="020B0604020202020204" pitchFamily="34" charset="0"/>
              <a:buChar char="•"/>
            </a:pPr>
            <a:r>
              <a:rPr lang="en-US" sz="3200" dirty="0"/>
              <a:t> Future research can expand our knowledge by examining the possibility of a relationship between alcohol intake and fatigue/overall health.</a:t>
            </a:r>
          </a:p>
          <a:p>
            <a:endParaRPr lang="en-US" sz="6000" dirty="0" err="1"/>
          </a:p>
        </p:txBody>
      </p:sp>
      <p:sp>
        <p:nvSpPr>
          <p:cNvPr id="10" name="TextBox 9">
            <a:extLst>
              <a:ext uri="{FF2B5EF4-FFF2-40B4-BE49-F238E27FC236}">
                <a16:creationId xmlns:a16="http://schemas.microsoft.com/office/drawing/2014/main" id="{38B8AA3B-1D0E-4BA5-B624-65191E581DD1}"/>
              </a:ext>
            </a:extLst>
          </p:cNvPr>
          <p:cNvSpPr txBox="1"/>
          <p:nvPr/>
        </p:nvSpPr>
        <p:spPr>
          <a:xfrm>
            <a:off x="1109351" y="6498771"/>
            <a:ext cx="12576202" cy="10556736"/>
          </a:xfrm>
          <a:prstGeom prst="rect">
            <a:avLst/>
          </a:prstGeom>
          <a:noFill/>
        </p:spPr>
        <p:txBody>
          <a:bodyPr wrap="square" rtlCol="0">
            <a:spAutoFit/>
          </a:bodyPr>
          <a:lstStyle/>
          <a:p>
            <a:r>
              <a:rPr lang="en-US" sz="4000" dirty="0"/>
              <a:t>Alcohol has been shown to not only be addictive and cause physiological harm, but it can also interfere with sleep quality. Unlike the obvious detrimental effects alcohol has on the body, it’s effects on sleep are less conspicuous. Studies have shown that those who regularly drink alcohol get less sleep, do worse in work/school and are prone to consuming more alcohol. Previous research has also shown that alcohol can have damaging effects on sleep years after abstaining from the drink. With most people in the United States regularly drinking alcohol, it is important to better understand the damage alcohol can inflict through poor sleep quality. The purpose of this project is to use data from the Addhealth: Wave IV codebook to determine if alcohol consumption has an impact on the sleep quality of the consumer. </a:t>
            </a:r>
          </a:p>
          <a:p>
            <a:endParaRPr lang="en-US" sz="4000" dirty="0" err="1"/>
          </a:p>
        </p:txBody>
      </p:sp>
      <p:sp>
        <p:nvSpPr>
          <p:cNvPr id="12" name="TextBox 11">
            <a:extLst>
              <a:ext uri="{FF2B5EF4-FFF2-40B4-BE49-F238E27FC236}">
                <a16:creationId xmlns:a16="http://schemas.microsoft.com/office/drawing/2014/main" id="{C580E6AA-95BB-4E53-BF13-A64A735C3BA3}"/>
              </a:ext>
            </a:extLst>
          </p:cNvPr>
          <p:cNvSpPr txBox="1"/>
          <p:nvPr/>
        </p:nvSpPr>
        <p:spPr>
          <a:xfrm>
            <a:off x="1157604" y="18163247"/>
            <a:ext cx="12496516" cy="2308324"/>
          </a:xfrm>
          <a:prstGeom prst="rect">
            <a:avLst/>
          </a:prstGeom>
          <a:noFill/>
        </p:spPr>
        <p:txBody>
          <a:bodyPr wrap="square" rtlCol="0">
            <a:spAutoFit/>
          </a:bodyPr>
          <a:lstStyle/>
          <a:p>
            <a:pPr marL="571500" indent="-571500">
              <a:buFont typeface="Arial" panose="020B0604020202020204" pitchFamily="34" charset="0"/>
              <a:buChar char="•"/>
            </a:pPr>
            <a:r>
              <a:rPr lang="en-US" sz="3600" dirty="0"/>
              <a:t>Is there a relationship between days having trouble going to sleep and the number of drinks in the past 30 days?</a:t>
            </a:r>
          </a:p>
          <a:p>
            <a:pPr marL="571500" indent="-571500">
              <a:buFont typeface="Arial" panose="020B0604020202020204" pitchFamily="34" charset="0"/>
              <a:buChar char="•"/>
            </a:pPr>
            <a:r>
              <a:rPr lang="en-US" sz="3600" dirty="0"/>
              <a:t>Is there a relationship between the last time respondents had an alcoholic drink and their wake up time?</a:t>
            </a:r>
          </a:p>
        </p:txBody>
      </p:sp>
      <p:pic>
        <p:nvPicPr>
          <p:cNvPr id="15" name="Picture 14">
            <a:extLst>
              <a:ext uri="{FF2B5EF4-FFF2-40B4-BE49-F238E27FC236}">
                <a16:creationId xmlns:a16="http://schemas.microsoft.com/office/drawing/2014/main" id="{2864597B-92C5-49B2-8CEC-288F1AEA4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91880" y="27719"/>
            <a:ext cx="3761015" cy="3761015"/>
          </a:xfrm>
          <a:prstGeom prst="rect">
            <a:avLst/>
          </a:prstGeom>
        </p:spPr>
      </p:pic>
      <p:sp>
        <p:nvSpPr>
          <p:cNvPr id="45" name="Text Placeholder 67">
            <a:extLst>
              <a:ext uri="{FF2B5EF4-FFF2-40B4-BE49-F238E27FC236}">
                <a16:creationId xmlns:a16="http://schemas.microsoft.com/office/drawing/2014/main" id="{31498006-F4A4-40E9-9DB7-A3DD27DC24F5}"/>
              </a:ext>
            </a:extLst>
          </p:cNvPr>
          <p:cNvSpPr txBox="1">
            <a:spLocks/>
          </p:cNvSpPr>
          <p:nvPr/>
        </p:nvSpPr>
        <p:spPr>
          <a:xfrm>
            <a:off x="1109351" y="28612488"/>
            <a:ext cx="12649058" cy="94051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Sample Characteristics</a:t>
            </a:r>
          </a:p>
        </p:txBody>
      </p:sp>
      <p:sp>
        <p:nvSpPr>
          <p:cNvPr id="17" name="TextBox 16">
            <a:extLst>
              <a:ext uri="{FF2B5EF4-FFF2-40B4-BE49-F238E27FC236}">
                <a16:creationId xmlns:a16="http://schemas.microsoft.com/office/drawing/2014/main" id="{45678DA7-0188-4AD3-A01C-ABB2386CAF12}"/>
              </a:ext>
            </a:extLst>
          </p:cNvPr>
          <p:cNvSpPr txBox="1"/>
          <p:nvPr/>
        </p:nvSpPr>
        <p:spPr>
          <a:xfrm>
            <a:off x="1157604" y="29690521"/>
            <a:ext cx="12649058" cy="2308324"/>
          </a:xfrm>
          <a:prstGeom prst="rect">
            <a:avLst/>
          </a:prstGeom>
          <a:noFill/>
        </p:spPr>
        <p:txBody>
          <a:bodyPr wrap="square" rtlCol="0">
            <a:spAutoFit/>
          </a:bodyPr>
          <a:lstStyle/>
          <a:p>
            <a:pPr marL="571500" indent="-571500">
              <a:buFont typeface="Arial" panose="020B0604020202020204" pitchFamily="34" charset="0"/>
              <a:buChar char="•"/>
            </a:pPr>
            <a:r>
              <a:rPr lang="en-US" sz="3600" dirty="0"/>
              <a:t>Gender</a:t>
            </a:r>
          </a:p>
          <a:p>
            <a:pPr marL="571500" indent="-571500">
              <a:buFont typeface="Arial" panose="020B0604020202020204" pitchFamily="34" charset="0"/>
              <a:buChar char="•"/>
            </a:pPr>
            <a:r>
              <a:rPr lang="en-US" sz="3600" dirty="0"/>
              <a:t>Wake Up Time (24 Hour Interval)</a:t>
            </a:r>
          </a:p>
          <a:p>
            <a:pPr marL="571500" indent="-571500">
              <a:buFont typeface="Arial" panose="020B0604020202020204" pitchFamily="34" charset="0"/>
              <a:buChar char="•"/>
            </a:pPr>
            <a:r>
              <a:rPr lang="en-US" sz="3600" dirty="0"/>
              <a:t>Last Alcoholic Drink (24 Hour Interval)</a:t>
            </a:r>
          </a:p>
          <a:p>
            <a:pPr marL="571500" indent="-571500">
              <a:buFont typeface="Arial" panose="020B0604020202020204" pitchFamily="34" charset="0"/>
              <a:buChar char="•"/>
            </a:pPr>
            <a:r>
              <a:rPr lang="en-US" sz="3600" dirty="0"/>
              <a:t>Trouble Going to Sleep </a:t>
            </a:r>
          </a:p>
        </p:txBody>
      </p:sp>
      <p:pic>
        <p:nvPicPr>
          <p:cNvPr id="18" name="Picture 2" descr="https://lh5.googleusercontent.com/LQPuMIOmpW7aSOrkDDTjecIhF1PXVz_y_ZYFFxhz13sT5_FOG1prsukz7IOYS1ddrHsEobRqHaAXDnYkfDKEp7E5fMQerlr2JW_ZM3G6bZCb3Ctf95V6CvzPdryThRsOEPgUcZsBH-Q">
            <a:extLst>
              <a:ext uri="{FF2B5EF4-FFF2-40B4-BE49-F238E27FC236}">
                <a16:creationId xmlns:a16="http://schemas.microsoft.com/office/drawing/2014/main" id="{C5260A35-E53B-495C-8DF7-62235DB05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9484" y="6930348"/>
            <a:ext cx="10704882" cy="85639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9-kz1-sAP7EsV9PBetr-0qalsbNUbaikeuVdyCmpATb2zbUrObD-44mYZe-o8p08rZnxfZjHntg85k37m6zpZnG8C8DDdUfs11K6oMnoWohyZqDN__cvfJnA9zDI5D9AmS9mrfPIRq0">
            <a:extLst>
              <a:ext uri="{FF2B5EF4-FFF2-40B4-BE49-F238E27FC236}">
                <a16:creationId xmlns:a16="http://schemas.microsoft.com/office/drawing/2014/main" id="{705BDCC5-7FF5-4513-9C9F-7EAEC62CBD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9838" y="5765970"/>
            <a:ext cx="9664513" cy="79093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145608BA-4BF1-4E14-BD16-6BB189EE940D}"/>
              </a:ext>
            </a:extLst>
          </p:cNvPr>
          <p:cNvSpPr txBox="1"/>
          <p:nvPr/>
        </p:nvSpPr>
        <p:spPr>
          <a:xfrm>
            <a:off x="16056372" y="15735925"/>
            <a:ext cx="12937005" cy="1446550"/>
          </a:xfrm>
          <a:prstGeom prst="rect">
            <a:avLst/>
          </a:prstGeom>
          <a:noFill/>
        </p:spPr>
        <p:txBody>
          <a:bodyPr wrap="square" rtlCol="0">
            <a:spAutoFit/>
          </a:bodyPr>
          <a:lstStyle/>
          <a:p>
            <a:r>
              <a:rPr lang="en-US" sz="3200" b="1" dirty="0"/>
              <a:t>Figure 1:</a:t>
            </a:r>
            <a:r>
              <a:rPr lang="en-US" sz="3200" dirty="0"/>
              <a:t> T-test showed males, on average,  drank 1.48 more drinks in the past 30 days than did females (p-value &lt;0.0001)</a:t>
            </a:r>
          </a:p>
          <a:p>
            <a:endParaRPr lang="en-US" sz="2400" b="1" dirty="0"/>
          </a:p>
        </p:txBody>
      </p:sp>
      <p:sp>
        <p:nvSpPr>
          <p:cNvPr id="28" name="TextBox 27">
            <a:extLst>
              <a:ext uri="{FF2B5EF4-FFF2-40B4-BE49-F238E27FC236}">
                <a16:creationId xmlns:a16="http://schemas.microsoft.com/office/drawing/2014/main" id="{C016FB0C-AEAC-4C0F-8128-FB995A8C9A83}"/>
              </a:ext>
            </a:extLst>
          </p:cNvPr>
          <p:cNvSpPr txBox="1"/>
          <p:nvPr/>
        </p:nvSpPr>
        <p:spPr>
          <a:xfrm>
            <a:off x="30659866" y="13893363"/>
            <a:ext cx="12937005" cy="2062103"/>
          </a:xfrm>
          <a:prstGeom prst="rect">
            <a:avLst/>
          </a:prstGeom>
          <a:noFill/>
        </p:spPr>
        <p:txBody>
          <a:bodyPr wrap="square" rtlCol="0">
            <a:spAutoFit/>
          </a:bodyPr>
          <a:lstStyle/>
          <a:p>
            <a:r>
              <a:rPr lang="en-US" sz="3200" b="1" dirty="0"/>
              <a:t>Figure 3:</a:t>
            </a:r>
            <a:r>
              <a:rPr lang="en-US" sz="3200" dirty="0"/>
              <a:t> Linear regression shows significant negative correlation. The later in the day respondents had an alcoholic drink, the earlier they would wake up (p&lt;0.0001)</a:t>
            </a:r>
          </a:p>
          <a:p>
            <a:endParaRPr lang="en-US" sz="3200" dirty="0" err="1"/>
          </a:p>
        </p:txBody>
      </p:sp>
      <p:sp>
        <p:nvSpPr>
          <p:cNvPr id="29" name="TextBox 28">
            <a:extLst>
              <a:ext uri="{FF2B5EF4-FFF2-40B4-BE49-F238E27FC236}">
                <a16:creationId xmlns:a16="http://schemas.microsoft.com/office/drawing/2014/main" id="{5E6EB384-228C-4E81-810C-019F0160552D}"/>
              </a:ext>
            </a:extLst>
          </p:cNvPr>
          <p:cNvSpPr txBox="1"/>
          <p:nvPr/>
        </p:nvSpPr>
        <p:spPr>
          <a:xfrm>
            <a:off x="17808696" y="6391345"/>
            <a:ext cx="8409214" cy="646331"/>
          </a:xfrm>
          <a:prstGeom prst="rect">
            <a:avLst/>
          </a:prstGeom>
          <a:noFill/>
        </p:spPr>
        <p:txBody>
          <a:bodyPr wrap="square" rtlCol="0">
            <a:spAutoFit/>
          </a:bodyPr>
          <a:lstStyle/>
          <a:p>
            <a:pPr algn="ctr"/>
            <a:r>
              <a:rPr lang="en-US" sz="3600" b="1" dirty="0"/>
              <a:t>Alcoholic Drinks in the Past 30 Days</a:t>
            </a:r>
          </a:p>
        </p:txBody>
      </p:sp>
      <p:sp>
        <p:nvSpPr>
          <p:cNvPr id="30" name="TextBox 29">
            <a:extLst>
              <a:ext uri="{FF2B5EF4-FFF2-40B4-BE49-F238E27FC236}">
                <a16:creationId xmlns:a16="http://schemas.microsoft.com/office/drawing/2014/main" id="{A51AEBE9-5E89-4BD7-B594-BBC4FF60581E}"/>
              </a:ext>
            </a:extLst>
          </p:cNvPr>
          <p:cNvSpPr txBox="1"/>
          <p:nvPr/>
        </p:nvSpPr>
        <p:spPr>
          <a:xfrm>
            <a:off x="31922476" y="5161474"/>
            <a:ext cx="9664513" cy="646331"/>
          </a:xfrm>
          <a:prstGeom prst="rect">
            <a:avLst/>
          </a:prstGeom>
          <a:noFill/>
        </p:spPr>
        <p:txBody>
          <a:bodyPr wrap="square" rtlCol="0">
            <a:spAutoFit/>
          </a:bodyPr>
          <a:lstStyle/>
          <a:p>
            <a:pPr algn="ctr"/>
            <a:r>
              <a:rPr lang="en-US" sz="3600" b="1" dirty="0"/>
              <a:t>Last Time Drank Alcohol vs Wake Up Time</a:t>
            </a:r>
          </a:p>
        </p:txBody>
      </p:sp>
      <p:sp>
        <p:nvSpPr>
          <p:cNvPr id="32" name="TextBox 31">
            <a:extLst>
              <a:ext uri="{FF2B5EF4-FFF2-40B4-BE49-F238E27FC236}">
                <a16:creationId xmlns:a16="http://schemas.microsoft.com/office/drawing/2014/main" id="{A195BC1B-9427-41C8-9093-F00D138E7F90}"/>
              </a:ext>
            </a:extLst>
          </p:cNvPr>
          <p:cNvSpPr txBox="1"/>
          <p:nvPr/>
        </p:nvSpPr>
        <p:spPr>
          <a:xfrm>
            <a:off x="30659866" y="31074799"/>
            <a:ext cx="12073730" cy="1815882"/>
          </a:xfrm>
          <a:prstGeom prst="rect">
            <a:avLst/>
          </a:prstGeom>
          <a:noFill/>
        </p:spPr>
        <p:txBody>
          <a:bodyPr wrap="square" rtlCol="0">
            <a:spAutoFit/>
          </a:bodyPr>
          <a:lstStyle/>
          <a:p>
            <a:r>
              <a:rPr lang="en-US" sz="1400" dirty="0"/>
              <a:t>1. Brower, Kirk J. “Alcohol’s Effects on Sleep in Alcoholics.” Alcohol research &amp; health: the journal of the National Institute on Alcohol Abuse and Alcoholism 25.2 (2001): 110-125. Print. </a:t>
            </a:r>
          </a:p>
          <a:p>
            <a:r>
              <a:rPr lang="en-US" sz="1400" dirty="0"/>
              <a:t>2. Ebrahim, I. O., Shapiro, C. M., Williams, A. J. and Fenwick, P. B. (2013), Alcohol and Sleep I: Effects on Normal Sleep. Alcohol </a:t>
            </a:r>
            <a:r>
              <a:rPr lang="en-US" sz="1400" dirty="0" err="1"/>
              <a:t>Clin</a:t>
            </a:r>
            <a:r>
              <a:rPr lang="en-US" sz="1400" dirty="0"/>
              <a:t> </a:t>
            </a:r>
            <a:r>
              <a:rPr lang="en-US" sz="1400" dirty="0" err="1"/>
              <a:t>Exp</a:t>
            </a:r>
            <a:r>
              <a:rPr lang="en-US" sz="1400" dirty="0"/>
              <a:t> Res, 37: 539‘-549. doi:10.1111/acer.12006 2.</a:t>
            </a:r>
          </a:p>
          <a:p>
            <a:r>
              <a:rPr lang="en-US" sz="1400" dirty="0"/>
              <a:t>3. Oscar-Berman, M., &amp; </a:t>
            </a:r>
            <a:r>
              <a:rPr lang="en-US" sz="1400" dirty="0" err="1"/>
              <a:t>Marinković</a:t>
            </a:r>
            <a:r>
              <a:rPr lang="en-US" sz="1400" dirty="0"/>
              <a:t>, K. (2007). Alcohol: Effects on Neurobehavioral Functions and the Brain. </a:t>
            </a:r>
            <a:r>
              <a:rPr lang="en-US" sz="1400" i="1" dirty="0"/>
              <a:t>Neuropsychology Review</a:t>
            </a:r>
            <a:r>
              <a:rPr lang="en-US" sz="1400" dirty="0"/>
              <a:t>, </a:t>
            </a:r>
            <a:r>
              <a:rPr lang="en-US" sz="1400" i="1" dirty="0"/>
              <a:t>17</a:t>
            </a:r>
            <a:r>
              <a:rPr lang="en-US" sz="1400" dirty="0"/>
              <a:t>(3), 239–257. </a:t>
            </a:r>
            <a:r>
              <a:rPr lang="en-US" sz="1400" u="sng" dirty="0">
                <a:hlinkClick r:id="rId5"/>
              </a:rPr>
              <a:t>https://doi.org/10.1007/s11065-007-9038-6</a:t>
            </a:r>
            <a:endParaRPr lang="en-US" sz="1400" dirty="0"/>
          </a:p>
          <a:p>
            <a:br>
              <a:rPr lang="en-US" sz="1400" dirty="0"/>
            </a:br>
            <a:endParaRPr lang="en-US" sz="1400" dirty="0"/>
          </a:p>
        </p:txBody>
      </p:sp>
      <p:pic>
        <p:nvPicPr>
          <p:cNvPr id="61" name="Picture">
            <a:extLst>
              <a:ext uri="{FF2B5EF4-FFF2-40B4-BE49-F238E27FC236}">
                <a16:creationId xmlns:a16="http://schemas.microsoft.com/office/drawing/2014/main" id="{00910FC6-34CE-4466-A8E4-952E21F8CEEA}"/>
              </a:ext>
            </a:extLst>
          </p:cNvPr>
          <p:cNvPicPr>
            <a:picLocks noChangeAspect="1"/>
          </p:cNvPicPr>
          <p:nvPr/>
        </p:nvPicPr>
        <p:blipFill>
          <a:blip r:embed="rId6"/>
          <a:stretch>
            <a:fillRect/>
          </a:stretch>
        </p:blipFill>
        <p:spPr bwMode="auto">
          <a:xfrm>
            <a:off x="16496862" y="18889364"/>
            <a:ext cx="12496515" cy="9997212"/>
          </a:xfrm>
          <a:prstGeom prst="rect">
            <a:avLst/>
          </a:prstGeom>
          <a:noFill/>
          <a:ln w="9525">
            <a:noFill/>
            <a:headEnd/>
            <a:tailEnd/>
          </a:ln>
        </p:spPr>
      </p:pic>
      <p:sp>
        <p:nvSpPr>
          <p:cNvPr id="38" name="TextBox 37">
            <a:extLst>
              <a:ext uri="{FF2B5EF4-FFF2-40B4-BE49-F238E27FC236}">
                <a16:creationId xmlns:a16="http://schemas.microsoft.com/office/drawing/2014/main" id="{2B035149-5CF8-4FBA-B4E9-FD22839725B0}"/>
              </a:ext>
            </a:extLst>
          </p:cNvPr>
          <p:cNvSpPr txBox="1"/>
          <p:nvPr/>
        </p:nvSpPr>
        <p:spPr>
          <a:xfrm>
            <a:off x="16671280" y="18163247"/>
            <a:ext cx="11707188" cy="646331"/>
          </a:xfrm>
          <a:prstGeom prst="rect">
            <a:avLst/>
          </a:prstGeom>
          <a:noFill/>
        </p:spPr>
        <p:txBody>
          <a:bodyPr wrap="square" rtlCol="0">
            <a:spAutoFit/>
          </a:bodyPr>
          <a:lstStyle/>
          <a:p>
            <a:r>
              <a:rPr lang="en-US" sz="3600" b="1" dirty="0"/>
              <a:t>Trouble Going to Sleep vs Drinks in the Past 30 Days</a:t>
            </a:r>
          </a:p>
        </p:txBody>
      </p:sp>
      <p:sp>
        <p:nvSpPr>
          <p:cNvPr id="39" name="TextBox 38">
            <a:extLst>
              <a:ext uri="{FF2B5EF4-FFF2-40B4-BE49-F238E27FC236}">
                <a16:creationId xmlns:a16="http://schemas.microsoft.com/office/drawing/2014/main" id="{A2D98B90-B51C-487B-B572-AADC46946050}"/>
              </a:ext>
            </a:extLst>
          </p:cNvPr>
          <p:cNvSpPr txBox="1"/>
          <p:nvPr/>
        </p:nvSpPr>
        <p:spPr>
          <a:xfrm>
            <a:off x="17159484" y="29082743"/>
            <a:ext cx="10272516" cy="1077218"/>
          </a:xfrm>
          <a:prstGeom prst="rect">
            <a:avLst/>
          </a:prstGeom>
          <a:noFill/>
        </p:spPr>
        <p:txBody>
          <a:bodyPr wrap="square" rtlCol="0">
            <a:spAutoFit/>
          </a:bodyPr>
          <a:lstStyle/>
          <a:p>
            <a:r>
              <a:rPr lang="en-US" sz="3200" b="1" dirty="0"/>
              <a:t>Figure 2:</a:t>
            </a:r>
            <a:r>
              <a:rPr lang="en-US" sz="3200" dirty="0"/>
              <a:t> An analysis of variance (ANOVA) showed no significant effect between the two variables (p&gt;0.0001)</a:t>
            </a:r>
            <a:endParaRPr lang="en-US" sz="3200" b="1" dirty="0"/>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785</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Proxima Nova</vt:lpstr>
      <vt:lpstr>Science Poster</vt:lpstr>
      <vt:lpstr>Alcohol consumption and its relationship to sleep quality of the consumer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2017-11-29T10:29:33Z</dcterms:created>
  <dcterms:modified xsi:type="dcterms:W3CDTF">2017-11-30T07:55:35Z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