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4661"/>
  </p:normalViewPr>
  <p:slideViewPr>
    <p:cSldViewPr snapToGrid="0" snapToObjects="1">
      <p:cViewPr varScale="1">
        <p:scale>
          <a:sx n="26" d="100"/>
          <a:sy n="26" d="100"/>
        </p:scale>
        <p:origin x="1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5261D-7532-6D48-8DBC-A4E34944330F}" type="datetimeFigureOut">
              <a:rPr lang="en-US" smtClean="0"/>
              <a:t>11/29/2017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22FA3-B12D-6B4E-88C4-D70CD1E995D1}" type="slidenum">
              <a:rPr lang="en-US" smtClean="0"/>
              <a:t>‹#›</a:t>
            </a:fld>
            <a:endParaRPr lang="en-US"/>
          </a:p>
        </p:txBody>
      </p:sp>
    </p:spTree>
    <p:extLst>
      <p:ext uri="{BB962C8B-B14F-4D97-AF65-F5344CB8AC3E}">
        <p14:creationId xmlns:p14="http://schemas.microsoft.com/office/powerpoint/2010/main" val="1684744498"/>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22FA3-B12D-6B4E-88C4-D70CD1E995D1}" type="slidenum">
              <a:rPr lang="en-US" smtClean="0"/>
              <a:t>1</a:t>
            </a:fld>
            <a:endParaRPr lang="en-US"/>
          </a:p>
        </p:txBody>
      </p:sp>
    </p:spTree>
    <p:extLst>
      <p:ext uri="{BB962C8B-B14F-4D97-AF65-F5344CB8AC3E}">
        <p14:creationId xmlns:p14="http://schemas.microsoft.com/office/powerpoint/2010/main" val="92889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02334" y="3851038"/>
            <a:ext cx="26968872" cy="12198869"/>
          </a:xfrm>
        </p:spPr>
        <p:txBody>
          <a:bodyPr bIns="0" anchor="b">
            <a:normAutofit/>
          </a:bodyPr>
          <a:lstStyle>
            <a:lvl1pPr algn="l">
              <a:defRPr sz="25920"/>
            </a:lvl1pPr>
          </a:lstStyle>
          <a:p>
            <a:r>
              <a:rPr lang="en-US" smtClean="0"/>
              <a:t>Click to edit Master title style</a:t>
            </a:r>
            <a:endParaRPr lang="en-US" dirty="0"/>
          </a:p>
        </p:txBody>
      </p:sp>
      <p:sp>
        <p:nvSpPr>
          <p:cNvPr id="3" name="Subtitle 2"/>
          <p:cNvSpPr>
            <a:spLocks noGrp="1"/>
          </p:cNvSpPr>
          <p:nvPr>
            <p:ph type="subTitle" idx="1"/>
          </p:nvPr>
        </p:nvSpPr>
        <p:spPr>
          <a:xfrm>
            <a:off x="11502334" y="16949786"/>
            <a:ext cx="26968872" cy="4692581"/>
          </a:xfrm>
        </p:spPr>
        <p:txBody>
          <a:bodyPr tIns="91440" bIns="91440">
            <a:normAutofit/>
          </a:bodyPr>
          <a:lstStyle>
            <a:lvl1pPr marL="0" indent="0" algn="l">
              <a:buNone/>
              <a:defRPr sz="7680" b="0" cap="all" baseline="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7EEB78-7EA8-3049-9201-76AA1713BE89}" type="datetimeFigureOut">
              <a:rPr lang="en-US" smtClean="0"/>
              <a:t>11/29/2017</a:t>
            </a:fld>
            <a:endParaRPr lang="en-US"/>
          </a:p>
        </p:txBody>
      </p:sp>
      <p:sp>
        <p:nvSpPr>
          <p:cNvPr id="5" name="Footer Placeholder 4"/>
          <p:cNvSpPr>
            <a:spLocks noGrp="1"/>
          </p:cNvSpPr>
          <p:nvPr>
            <p:ph type="ftr" sz="quarter" idx="11"/>
          </p:nvPr>
        </p:nvSpPr>
        <p:spPr>
          <a:xfrm>
            <a:off x="11502331" y="1580681"/>
            <a:ext cx="14814202" cy="1484165"/>
          </a:xfrm>
        </p:spPr>
        <p:txBody>
          <a:bodyPr/>
          <a:lstStyle/>
          <a:p>
            <a:endParaRPr lang="en-US"/>
          </a:p>
        </p:txBody>
      </p:sp>
      <p:sp>
        <p:nvSpPr>
          <p:cNvPr id="6" name="Slide Number Placeholder 5"/>
          <p:cNvSpPr>
            <a:spLocks noGrp="1"/>
          </p:cNvSpPr>
          <p:nvPr>
            <p:ph type="sldNum" sz="quarter" idx="12"/>
          </p:nvPr>
        </p:nvSpPr>
        <p:spPr>
          <a:xfrm>
            <a:off x="6886577" y="3835071"/>
            <a:ext cx="3849624" cy="2417174"/>
          </a:xfrm>
        </p:spPr>
        <p:txBody>
          <a:bodyPr/>
          <a:lstStyle/>
          <a:p>
            <a:fld id="{9F9E12F0-2587-4E4C-8117-C932D7CE8DE7}" type="slidenum">
              <a:rPr lang="en-US" smtClean="0"/>
              <a:t>‹#›</a:t>
            </a:fld>
            <a:endParaRPr lang="en-US"/>
          </a:p>
        </p:txBody>
      </p:sp>
      <p:cxnSp>
        <p:nvCxnSpPr>
          <p:cNvPr id="15" name="Straight Connector 14"/>
          <p:cNvCxnSpPr/>
          <p:nvPr/>
        </p:nvCxnSpPr>
        <p:spPr>
          <a:xfrm>
            <a:off x="11502334" y="16937002"/>
            <a:ext cx="269688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EEB78-7EA8-3049-9201-76AA1713BE8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E12F0-2587-4E4C-8117-C932D7CE8D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206537" y="3835078"/>
            <a:ext cx="5294530" cy="22367467"/>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28759" y="3835078"/>
            <a:ext cx="25445256" cy="22367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EEB78-7EA8-3049-9201-76AA1713BE8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E12F0-2587-4E4C-8117-C932D7CE8DE7}" type="slidenum">
              <a:rPr lang="en-US" smtClean="0"/>
              <a:t>‹#›</a:t>
            </a:fld>
            <a:endParaRPr lang="en-US"/>
          </a:p>
        </p:txBody>
      </p:sp>
      <p:cxnSp>
        <p:nvCxnSpPr>
          <p:cNvPr id="15" name="Straight Connector 14"/>
          <p:cNvCxnSpPr/>
          <p:nvPr/>
        </p:nvCxnSpPr>
        <p:spPr>
          <a:xfrm>
            <a:off x="33206534" y="3835078"/>
            <a:ext cx="0" cy="22367467"/>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7EEB78-7EA8-3049-9201-76AA1713BE8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E12F0-2587-4E4C-8117-C932D7CE8DE7}" type="slidenum">
              <a:rPr lang="en-US" smtClean="0"/>
              <a:t>‹#›</a:t>
            </a:fld>
            <a:endParaRPr lang="en-US"/>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28757" y="8429424"/>
            <a:ext cx="26961610" cy="9062160"/>
          </a:xfrm>
        </p:spPr>
        <p:txBody>
          <a:bodyPr anchor="b">
            <a:normAutofit/>
          </a:bodyPr>
          <a:lstStyle>
            <a:lvl1pPr algn="l">
              <a:defRPr sz="15360"/>
            </a:lvl1pPr>
          </a:lstStyle>
          <a:p>
            <a:r>
              <a:rPr lang="en-US" smtClean="0"/>
              <a:t>Click to edit Master title style</a:t>
            </a:r>
            <a:endParaRPr lang="en-US" dirty="0"/>
          </a:p>
        </p:txBody>
      </p:sp>
      <p:sp>
        <p:nvSpPr>
          <p:cNvPr id="3" name="Text Placeholder 2"/>
          <p:cNvSpPr>
            <a:spLocks noGrp="1"/>
          </p:cNvSpPr>
          <p:nvPr>
            <p:ph type="body" idx="1"/>
          </p:nvPr>
        </p:nvSpPr>
        <p:spPr>
          <a:xfrm>
            <a:off x="6928761" y="18269743"/>
            <a:ext cx="26961610" cy="4862059"/>
          </a:xfrm>
        </p:spPr>
        <p:txBody>
          <a:bodyPr tIns="91440">
            <a:normAutofit/>
          </a:bodyPr>
          <a:lstStyle>
            <a:lvl1pPr marL="0" indent="0" algn="l">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7EEB78-7EA8-3049-9201-76AA1713BE89}"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9E12F0-2587-4E4C-8117-C932D7CE8DE7}" type="slidenum">
              <a:rPr lang="en-US" smtClean="0"/>
              <a:t>‹#›</a:t>
            </a:fld>
            <a:endParaRPr lang="en-US"/>
          </a:p>
        </p:txBody>
      </p:sp>
      <p:cxnSp>
        <p:nvCxnSpPr>
          <p:cNvPr id="15" name="Straight Connector 14"/>
          <p:cNvCxnSpPr/>
          <p:nvPr/>
        </p:nvCxnSpPr>
        <p:spPr>
          <a:xfrm>
            <a:off x="6928757" y="18263928"/>
            <a:ext cx="2696161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28759" y="3863474"/>
            <a:ext cx="31542446" cy="5084664"/>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28754" y="9666893"/>
            <a:ext cx="15004181" cy="165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3468073" y="9666895"/>
            <a:ext cx="15003130" cy="165002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7EEB78-7EA8-3049-9201-76AA1713BE8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E12F0-2587-4E4C-8117-C932D7CE8DE7}" type="slidenum">
              <a:rPr lang="en-US" smtClean="0"/>
              <a:t>‹#›</a:t>
            </a:fld>
            <a:endParaRPr lang="en-US"/>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928757" y="3859990"/>
            <a:ext cx="31542451" cy="507033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757" y="9693843"/>
            <a:ext cx="15003677" cy="3849326"/>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6928757" y="13556498"/>
            <a:ext cx="15003677" cy="126933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468073" y="9710421"/>
            <a:ext cx="15003130" cy="3850738"/>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23468073" y="13543159"/>
            <a:ext cx="15003130" cy="126593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7EEB78-7EA8-3049-9201-76AA1713BE89}"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9E12F0-2587-4E4C-8117-C932D7CE8D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7EEB78-7EA8-3049-9201-76AA1713BE89}"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9E12F0-2587-4E4C-8117-C932D7CE8D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EEB78-7EA8-3049-9201-76AA1713BE89}"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9E12F0-2587-4E4C-8117-C932D7CE8D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7402" y="3835073"/>
            <a:ext cx="11644560" cy="10786162"/>
          </a:xfrm>
        </p:spPr>
        <p:txBody>
          <a:bodyPr anchor="b">
            <a:normAutofit/>
          </a:bodyPr>
          <a:lstStyle>
            <a:lvl1pPr algn="l">
              <a:defRPr sz="11520"/>
            </a:lvl1pPr>
          </a:lstStyle>
          <a:p>
            <a:r>
              <a:rPr lang="en-US" smtClean="0"/>
              <a:t>Click to edit Master title style</a:t>
            </a:r>
            <a:endParaRPr lang="en-US" dirty="0"/>
          </a:p>
        </p:txBody>
      </p:sp>
      <p:sp>
        <p:nvSpPr>
          <p:cNvPr id="3" name="Content Placeholder 2"/>
          <p:cNvSpPr>
            <a:spLocks noGrp="1"/>
          </p:cNvSpPr>
          <p:nvPr>
            <p:ph idx="1"/>
          </p:nvPr>
        </p:nvSpPr>
        <p:spPr>
          <a:xfrm>
            <a:off x="20095949" y="3835075"/>
            <a:ext cx="18375254" cy="2236236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07404" y="15386364"/>
            <a:ext cx="11651371" cy="10791269"/>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7EEB78-7EA8-3049-9201-76AA1713BE89}"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9E12F0-2587-4E4C-8117-C932D7CE8DE7}" type="slidenum">
              <a:rPr lang="en-US" smtClean="0"/>
              <a:t>‹#›</a:t>
            </a:fld>
            <a:endParaRPr lang="en-US"/>
          </a:p>
        </p:txBody>
      </p:sp>
      <p:cxnSp>
        <p:nvCxnSpPr>
          <p:cNvPr id="17" name="Straight Connector 16"/>
          <p:cNvCxnSpPr/>
          <p:nvPr/>
        </p:nvCxnSpPr>
        <p:spPr>
          <a:xfrm>
            <a:off x="6920390" y="15386357"/>
            <a:ext cx="1163172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23983207" y="2314423"/>
            <a:ext cx="16854658" cy="2471568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931913" y="5421663"/>
            <a:ext cx="15575688" cy="8786803"/>
          </a:xfrm>
        </p:spPr>
        <p:txBody>
          <a:bodyPr anchor="b">
            <a:normAutofit/>
          </a:bodyPr>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7072615" y="5388209"/>
            <a:ext cx="10727990" cy="18558370"/>
          </a:xfrm>
          <a:solidFill>
            <a:schemeClr val="bg1">
              <a:lumMod val="8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928762" y="15100761"/>
            <a:ext cx="15553373" cy="9617962"/>
          </a:xfrm>
        </p:spPr>
        <p:txBody>
          <a:bodyPr>
            <a:normAutofit/>
          </a:bodyPr>
          <a:lstStyle>
            <a:lvl1pPr marL="0" indent="0" algn="l">
              <a:buNone/>
              <a:defRPr sz="86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a:xfrm>
            <a:off x="6895987" y="26255316"/>
            <a:ext cx="15611616" cy="1536590"/>
          </a:xfrm>
        </p:spPr>
        <p:txBody>
          <a:bodyPr/>
          <a:lstStyle>
            <a:lvl1pPr algn="l">
              <a:defRPr/>
            </a:lvl1pPr>
          </a:lstStyle>
          <a:p>
            <a:fld id="{6D7EEB78-7EA8-3049-9201-76AA1713BE89}" type="datetimeFigureOut">
              <a:rPr lang="en-US" smtClean="0"/>
              <a:t>11/29/2017</a:t>
            </a:fld>
            <a:endParaRPr lang="en-US"/>
          </a:p>
        </p:txBody>
      </p:sp>
      <p:sp>
        <p:nvSpPr>
          <p:cNvPr id="6" name="Footer Placeholder 5"/>
          <p:cNvSpPr>
            <a:spLocks noGrp="1"/>
          </p:cNvSpPr>
          <p:nvPr>
            <p:ph type="ftr" sz="quarter" idx="11"/>
          </p:nvPr>
        </p:nvSpPr>
        <p:spPr>
          <a:xfrm>
            <a:off x="6900147" y="1529479"/>
            <a:ext cx="15607454" cy="1540469"/>
          </a:xfrm>
        </p:spPr>
        <p:txBody>
          <a:bodyPr/>
          <a:lstStyle/>
          <a:p>
            <a:endParaRPr lang="en-US" dirty="0"/>
          </a:p>
        </p:txBody>
      </p:sp>
      <p:sp>
        <p:nvSpPr>
          <p:cNvPr id="7" name="Slide Number Placeholder 6"/>
          <p:cNvSpPr>
            <a:spLocks noGrp="1"/>
          </p:cNvSpPr>
          <p:nvPr>
            <p:ph type="sldNum" sz="quarter" idx="12"/>
          </p:nvPr>
        </p:nvSpPr>
        <p:spPr/>
        <p:txBody>
          <a:bodyPr/>
          <a:lstStyle/>
          <a:p>
            <a:fld id="{9F9E12F0-2587-4E4C-8117-C932D7CE8DE7}" type="slidenum">
              <a:rPr lang="en-US" smtClean="0"/>
              <a:t>‹#›</a:t>
            </a:fld>
            <a:endParaRPr lang="en-US"/>
          </a:p>
        </p:txBody>
      </p:sp>
      <p:cxnSp>
        <p:nvCxnSpPr>
          <p:cNvPr id="31" name="Straight Connector 30"/>
          <p:cNvCxnSpPr/>
          <p:nvPr/>
        </p:nvCxnSpPr>
        <p:spPr>
          <a:xfrm>
            <a:off x="6918149" y="15089304"/>
            <a:ext cx="15561667"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9675523"/>
            <a:ext cx="43891200" cy="195816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a:xfrm>
            <a:off x="-3" y="29257217"/>
            <a:ext cx="43891205" cy="3718690"/>
          </a:xfrm>
          <a:prstGeom prst="rect">
            <a:avLst/>
          </a:prstGeom>
        </p:spPr>
      </p:pic>
      <p:cxnSp>
        <p:nvCxnSpPr>
          <p:cNvPr id="13" name="Straight Connector 12"/>
          <p:cNvCxnSpPr/>
          <p:nvPr/>
        </p:nvCxnSpPr>
        <p:spPr>
          <a:xfrm>
            <a:off x="0" y="29285410"/>
            <a:ext cx="43891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928759" y="3861698"/>
            <a:ext cx="31542446" cy="503632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28759" y="9675521"/>
            <a:ext cx="31542446" cy="165629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103401" y="1585778"/>
            <a:ext cx="11367802" cy="1484165"/>
          </a:xfrm>
          <a:prstGeom prst="rect">
            <a:avLst/>
          </a:prstGeom>
        </p:spPr>
        <p:txBody>
          <a:bodyPr vert="horz" lIns="91440" tIns="45720" rIns="91440" bIns="45720" rtlCol="0" anchor="ctr"/>
          <a:lstStyle>
            <a:lvl1pPr algn="r">
              <a:defRPr sz="4800">
                <a:solidFill>
                  <a:schemeClr val="tx1">
                    <a:tint val="75000"/>
                  </a:schemeClr>
                </a:solidFill>
              </a:defRPr>
            </a:lvl1pPr>
          </a:lstStyle>
          <a:p>
            <a:fld id="{6D7EEB78-7EA8-3049-9201-76AA1713BE89}" type="datetimeFigureOut">
              <a:rPr lang="en-US" smtClean="0"/>
              <a:t>11/29/2017</a:t>
            </a:fld>
            <a:endParaRPr lang="en-US"/>
          </a:p>
        </p:txBody>
      </p:sp>
      <p:sp>
        <p:nvSpPr>
          <p:cNvPr id="5" name="Footer Placeholder 4"/>
          <p:cNvSpPr>
            <a:spLocks noGrp="1"/>
          </p:cNvSpPr>
          <p:nvPr>
            <p:ph type="ftr" sz="quarter" idx="3"/>
          </p:nvPr>
        </p:nvSpPr>
        <p:spPr>
          <a:xfrm>
            <a:off x="6928757" y="1580681"/>
            <a:ext cx="19363219" cy="1484165"/>
          </a:xfrm>
          <a:prstGeom prst="rect">
            <a:avLst/>
          </a:prstGeom>
        </p:spPr>
        <p:txBody>
          <a:bodyPr vert="horz" lIns="91440" tIns="45720" rIns="91440" bIns="45720" rtlCol="0" anchor="ctr"/>
          <a:lstStyle>
            <a:lvl1pPr algn="l">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41080" y="3835071"/>
            <a:ext cx="3819581" cy="2417174"/>
          </a:xfrm>
          <a:prstGeom prst="rect">
            <a:avLst/>
          </a:prstGeom>
        </p:spPr>
        <p:txBody>
          <a:bodyPr vert="horz" lIns="91440" tIns="45720" rIns="91440" bIns="45720" rtlCol="0" anchor="t"/>
          <a:lstStyle>
            <a:lvl1pPr algn="r">
              <a:defRPr sz="13440">
                <a:solidFill>
                  <a:schemeClr val="accent1"/>
                </a:solidFill>
              </a:defRPr>
            </a:lvl1pPr>
          </a:lstStyle>
          <a:p>
            <a:fld id="{9F9E12F0-2587-4E4C-8117-C932D7CE8DE7}" type="slidenum">
              <a:rPr lang="en-US" smtClean="0"/>
              <a:t>‹#›</a:t>
            </a:fld>
            <a:endParaRPr lang="en-US"/>
          </a:p>
        </p:txBody>
      </p:sp>
    </p:spTree>
    <p:extLst>
      <p:ext uri="{BB962C8B-B14F-4D97-AF65-F5344CB8AC3E}">
        <p14:creationId xmlns:p14="http://schemas.microsoft.com/office/powerpoint/2010/main" val="9723957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291840" rtl="0" eaLnBrk="1" latinLnBrk="0" hangingPunct="1">
        <a:lnSpc>
          <a:spcPct val="90000"/>
        </a:lnSpc>
        <a:spcBef>
          <a:spcPct val="0"/>
        </a:spcBef>
        <a:buNone/>
        <a:defRPr sz="15360" b="0" i="0" kern="1200" cap="all">
          <a:solidFill>
            <a:schemeClr val="tx1"/>
          </a:solidFill>
          <a:effectLst/>
          <a:latin typeface="+mj-lt"/>
          <a:ea typeface="+mj-ea"/>
          <a:cs typeface="+mj-cs"/>
        </a:defRPr>
      </a:lvl1pPr>
    </p:titleStyle>
    <p:bodyStyle>
      <a:lvl1pPr marL="1097280" indent="-1097280" algn="l" defTabSz="3291840" rtl="0" eaLnBrk="1" latinLnBrk="0" hangingPunct="1">
        <a:lnSpc>
          <a:spcPct val="120000"/>
        </a:lnSpc>
        <a:spcBef>
          <a:spcPts val="4800"/>
        </a:spcBef>
        <a:buClr>
          <a:schemeClr val="accent1"/>
        </a:buClr>
        <a:buSzPct val="100000"/>
        <a:buFont typeface="Arial" panose="020B0604020202020204" pitchFamily="34" charset="0"/>
        <a:buChar char="•"/>
        <a:defRPr sz="9600" kern="1200" cap="none">
          <a:solidFill>
            <a:schemeClr val="tx1"/>
          </a:solidFill>
          <a:effectLst/>
          <a:latin typeface="+mn-lt"/>
          <a:ea typeface="+mn-ea"/>
          <a:cs typeface="+mn-cs"/>
        </a:defRPr>
      </a:lvl1pPr>
      <a:lvl2pPr marL="329184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baseline="0">
          <a:solidFill>
            <a:schemeClr val="tx1"/>
          </a:solidFill>
          <a:effectLst/>
          <a:latin typeface="+mn-lt"/>
          <a:ea typeface="+mn-ea"/>
          <a:cs typeface="+mn-cs"/>
        </a:defRPr>
      </a:lvl2pPr>
      <a:lvl3pPr marL="548640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a:solidFill>
            <a:schemeClr val="tx1"/>
          </a:solidFill>
          <a:effectLst/>
          <a:latin typeface="+mn-lt"/>
          <a:ea typeface="+mn-ea"/>
          <a:cs typeface="+mn-cs"/>
        </a:defRPr>
      </a:lvl3pPr>
      <a:lvl4pPr marL="768096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6720" kern="1200" cap="none" baseline="0">
          <a:solidFill>
            <a:schemeClr val="tx1"/>
          </a:solidFill>
          <a:effectLst/>
          <a:latin typeface="+mn-lt"/>
          <a:ea typeface="+mn-ea"/>
          <a:cs typeface="+mn-cs"/>
        </a:defRPr>
      </a:lvl4pPr>
      <a:lvl5pPr marL="987552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5760" kern="1200" cap="none">
          <a:solidFill>
            <a:schemeClr val="tx1"/>
          </a:solidFill>
          <a:effectLst/>
          <a:latin typeface="+mn-lt"/>
          <a:ea typeface="+mn-ea"/>
          <a:cs typeface="+mn-cs"/>
        </a:defRPr>
      </a:lvl5pPr>
      <a:lvl6pPr marL="1207008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6pPr>
      <a:lvl7pPr marL="1426464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7pPr>
      <a:lvl8pPr marL="1645920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8pPr>
      <a:lvl9pPr marL="1865376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7019" y="268943"/>
            <a:ext cx="38053831" cy="1890583"/>
          </a:xfrm>
          <a:solidFill>
            <a:schemeClr val="tx2">
              <a:lumMod val="10000"/>
            </a:schemeClr>
          </a:solidFill>
        </p:spPr>
        <p:txBody>
          <a:bodyPr>
            <a:noAutofit/>
          </a:bodyPr>
          <a:lstStyle/>
          <a:p>
            <a:pPr algn="ctr"/>
            <a:r>
              <a:rPr lang="en-US" sz="6600" dirty="0" smtClean="0">
                <a:solidFill>
                  <a:schemeClr val="bg1"/>
                </a:solidFill>
                <a:latin typeface="Apple Braille" charset="0"/>
                <a:ea typeface="Apple Braille" charset="0"/>
                <a:cs typeface="Apple Braille" charset="0"/>
              </a:rPr>
              <a:t>Investigating the Association Between Parental Dynamics and Adolescent Deviant Behavior</a:t>
            </a:r>
            <a:r>
              <a:rPr lang="en-US" sz="7200" dirty="0" smtClean="0"/>
              <a:t>     </a:t>
            </a:r>
            <a:br>
              <a:rPr lang="en-US" sz="7200" dirty="0" smtClean="0"/>
            </a:br>
            <a:r>
              <a:rPr lang="en-US" sz="4320" dirty="0" smtClean="0">
                <a:solidFill>
                  <a:schemeClr val="bg2">
                    <a:lumMod val="60000"/>
                    <a:lumOff val="40000"/>
                  </a:schemeClr>
                </a:solidFill>
              </a:rPr>
              <a:t>A</a:t>
            </a:r>
            <a:r>
              <a:rPr lang="en-US" sz="4320" dirty="0">
                <a:solidFill>
                  <a:schemeClr val="bg2">
                    <a:lumMod val="60000"/>
                    <a:lumOff val="40000"/>
                  </a:schemeClr>
                </a:solidFill>
              </a:rPr>
              <a:t>. Flores, and S. Turner               MATH 315-02, Fall 2017</a:t>
            </a:r>
          </a:p>
        </p:txBody>
      </p:sp>
      <p:sp>
        <p:nvSpPr>
          <p:cNvPr id="6" name="TextBox 5"/>
          <p:cNvSpPr txBox="1"/>
          <p:nvPr/>
        </p:nvSpPr>
        <p:spPr>
          <a:xfrm>
            <a:off x="755256" y="3310490"/>
            <a:ext cx="8169047" cy="5509200"/>
          </a:xfrm>
          <a:prstGeom prst="rect">
            <a:avLst/>
          </a:prstGeom>
          <a:solidFill>
            <a:schemeClr val="bg1"/>
          </a:solidFill>
        </p:spPr>
        <p:txBody>
          <a:bodyPr wrap="square" rtlCol="0">
            <a:spAutoFit/>
          </a:bodyPr>
          <a:lstStyle/>
          <a:p>
            <a:pPr lvl="0"/>
            <a:r>
              <a:rPr lang="en-US" sz="3200" dirty="0" err="1" smtClean="0"/>
              <a:t>Hirschi’s</a:t>
            </a:r>
            <a:r>
              <a:rPr lang="en-US" sz="3200" dirty="0" smtClean="0"/>
              <a:t> </a:t>
            </a:r>
            <a:r>
              <a:rPr lang="en-US" sz="3200" dirty="0"/>
              <a:t>“Social Control Theory” states that only one moral compass exists in mankind, unchanging across individuals</a:t>
            </a:r>
            <a:r>
              <a:rPr lang="en-US" sz="3200" baseline="30000" dirty="0"/>
              <a:t>1</a:t>
            </a:r>
            <a:r>
              <a:rPr lang="en-US" sz="3200" dirty="0"/>
              <a:t>. In an attempt to explain moral deviance in adolescents, this research investigates the association between parental dynamics and child misbehavior. Parental dynamics that have been previously associated with deviant behaviors include strength in familial bonds, parental presence or absence and monitoring, and parental self control</a:t>
            </a:r>
            <a:r>
              <a:rPr lang="en-US" sz="3200" baseline="30000" dirty="0"/>
              <a:t>1,2,3,4,5,6</a:t>
            </a:r>
            <a:r>
              <a:rPr lang="en-US" sz="3200" dirty="0"/>
              <a:t>. </a:t>
            </a:r>
          </a:p>
        </p:txBody>
      </p:sp>
      <p:sp>
        <p:nvSpPr>
          <p:cNvPr id="8" name="TextBox 7"/>
          <p:cNvSpPr txBox="1"/>
          <p:nvPr/>
        </p:nvSpPr>
        <p:spPr>
          <a:xfrm>
            <a:off x="720953" y="2565791"/>
            <a:ext cx="8169047" cy="707886"/>
          </a:xfrm>
          <a:prstGeom prst="rect">
            <a:avLst/>
          </a:prstGeom>
          <a:solidFill>
            <a:schemeClr val="tx1"/>
          </a:solidFill>
        </p:spPr>
        <p:txBody>
          <a:bodyPr wrap="square" rtlCol="0">
            <a:spAutoFit/>
          </a:bodyPr>
          <a:lstStyle/>
          <a:p>
            <a:pPr algn="ctr"/>
            <a:r>
              <a:rPr lang="en-US" sz="4000" b="1" dirty="0">
                <a:solidFill>
                  <a:schemeClr val="bg1"/>
                </a:solidFill>
              </a:rPr>
              <a:t>Introduction</a:t>
            </a:r>
          </a:p>
        </p:txBody>
      </p:sp>
      <p:sp>
        <p:nvSpPr>
          <p:cNvPr id="9" name="TextBox 8"/>
          <p:cNvSpPr txBox="1"/>
          <p:nvPr/>
        </p:nvSpPr>
        <p:spPr>
          <a:xfrm>
            <a:off x="667263" y="11084805"/>
            <a:ext cx="8222735" cy="7971413"/>
          </a:xfrm>
          <a:prstGeom prst="rect">
            <a:avLst/>
          </a:prstGeom>
          <a:solidFill>
            <a:schemeClr val="bg1"/>
          </a:solidFill>
        </p:spPr>
        <p:txBody>
          <a:bodyPr wrap="square" rtlCol="0">
            <a:spAutoFit/>
          </a:bodyPr>
          <a:lstStyle/>
          <a:p>
            <a:pPr marL="1028700" indent="-1028700">
              <a:buFont typeface="Arial" charset="0"/>
              <a:buChar char="•"/>
            </a:pPr>
            <a:r>
              <a:rPr lang="en-US" sz="3200" dirty="0" smtClean="0"/>
              <a:t>Data </a:t>
            </a:r>
            <a:r>
              <a:rPr lang="en-US" sz="3200" dirty="0"/>
              <a:t>from National Longitudinal Study of Adolescent to Adult Health </a:t>
            </a:r>
          </a:p>
          <a:p>
            <a:pPr marL="1028700" indent="-1028700">
              <a:buFont typeface="Arial" charset="0"/>
              <a:buChar char="•"/>
            </a:pPr>
            <a:r>
              <a:rPr lang="en-US" sz="3200" dirty="0"/>
              <a:t>5114 adults, ages 24-32</a:t>
            </a:r>
          </a:p>
          <a:p>
            <a:pPr marL="1028700" indent="-1028700">
              <a:buFont typeface="Arial" charset="0"/>
              <a:buChar char="•"/>
            </a:pPr>
            <a:r>
              <a:rPr lang="en-US" sz="3200" dirty="0"/>
              <a:t>46% male, 54% female</a:t>
            </a:r>
          </a:p>
          <a:p>
            <a:pPr marL="1028700" indent="-1028700">
              <a:buFont typeface="Arial" charset="0"/>
              <a:buChar char="•"/>
            </a:pPr>
            <a:r>
              <a:rPr lang="en-US" sz="3200" dirty="0"/>
              <a:t>Started in 1994 - 2008 (Wave IV</a:t>
            </a:r>
            <a:r>
              <a:rPr lang="en-US" sz="3200" dirty="0" smtClean="0"/>
              <a:t>)</a:t>
            </a:r>
          </a:p>
          <a:p>
            <a:pPr marL="1028700" indent="-1028700">
              <a:buFont typeface="Arial" charset="0"/>
              <a:buChar char="•"/>
            </a:pPr>
            <a:r>
              <a:rPr lang="en-US" sz="3200" dirty="0" smtClean="0"/>
              <a:t>Statistical analysis performed in R</a:t>
            </a:r>
          </a:p>
          <a:p>
            <a:pPr marL="2872130" lvl="1" indent="-1028700">
              <a:buFont typeface="Arial" charset="0"/>
              <a:buChar char="•"/>
            </a:pPr>
            <a:r>
              <a:rPr lang="en-US" sz="3200" dirty="0" smtClean="0"/>
              <a:t>ANOVA (One + Two-Way)</a:t>
            </a:r>
          </a:p>
          <a:p>
            <a:pPr marL="2872130" lvl="1" indent="-1028700">
              <a:buFont typeface="Arial" charset="0"/>
              <a:buChar char="•"/>
            </a:pPr>
            <a:r>
              <a:rPr lang="en-US" sz="3200" dirty="0" smtClean="0"/>
              <a:t>Chi-Squared Test</a:t>
            </a:r>
          </a:p>
          <a:p>
            <a:pPr marL="2872130" lvl="1" indent="-1028700">
              <a:buFont typeface="Arial" charset="0"/>
              <a:buChar char="•"/>
            </a:pPr>
            <a:r>
              <a:rPr lang="en-US" sz="3200" dirty="0" smtClean="0"/>
              <a:t>Welch Two-Sample T-Test</a:t>
            </a:r>
            <a:endParaRPr lang="en-US" sz="3200" dirty="0"/>
          </a:p>
          <a:p>
            <a:pPr marL="1028700" indent="-1028700">
              <a:buFont typeface="Arial" charset="0"/>
              <a:buChar char="•"/>
            </a:pPr>
            <a:r>
              <a:rPr lang="en-US" sz="3200" dirty="0" smtClean="0"/>
              <a:t>Explanatory Variables</a:t>
            </a:r>
            <a:r>
              <a:rPr lang="en-US" sz="3200" dirty="0"/>
              <a:t>: </a:t>
            </a:r>
          </a:p>
          <a:p>
            <a:pPr marL="2674620" lvl="1" indent="-1028700">
              <a:buFont typeface="Arial" charset="0"/>
              <a:buChar char="•"/>
            </a:pPr>
            <a:r>
              <a:rPr lang="en-US" sz="3200" dirty="0" smtClean="0"/>
              <a:t>Parents </a:t>
            </a:r>
            <a:r>
              <a:rPr lang="en-US" sz="3200" dirty="0"/>
              <a:t>alive/dead</a:t>
            </a:r>
          </a:p>
          <a:p>
            <a:pPr marL="2674620" lvl="1" indent="-1028700">
              <a:buFont typeface="Arial" charset="0"/>
              <a:buChar char="•"/>
            </a:pPr>
            <a:r>
              <a:rPr lang="en-US" sz="3200" dirty="0"/>
              <a:t>Father’s jail </a:t>
            </a:r>
            <a:r>
              <a:rPr lang="en-US" sz="3200" dirty="0" smtClean="0"/>
              <a:t>time</a:t>
            </a:r>
          </a:p>
          <a:p>
            <a:pPr marL="2674620" lvl="1" indent="-1028700">
              <a:buFont typeface="Arial" charset="0"/>
              <a:buChar char="•"/>
            </a:pPr>
            <a:r>
              <a:rPr lang="en-US" sz="3200" dirty="0" smtClean="0"/>
              <a:t>Parents ever in jail</a:t>
            </a:r>
          </a:p>
          <a:p>
            <a:pPr marL="831190" indent="-1028700">
              <a:buFont typeface="Arial" charset="0"/>
              <a:buChar char="•"/>
            </a:pPr>
            <a:r>
              <a:rPr lang="en-US" sz="3200" dirty="0" smtClean="0"/>
              <a:t>Response Variables</a:t>
            </a:r>
          </a:p>
          <a:p>
            <a:pPr marL="2674620" lvl="1" indent="-1028700">
              <a:buFont typeface="Arial" charset="0"/>
              <a:buChar char="•"/>
            </a:pPr>
            <a:r>
              <a:rPr lang="en-US" sz="3200" dirty="0" smtClean="0"/>
              <a:t>Age first smoked marijuana</a:t>
            </a:r>
          </a:p>
          <a:p>
            <a:pPr marL="2674620" lvl="1" indent="-1028700">
              <a:buFont typeface="Arial" charset="0"/>
              <a:buChar char="•"/>
            </a:pPr>
            <a:r>
              <a:rPr lang="en-US" sz="3200" dirty="0" smtClean="0"/>
              <a:t>Ever arrested</a:t>
            </a:r>
          </a:p>
        </p:txBody>
      </p:sp>
      <p:sp>
        <p:nvSpPr>
          <p:cNvPr id="10" name="TextBox 9"/>
          <p:cNvSpPr txBox="1"/>
          <p:nvPr/>
        </p:nvSpPr>
        <p:spPr>
          <a:xfrm>
            <a:off x="667263" y="10500030"/>
            <a:ext cx="8222735" cy="707886"/>
          </a:xfrm>
          <a:prstGeom prst="rect">
            <a:avLst/>
          </a:prstGeom>
          <a:solidFill>
            <a:schemeClr val="tx1">
              <a:lumMod val="95000"/>
            </a:schemeClr>
          </a:solidFill>
          <a:ln w="12700">
            <a:solidFill>
              <a:schemeClr val="bg1"/>
            </a:solidFill>
          </a:ln>
        </p:spPr>
        <p:txBody>
          <a:bodyPr wrap="square" rtlCol="0">
            <a:spAutoFit/>
          </a:bodyPr>
          <a:lstStyle/>
          <a:p>
            <a:pPr algn="ctr"/>
            <a:r>
              <a:rPr lang="en-US" sz="4000" b="1" dirty="0">
                <a:solidFill>
                  <a:schemeClr val="bg1"/>
                </a:solidFill>
              </a:rPr>
              <a:t>Materials &amp; Methods</a:t>
            </a:r>
          </a:p>
        </p:txBody>
      </p:sp>
      <p:pic>
        <p:nvPicPr>
          <p:cNvPr id="1026" name="Picture 2" descr="ge.JPG"/>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9393670" y="-2021312"/>
            <a:ext cx="10848323" cy="72537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9393678" y="4733820"/>
            <a:ext cx="10848319" cy="757130"/>
          </a:xfrm>
          <a:prstGeom prst="rect">
            <a:avLst/>
          </a:prstGeom>
          <a:solidFill>
            <a:schemeClr val="bg1"/>
          </a:solidFill>
        </p:spPr>
        <p:txBody>
          <a:bodyPr wrap="square" rtlCol="0">
            <a:spAutoFit/>
          </a:bodyPr>
          <a:lstStyle/>
          <a:p>
            <a:r>
              <a:rPr lang="en-US" sz="4320" dirty="0"/>
              <a:t>Figure 1: Age first smoked marijuana</a:t>
            </a:r>
          </a:p>
        </p:txBody>
      </p:sp>
      <p:graphicFrame>
        <p:nvGraphicFramePr>
          <p:cNvPr id="13" name="Table 12"/>
          <p:cNvGraphicFramePr>
            <a:graphicFrameLocks noGrp="1"/>
          </p:cNvGraphicFramePr>
          <p:nvPr>
            <p:extLst>
              <p:ext uri="{D42A27DB-BD31-4B8C-83A1-F6EECF244321}">
                <p14:modId xmlns:p14="http://schemas.microsoft.com/office/powerpoint/2010/main" val="10607603"/>
              </p:ext>
            </p:extLst>
          </p:nvPr>
        </p:nvGraphicFramePr>
        <p:xfrm>
          <a:off x="49393670" y="5731016"/>
          <a:ext cx="10848328" cy="1877568"/>
        </p:xfrm>
        <a:graphic>
          <a:graphicData uri="http://schemas.openxmlformats.org/drawingml/2006/table">
            <a:tbl>
              <a:tblPr firstRow="1" bandRow="1">
                <a:tableStyleId>{073A0DAA-6AF3-43AB-8588-CEC1D06C72B9}</a:tableStyleId>
              </a:tblPr>
              <a:tblGrid>
                <a:gridCol w="2712082">
                  <a:extLst>
                    <a:ext uri="{9D8B030D-6E8A-4147-A177-3AD203B41FA5}">
                      <a16:colId xmlns:a16="http://schemas.microsoft.com/office/drawing/2014/main" val="20000"/>
                    </a:ext>
                  </a:extLst>
                </a:gridCol>
                <a:gridCol w="2712082">
                  <a:extLst>
                    <a:ext uri="{9D8B030D-6E8A-4147-A177-3AD203B41FA5}">
                      <a16:colId xmlns:a16="http://schemas.microsoft.com/office/drawing/2014/main" val="20001"/>
                    </a:ext>
                  </a:extLst>
                </a:gridCol>
                <a:gridCol w="2712082">
                  <a:extLst>
                    <a:ext uri="{9D8B030D-6E8A-4147-A177-3AD203B41FA5}">
                      <a16:colId xmlns:a16="http://schemas.microsoft.com/office/drawing/2014/main" val="20002"/>
                    </a:ext>
                  </a:extLst>
                </a:gridCol>
                <a:gridCol w="2712082">
                  <a:extLst>
                    <a:ext uri="{9D8B030D-6E8A-4147-A177-3AD203B41FA5}">
                      <a16:colId xmlns:a16="http://schemas.microsoft.com/office/drawing/2014/main" val="20003"/>
                    </a:ext>
                  </a:extLst>
                </a:gridCol>
              </a:tblGrid>
              <a:tr h="932688">
                <a:tc>
                  <a:txBody>
                    <a:bodyPr/>
                    <a:lstStyle/>
                    <a:p>
                      <a:r>
                        <a:rPr lang="en-US" sz="4000" dirty="0" smtClean="0"/>
                        <a:t>Min</a:t>
                      </a:r>
                      <a:endParaRPr lang="en-US" sz="4000" dirty="0"/>
                    </a:p>
                  </a:txBody>
                  <a:tcPr marL="329184" marR="329184" marT="164592" marB="164592">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4000" dirty="0" smtClean="0"/>
                        <a:t>Max</a:t>
                      </a:r>
                      <a:endParaRPr lang="en-US" sz="4000" dirty="0"/>
                    </a:p>
                  </a:txBody>
                  <a:tcPr marL="329184" marR="329184" marT="164592" marB="164592">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4000" dirty="0" smtClean="0"/>
                        <a:t>Mean</a:t>
                      </a:r>
                      <a:endParaRPr lang="en-US" sz="4000" dirty="0"/>
                    </a:p>
                  </a:txBody>
                  <a:tcPr marL="329184" marR="329184" marT="164592" marB="164592">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sz="4000" dirty="0" smtClean="0"/>
                        <a:t>Count</a:t>
                      </a:r>
                      <a:endParaRPr lang="en-US" sz="4000" dirty="0"/>
                    </a:p>
                  </a:txBody>
                  <a:tcPr marL="329184" marR="329184" marT="164592" marB="164592">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32688">
                <a:tc>
                  <a:txBody>
                    <a:bodyPr/>
                    <a:lstStyle/>
                    <a:p>
                      <a:r>
                        <a:rPr lang="en-US" sz="4000" dirty="0" smtClean="0"/>
                        <a:t>5</a:t>
                      </a:r>
                      <a:endParaRPr lang="en-US" sz="4000" dirty="0"/>
                    </a:p>
                  </a:txBody>
                  <a:tcPr marL="329184" marR="329184" marT="164592" marB="164592">
                    <a:lnL w="12700" cap="flat" cmpd="sng" algn="ctr">
                      <a:noFill/>
                      <a:prstDash val="solid"/>
                      <a:round/>
                      <a:headEnd type="none" w="med" len="med"/>
                      <a:tailEnd type="none" w="med" len="med"/>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4000" dirty="0" smtClean="0"/>
                        <a:t>29</a:t>
                      </a:r>
                      <a:endParaRPr lang="en-US" sz="4000" dirty="0"/>
                    </a:p>
                  </a:txBody>
                  <a:tcPr marL="329184" marR="329184" marT="164592" marB="164592">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4000" dirty="0" smtClean="0"/>
                        <a:t>16.7</a:t>
                      </a:r>
                      <a:endParaRPr lang="en-US" sz="4000" dirty="0"/>
                    </a:p>
                  </a:txBody>
                  <a:tcPr marL="329184" marR="329184" marT="164592" marB="164592">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4000" dirty="0" smtClean="0"/>
                        <a:t>2762</a:t>
                      </a:r>
                      <a:endParaRPr lang="en-US" sz="4000" dirty="0"/>
                    </a:p>
                  </a:txBody>
                  <a:tcPr marL="329184" marR="329184" marT="164592" marB="164592">
                    <a:lnL w="12700" cmpd="sng">
                      <a:noFill/>
                    </a:lnL>
                    <a:lnR w="12700" cap="flat" cmpd="sng" algn="ctr">
                      <a:noFill/>
                      <a:prstDash val="solid"/>
                      <a:round/>
                      <a:headEnd type="none" w="med" len="med"/>
                      <a:tailEnd type="none" w="med" len="med"/>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TextBox 15"/>
          <p:cNvSpPr txBox="1"/>
          <p:nvPr/>
        </p:nvSpPr>
        <p:spPr>
          <a:xfrm>
            <a:off x="56433127" y="20137637"/>
            <a:ext cx="10513710" cy="2985433"/>
          </a:xfrm>
          <a:prstGeom prst="rect">
            <a:avLst/>
          </a:prstGeom>
          <a:solidFill>
            <a:schemeClr val="tx1"/>
          </a:solidFill>
        </p:spPr>
        <p:txBody>
          <a:bodyPr wrap="square" rtlCol="0">
            <a:spAutoFit/>
          </a:bodyPr>
          <a:lstStyle/>
          <a:p>
            <a:pPr algn="ctr"/>
            <a:r>
              <a:rPr lang="en-US" sz="3200" u="sng" dirty="0">
                <a:solidFill>
                  <a:schemeClr val="bg1"/>
                </a:solidFill>
              </a:rPr>
              <a:t>Figure 1: Father Jail v. </a:t>
            </a:r>
            <a:r>
              <a:rPr lang="en-US" sz="3200" u="sng" dirty="0" smtClean="0">
                <a:solidFill>
                  <a:schemeClr val="bg1"/>
                </a:solidFill>
              </a:rPr>
              <a:t>Participant Arrested</a:t>
            </a:r>
          </a:p>
          <a:p>
            <a:pPr marL="342900" indent="-342900">
              <a:buFont typeface="Arial" charset="0"/>
              <a:buChar char="•"/>
            </a:pPr>
            <a:r>
              <a:rPr lang="en-US" sz="2400" dirty="0" smtClean="0">
                <a:solidFill>
                  <a:schemeClr val="bg1"/>
                </a:solidFill>
              </a:rPr>
              <a:t>Chi-Squared Test of used to test for statistical significance (X</a:t>
            </a:r>
            <a:r>
              <a:rPr lang="en-US" sz="2400" baseline="30000" dirty="0" smtClean="0">
                <a:solidFill>
                  <a:schemeClr val="bg1"/>
                </a:solidFill>
              </a:rPr>
              <a:t>2</a:t>
            </a:r>
            <a:r>
              <a:rPr lang="en-US" sz="2400" dirty="0" smtClean="0">
                <a:solidFill>
                  <a:schemeClr val="bg1"/>
                </a:solidFill>
              </a:rPr>
              <a:t>=73.4, </a:t>
            </a:r>
            <a:r>
              <a:rPr lang="en-US" sz="2400" dirty="0" err="1" smtClean="0">
                <a:solidFill>
                  <a:schemeClr val="bg1"/>
                </a:solidFill>
              </a:rPr>
              <a:t>df</a:t>
            </a:r>
            <a:r>
              <a:rPr lang="en-US" sz="2400" dirty="0" smtClean="0">
                <a:solidFill>
                  <a:schemeClr val="bg1"/>
                </a:solidFill>
              </a:rPr>
              <a:t>=1, p-value &lt;0.0001)</a:t>
            </a:r>
          </a:p>
          <a:p>
            <a:pPr marL="342900" indent="-342900">
              <a:buFont typeface="Arial" charset="0"/>
              <a:buChar char="•"/>
            </a:pPr>
            <a:r>
              <a:rPr lang="en-US" sz="2400" dirty="0" smtClean="0">
                <a:solidFill>
                  <a:schemeClr val="bg1"/>
                </a:solidFill>
              </a:rPr>
              <a:t>88% of respondents who had not been arrested responded that their fathers did not go to jail, 12% of their fathers went to jail</a:t>
            </a:r>
          </a:p>
          <a:p>
            <a:pPr marL="342900" indent="-342900">
              <a:buFont typeface="Arial" charset="0"/>
              <a:buChar char="•"/>
            </a:pPr>
            <a:r>
              <a:rPr lang="en-US" sz="2400" dirty="0" smtClean="0">
                <a:solidFill>
                  <a:schemeClr val="bg1"/>
                </a:solidFill>
              </a:rPr>
              <a:t>78% of respondents who had been arrested responded that their fathers did not go to jail, 22% of their fathers went to jail</a:t>
            </a:r>
          </a:p>
          <a:p>
            <a:endParaRPr lang="en-US" sz="1800" baseline="30000" dirty="0" smtClean="0"/>
          </a:p>
        </p:txBody>
      </p:sp>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433127" y="13390238"/>
            <a:ext cx="10513710" cy="6496142"/>
          </a:xfrm>
          <a:prstGeom prst="rect">
            <a:avLst/>
          </a:prstGeom>
        </p:spPr>
      </p:pic>
      <p:sp>
        <p:nvSpPr>
          <p:cNvPr id="18" name="TextBox 17"/>
          <p:cNvSpPr txBox="1"/>
          <p:nvPr/>
        </p:nvSpPr>
        <p:spPr>
          <a:xfrm>
            <a:off x="29113547" y="20574000"/>
            <a:ext cx="184731" cy="4113306"/>
          </a:xfrm>
          <a:prstGeom prst="rect">
            <a:avLst/>
          </a:prstGeom>
          <a:noFill/>
        </p:spPr>
        <p:txBody>
          <a:bodyPr wrap="none" rtlCol="0">
            <a:spAutoFit/>
          </a:bodyPr>
          <a:lstStyle/>
          <a:p>
            <a:endParaRPr lang="en-US" sz="26129"/>
          </a:p>
        </p:txBody>
      </p:sp>
      <p:sp>
        <p:nvSpPr>
          <p:cNvPr id="5" name="TextBox 4"/>
          <p:cNvSpPr txBox="1"/>
          <p:nvPr/>
        </p:nvSpPr>
        <p:spPr>
          <a:xfrm flipH="1">
            <a:off x="20415382" y="8642916"/>
            <a:ext cx="9689155" cy="5262979"/>
          </a:xfrm>
          <a:prstGeom prst="rect">
            <a:avLst/>
          </a:prstGeom>
          <a:solidFill>
            <a:schemeClr val="tx1"/>
          </a:solidFill>
        </p:spPr>
        <p:txBody>
          <a:bodyPr wrap="square" rtlCol="0">
            <a:spAutoFit/>
          </a:bodyPr>
          <a:lstStyle/>
          <a:p>
            <a:pPr algn="ctr"/>
            <a:r>
              <a:rPr lang="en-US" sz="4000" u="sng" dirty="0" smtClean="0">
                <a:solidFill>
                  <a:schemeClr val="bg1"/>
                </a:solidFill>
              </a:rPr>
              <a:t>Figure 2: Parents Alive vs. Age of First Smoking Marijuana</a:t>
            </a:r>
          </a:p>
          <a:p>
            <a:pPr marL="342900" indent="-342900">
              <a:buFont typeface="Arial" charset="0"/>
              <a:buChar char="•"/>
            </a:pPr>
            <a:r>
              <a:rPr lang="en-US" sz="3200" dirty="0" smtClean="0">
                <a:solidFill>
                  <a:schemeClr val="bg1"/>
                </a:solidFill>
              </a:rPr>
              <a:t>Of those who participated and reported at least one parent no longer alive, the mean age of first smoking marijuana was 16.3 years</a:t>
            </a:r>
          </a:p>
          <a:p>
            <a:pPr marL="342900" indent="-342900">
              <a:buFont typeface="Arial" charset="0"/>
              <a:buChar char="•"/>
            </a:pPr>
            <a:r>
              <a:rPr lang="en-US" sz="3200" dirty="0">
                <a:solidFill>
                  <a:schemeClr val="bg1"/>
                </a:solidFill>
              </a:rPr>
              <a:t>Of those who participated and reported </a:t>
            </a:r>
            <a:r>
              <a:rPr lang="en-US" sz="3200" dirty="0" smtClean="0">
                <a:solidFill>
                  <a:schemeClr val="bg1"/>
                </a:solidFill>
              </a:rPr>
              <a:t>both parents as alive</a:t>
            </a:r>
            <a:r>
              <a:rPr lang="en-US" sz="3200" dirty="0">
                <a:solidFill>
                  <a:schemeClr val="bg1"/>
                </a:solidFill>
              </a:rPr>
              <a:t>, the mean age of first smoking marijuana was </a:t>
            </a:r>
            <a:r>
              <a:rPr lang="en-US" sz="3200" dirty="0" smtClean="0">
                <a:solidFill>
                  <a:schemeClr val="bg1"/>
                </a:solidFill>
              </a:rPr>
              <a:t>16.8 years</a:t>
            </a:r>
            <a:endParaRPr lang="en-US" sz="3200" dirty="0">
              <a:solidFill>
                <a:schemeClr val="bg1"/>
              </a:solidFill>
            </a:endParaRPr>
          </a:p>
          <a:p>
            <a:pPr marL="342900" indent="-342900">
              <a:buFont typeface="Arial" charset="0"/>
              <a:buChar char="•"/>
            </a:pPr>
            <a:r>
              <a:rPr lang="en-US" sz="3200" dirty="0" smtClean="0">
                <a:solidFill>
                  <a:schemeClr val="bg1"/>
                </a:solidFill>
              </a:rPr>
              <a:t>Welch Two Sample T-Test used to test for statistical significance (t=-2.7, </a:t>
            </a:r>
            <a:r>
              <a:rPr lang="en-US" sz="3200" dirty="0" err="1" smtClean="0">
                <a:solidFill>
                  <a:schemeClr val="bg1"/>
                </a:solidFill>
              </a:rPr>
              <a:t>df</a:t>
            </a:r>
            <a:r>
              <a:rPr lang="en-US" sz="3200" dirty="0" smtClean="0">
                <a:solidFill>
                  <a:schemeClr val="bg1"/>
                </a:solidFill>
              </a:rPr>
              <a:t>=527.8, p-value &lt;0.05).</a:t>
            </a:r>
          </a:p>
        </p:txBody>
      </p:sp>
      <p:pic>
        <p:nvPicPr>
          <p:cNvPr id="7"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0792080" y="17548011"/>
            <a:ext cx="9056737" cy="559729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669582" y="17525774"/>
            <a:ext cx="9056737" cy="5597296"/>
          </a:xfrm>
          <a:prstGeom prst="rect">
            <a:avLst/>
          </a:prstGeom>
        </p:spPr>
      </p:pic>
      <p:sp>
        <p:nvSpPr>
          <p:cNvPr id="14" name="TextBox 13"/>
          <p:cNvSpPr txBox="1"/>
          <p:nvPr/>
        </p:nvSpPr>
        <p:spPr>
          <a:xfrm>
            <a:off x="10721033" y="23123070"/>
            <a:ext cx="9083406" cy="2308324"/>
          </a:xfrm>
          <a:prstGeom prst="rect">
            <a:avLst/>
          </a:prstGeom>
          <a:solidFill>
            <a:schemeClr val="tx1"/>
          </a:solidFill>
        </p:spPr>
        <p:txBody>
          <a:bodyPr wrap="square" rtlCol="0">
            <a:spAutoFit/>
          </a:bodyPr>
          <a:lstStyle/>
          <a:p>
            <a:pPr algn="ctr"/>
            <a:r>
              <a:rPr lang="en-US" sz="4000" u="sng" dirty="0" smtClean="0">
                <a:solidFill>
                  <a:schemeClr val="bg1"/>
                </a:solidFill>
              </a:rPr>
              <a:t>Figure 3: Times Dad In Jail with Age First </a:t>
            </a:r>
          </a:p>
          <a:p>
            <a:pPr algn="ctr"/>
            <a:r>
              <a:rPr lang="en-US" sz="4000" u="sng" dirty="0" smtClean="0">
                <a:solidFill>
                  <a:schemeClr val="bg1"/>
                </a:solidFill>
              </a:rPr>
              <a:t>Smoked Marijuana</a:t>
            </a:r>
          </a:p>
          <a:p>
            <a:pPr marL="342900" indent="-342900">
              <a:buFont typeface="Arial" charset="0"/>
              <a:buChar char="•"/>
            </a:pPr>
            <a:r>
              <a:rPr lang="en-US" sz="3200" dirty="0" smtClean="0">
                <a:solidFill>
                  <a:schemeClr val="bg1"/>
                </a:solidFill>
              </a:rPr>
              <a:t>ANOVA used to test for statistical significance (F=3.4, p-value &lt;0.05)</a:t>
            </a:r>
            <a:endParaRPr lang="en-US" sz="3200" dirty="0">
              <a:solidFill>
                <a:schemeClr val="bg1"/>
              </a:solidFill>
            </a:endParaRPr>
          </a:p>
        </p:txBody>
      </p:sp>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15383" y="2565792"/>
            <a:ext cx="10074579" cy="5600196"/>
          </a:xfrm>
          <a:prstGeom prst="rect">
            <a:avLst/>
          </a:prstGeom>
        </p:spPr>
      </p:pic>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03080" y="2565791"/>
            <a:ext cx="9746557" cy="6028942"/>
          </a:xfrm>
          <a:prstGeom prst="rect">
            <a:avLst/>
          </a:prstGeom>
        </p:spPr>
      </p:pic>
      <p:pic>
        <p:nvPicPr>
          <p:cNvPr id="26" name="Picture 25"/>
          <p:cNvPicPr>
            <a:picLocks noChangeAspect="1"/>
          </p:cNvPicPr>
          <p:nvPr/>
        </p:nvPicPr>
        <p:blipFill rotWithShape="1">
          <a:blip r:embed="rId9">
            <a:extLst>
              <a:ext uri="{28A0092B-C50C-407E-A947-70E740481C1C}">
                <a14:useLocalDpi xmlns:a14="http://schemas.microsoft.com/office/drawing/2010/main" val="0"/>
              </a:ext>
            </a:extLst>
          </a:blip>
          <a:srcRect l="5882" t="5303" r="25000" b="62739"/>
          <a:stretch/>
        </p:blipFill>
        <p:spPr>
          <a:xfrm>
            <a:off x="165755" y="21775191"/>
            <a:ext cx="11668843" cy="6982189"/>
          </a:xfrm>
          <a:prstGeom prst="rect">
            <a:avLst/>
          </a:prstGeom>
        </p:spPr>
      </p:pic>
      <p:sp>
        <p:nvSpPr>
          <p:cNvPr id="28" name="TextBox 27"/>
          <p:cNvSpPr txBox="1"/>
          <p:nvPr/>
        </p:nvSpPr>
        <p:spPr>
          <a:xfrm>
            <a:off x="10103080" y="8642917"/>
            <a:ext cx="9746557" cy="5262979"/>
          </a:xfrm>
          <a:prstGeom prst="rect">
            <a:avLst/>
          </a:prstGeom>
          <a:solidFill>
            <a:schemeClr val="tx1"/>
          </a:solidFill>
        </p:spPr>
        <p:txBody>
          <a:bodyPr wrap="square" rtlCol="0">
            <a:spAutoFit/>
          </a:bodyPr>
          <a:lstStyle/>
          <a:p>
            <a:pPr algn="ctr"/>
            <a:r>
              <a:rPr lang="en-US" sz="4000" u="sng" dirty="0" smtClean="0">
                <a:solidFill>
                  <a:schemeClr val="bg1"/>
                </a:solidFill>
              </a:rPr>
              <a:t>Figure 1: Parents Jail Time vs. Participants Arrest</a:t>
            </a:r>
          </a:p>
          <a:p>
            <a:pPr marL="342900" indent="-342900">
              <a:buFont typeface="Arial" charset="0"/>
              <a:buChar char="•"/>
            </a:pPr>
            <a:r>
              <a:rPr lang="en-US" sz="3200" dirty="0" smtClean="0">
                <a:solidFill>
                  <a:schemeClr val="bg1"/>
                </a:solidFill>
              </a:rPr>
              <a:t>Of those who reported never being arrested, 87% reported neither parent going to jail, while 13% reported at least one parent jailed</a:t>
            </a:r>
          </a:p>
          <a:p>
            <a:pPr marL="342900" indent="-342900">
              <a:buFont typeface="Arial" charset="0"/>
              <a:buChar char="•"/>
            </a:pPr>
            <a:r>
              <a:rPr lang="en-US" sz="3200" dirty="0" smtClean="0">
                <a:solidFill>
                  <a:schemeClr val="bg1"/>
                </a:solidFill>
              </a:rPr>
              <a:t>Of those participants who reported being arrested, 75% reported neither parent going to jail, while 25% reported that at least one parent went to jail</a:t>
            </a:r>
          </a:p>
          <a:p>
            <a:pPr marL="342900" indent="-342900">
              <a:buFont typeface="Arial" charset="0"/>
              <a:buChar char="•"/>
            </a:pPr>
            <a:r>
              <a:rPr lang="en-US" sz="3200" dirty="0">
                <a:solidFill>
                  <a:schemeClr val="bg1"/>
                </a:solidFill>
              </a:rPr>
              <a:t>Chi-squared test used to assess statistical significance </a:t>
            </a:r>
            <a:endParaRPr lang="en-US" sz="3200" dirty="0" smtClean="0">
              <a:solidFill>
                <a:schemeClr val="bg1"/>
              </a:solidFill>
            </a:endParaRPr>
          </a:p>
          <a:p>
            <a:pPr marL="342900" indent="-342900">
              <a:buFont typeface="Arial" charset="0"/>
              <a:buChar char="•"/>
            </a:pPr>
            <a:r>
              <a:rPr lang="en-US" sz="3200" dirty="0" smtClean="0">
                <a:solidFill>
                  <a:schemeClr val="bg1"/>
                </a:solidFill>
              </a:rPr>
              <a:t>x</a:t>
            </a:r>
            <a:r>
              <a:rPr lang="en-US" sz="3200" baseline="30000" dirty="0" smtClean="0">
                <a:solidFill>
                  <a:schemeClr val="bg1"/>
                </a:solidFill>
              </a:rPr>
              <a:t>2</a:t>
            </a:r>
            <a:r>
              <a:rPr lang="en-US" sz="3200" dirty="0" smtClean="0">
                <a:solidFill>
                  <a:schemeClr val="bg1"/>
                </a:solidFill>
              </a:rPr>
              <a:t>=92.9</a:t>
            </a:r>
            <a:r>
              <a:rPr lang="en-US" sz="3200" dirty="0">
                <a:solidFill>
                  <a:schemeClr val="bg1"/>
                </a:solidFill>
              </a:rPr>
              <a:t>, </a:t>
            </a:r>
            <a:r>
              <a:rPr lang="en-US" sz="3200" dirty="0" smtClean="0">
                <a:solidFill>
                  <a:schemeClr val="bg1"/>
                </a:solidFill>
              </a:rPr>
              <a:t> p-value&lt;0.0001</a:t>
            </a:r>
            <a:endParaRPr lang="en-US" sz="3200" dirty="0">
              <a:solidFill>
                <a:schemeClr val="bg1"/>
              </a:solidFill>
            </a:endParaRPr>
          </a:p>
        </p:txBody>
      </p:sp>
      <p:pic>
        <p:nvPicPr>
          <p:cNvPr id="34" name="Picture 33"/>
          <p:cNvPicPr>
            <a:picLocks noChangeAspect="1"/>
          </p:cNvPicPr>
          <p:nvPr/>
        </p:nvPicPr>
        <p:blipFill rotWithShape="1">
          <a:blip r:embed="rId10">
            <a:extLst>
              <a:ext uri="{28A0092B-C50C-407E-A947-70E740481C1C}">
                <a14:useLocalDpi xmlns:a14="http://schemas.microsoft.com/office/drawing/2010/main" val="0"/>
              </a:ext>
            </a:extLst>
          </a:blip>
          <a:srcRect r="32844" b="76492"/>
          <a:stretch/>
        </p:blipFill>
        <p:spPr>
          <a:xfrm>
            <a:off x="14227090" y="12888359"/>
            <a:ext cx="12483119" cy="5654952"/>
          </a:xfrm>
          <a:prstGeom prst="rect">
            <a:avLst/>
          </a:prstGeom>
        </p:spPr>
      </p:pic>
      <p:sp>
        <p:nvSpPr>
          <p:cNvPr id="36" name="TextBox 35"/>
          <p:cNvSpPr txBox="1"/>
          <p:nvPr/>
        </p:nvSpPr>
        <p:spPr>
          <a:xfrm>
            <a:off x="20764417" y="23240233"/>
            <a:ext cx="9112061" cy="2308324"/>
          </a:xfrm>
          <a:prstGeom prst="rect">
            <a:avLst/>
          </a:prstGeom>
          <a:solidFill>
            <a:schemeClr val="tx1"/>
          </a:solidFill>
        </p:spPr>
        <p:txBody>
          <a:bodyPr wrap="square" rtlCol="0">
            <a:spAutoFit/>
          </a:bodyPr>
          <a:lstStyle/>
          <a:p>
            <a:pPr algn="ctr"/>
            <a:r>
              <a:rPr lang="en-US" sz="4000" u="sng" dirty="0" smtClean="0">
                <a:solidFill>
                  <a:schemeClr val="bg1"/>
                </a:solidFill>
              </a:rPr>
              <a:t>Figure 4: Dad Jail + Age Smoke MJ + Abuse </a:t>
            </a:r>
            <a:r>
              <a:rPr lang="en-US" sz="4000" u="sng" dirty="0">
                <a:solidFill>
                  <a:schemeClr val="bg1"/>
                </a:solidFill>
              </a:rPr>
              <a:t>Moderator</a:t>
            </a:r>
            <a:endParaRPr lang="en-US" sz="4000" u="sng" dirty="0" smtClean="0">
              <a:solidFill>
                <a:schemeClr val="bg1"/>
              </a:solidFill>
            </a:endParaRPr>
          </a:p>
          <a:p>
            <a:pPr marL="342900" indent="-342900">
              <a:buFont typeface="Arial" charset="0"/>
              <a:buChar char="•"/>
            </a:pPr>
            <a:r>
              <a:rPr lang="en-US" sz="3200" dirty="0" smtClean="0">
                <a:solidFill>
                  <a:schemeClr val="bg1"/>
                </a:solidFill>
              </a:rPr>
              <a:t>Two-Way ANOVA Test (non-abused: F=1.58, p&gt;0.05; abused: F=1.73, p-value&gt;0.05)</a:t>
            </a:r>
            <a:endParaRPr lang="en-US" sz="3200" dirty="0">
              <a:solidFill>
                <a:schemeClr val="bg1"/>
              </a:solidFill>
            </a:endParaRPr>
          </a:p>
        </p:txBody>
      </p:sp>
      <p:sp>
        <p:nvSpPr>
          <p:cNvPr id="35" name="TextBox 34"/>
          <p:cNvSpPr txBox="1"/>
          <p:nvPr/>
        </p:nvSpPr>
        <p:spPr>
          <a:xfrm>
            <a:off x="33212597" y="2741195"/>
            <a:ext cx="9499811" cy="707886"/>
          </a:xfrm>
          <a:prstGeom prst="rect">
            <a:avLst/>
          </a:prstGeom>
          <a:solidFill>
            <a:schemeClr val="tx1"/>
          </a:solidFill>
        </p:spPr>
        <p:txBody>
          <a:bodyPr wrap="square" rtlCol="0">
            <a:spAutoFit/>
          </a:bodyPr>
          <a:lstStyle/>
          <a:p>
            <a:pPr algn="ctr"/>
            <a:r>
              <a:rPr lang="en-US" sz="4000" b="1" dirty="0" smtClean="0">
                <a:solidFill>
                  <a:schemeClr val="bg1"/>
                </a:solidFill>
              </a:rPr>
              <a:t>Discussion</a:t>
            </a:r>
            <a:endParaRPr lang="en-US" sz="4000" b="1" dirty="0"/>
          </a:p>
        </p:txBody>
      </p:sp>
      <p:sp>
        <p:nvSpPr>
          <p:cNvPr id="37" name="TextBox 36"/>
          <p:cNvSpPr txBox="1"/>
          <p:nvPr/>
        </p:nvSpPr>
        <p:spPr>
          <a:xfrm>
            <a:off x="31055708" y="3398844"/>
            <a:ext cx="11656273" cy="13388280"/>
          </a:xfrm>
          <a:prstGeom prst="rect">
            <a:avLst/>
          </a:prstGeom>
          <a:solidFill>
            <a:schemeClr val="bg1"/>
          </a:solidFill>
        </p:spPr>
        <p:txBody>
          <a:bodyPr wrap="square" rtlCol="0">
            <a:spAutoFit/>
          </a:bodyPr>
          <a:lstStyle/>
          <a:p>
            <a:r>
              <a:rPr lang="en-US" sz="3200" dirty="0" smtClean="0"/>
              <a:t>      The </a:t>
            </a:r>
            <a:r>
              <a:rPr lang="en-US" sz="3200" dirty="0"/>
              <a:t>use of recreational drug use at early ages may be investigated through specific associations of parental dynamics such as their absence due to death or time spent in jail. Figure 2-4 show the age of when first smoked marijuana, the ages range from 5 to 32 years old. The average age when participants first used marijuana significantly differed depending on the number of times their father went to jail (Figure 3). As a way to visualize the direction and strength of the relationship between those two variables, a potential moderator abuse. On Figure 4, the two-way ANOVA test was used to evaluate the synchronized effect of the times their father went to jail and the age when first smoked marijuana on a response variable of abuse. Revealing that participants who had reported being abused had a younger age of first using marijuana regardless if their father went to jail. </a:t>
            </a:r>
          </a:p>
          <a:p>
            <a:r>
              <a:rPr lang="en-US" sz="3200" dirty="0" smtClean="0"/>
              <a:t>     Figure </a:t>
            </a:r>
            <a:r>
              <a:rPr lang="en-US" sz="3200" dirty="0"/>
              <a:t>2 shows that if at least one parent is dead, participants were more likely smoking marijuana at a younger age. To conform this the Welch Two Sample t-test was used to analyze the hypothesis that those whose participants parents were absent have the same mean as the age of respondents first smoking marijuana. Lastly the Pearson’s Chi-squared test with Yates’ continuity correction was applied to assess the frequency distribution of those who reported one of their parents going to jail and those participants who have been arrested. Figure 1 shows that those whose parents have never been arrested are less likely to have been arrested. Through analyzing the age of which participants first used marijuana and if they have been arrested, we are able to see the factors that affect early drug use and deviant behaviors</a:t>
            </a:r>
            <a:r>
              <a:rPr lang="en-US" sz="3200" dirty="0" smtClean="0"/>
              <a:t>.</a:t>
            </a:r>
            <a:endParaRPr lang="en-US" sz="3200" dirty="0"/>
          </a:p>
        </p:txBody>
      </p:sp>
      <p:sp>
        <p:nvSpPr>
          <p:cNvPr id="38" name="TextBox 37"/>
          <p:cNvSpPr txBox="1"/>
          <p:nvPr/>
        </p:nvSpPr>
        <p:spPr>
          <a:xfrm>
            <a:off x="34162619" y="17444773"/>
            <a:ext cx="7599765" cy="707886"/>
          </a:xfrm>
          <a:prstGeom prst="rect">
            <a:avLst/>
          </a:prstGeom>
          <a:solidFill>
            <a:schemeClr val="tx1"/>
          </a:solidFill>
        </p:spPr>
        <p:txBody>
          <a:bodyPr wrap="square" rtlCol="0">
            <a:spAutoFit/>
          </a:bodyPr>
          <a:lstStyle/>
          <a:p>
            <a:pPr algn="ctr"/>
            <a:r>
              <a:rPr lang="en-US" sz="4000" dirty="0" smtClean="0">
                <a:solidFill>
                  <a:schemeClr val="bg1"/>
                </a:solidFill>
              </a:rPr>
              <a:t>Implications</a:t>
            </a:r>
            <a:endParaRPr lang="en-US" sz="4000" dirty="0">
              <a:solidFill>
                <a:schemeClr val="bg1"/>
              </a:solidFill>
            </a:endParaRPr>
          </a:p>
        </p:txBody>
      </p:sp>
      <p:sp>
        <p:nvSpPr>
          <p:cNvPr id="39" name="TextBox 38"/>
          <p:cNvSpPr txBox="1"/>
          <p:nvPr/>
        </p:nvSpPr>
        <p:spPr>
          <a:xfrm>
            <a:off x="33212597" y="18355376"/>
            <a:ext cx="8946281" cy="4524315"/>
          </a:xfrm>
          <a:prstGeom prst="rect">
            <a:avLst/>
          </a:prstGeom>
          <a:solidFill>
            <a:schemeClr val="bg1"/>
          </a:solidFill>
        </p:spPr>
        <p:txBody>
          <a:bodyPr wrap="square" rtlCol="0">
            <a:spAutoFit/>
          </a:bodyPr>
          <a:lstStyle/>
          <a:p>
            <a:r>
              <a:rPr lang="en-US" sz="3200" dirty="0"/>
              <a:t>Research done by Parke and Clarke-Stewart show an increase in behavioral problems are more prevalent in children whose families have been affected by jail time death, and neglect. This information could be the reasons to imply models that can be applied to parenting skills to bypass risky adolescent behavior. Support groups for those children who have a form of an absent parental figure could significantly improve the wellbeing of those affected by trauma. </a:t>
            </a:r>
          </a:p>
        </p:txBody>
      </p:sp>
      <p:sp>
        <p:nvSpPr>
          <p:cNvPr id="40" name="TextBox 39"/>
          <p:cNvSpPr txBox="1"/>
          <p:nvPr/>
        </p:nvSpPr>
        <p:spPr>
          <a:xfrm>
            <a:off x="31055708" y="23569346"/>
            <a:ext cx="12081513" cy="707886"/>
          </a:xfrm>
          <a:prstGeom prst="rect">
            <a:avLst/>
          </a:prstGeom>
          <a:solidFill>
            <a:schemeClr val="tx1"/>
          </a:solidFill>
        </p:spPr>
        <p:txBody>
          <a:bodyPr wrap="square" rtlCol="0">
            <a:spAutoFit/>
          </a:bodyPr>
          <a:lstStyle/>
          <a:p>
            <a:pPr algn="ctr"/>
            <a:r>
              <a:rPr lang="en-US" sz="4000" dirty="0" smtClean="0">
                <a:solidFill>
                  <a:schemeClr val="bg1"/>
                </a:solidFill>
              </a:rPr>
              <a:t>References</a:t>
            </a:r>
            <a:endParaRPr lang="en-US" sz="4000" dirty="0">
              <a:solidFill>
                <a:schemeClr val="bg1"/>
              </a:solidFill>
            </a:endParaRPr>
          </a:p>
        </p:txBody>
      </p:sp>
      <p:sp>
        <p:nvSpPr>
          <p:cNvPr id="41" name="TextBox 40"/>
          <p:cNvSpPr txBox="1"/>
          <p:nvPr/>
        </p:nvSpPr>
        <p:spPr>
          <a:xfrm>
            <a:off x="30712136" y="24277232"/>
            <a:ext cx="12768649" cy="3970318"/>
          </a:xfrm>
          <a:prstGeom prst="rect">
            <a:avLst/>
          </a:prstGeom>
          <a:solidFill>
            <a:schemeClr val="bg1"/>
          </a:solidFill>
        </p:spPr>
        <p:txBody>
          <a:bodyPr wrap="square" rtlCol="0">
            <a:spAutoFit/>
          </a:bodyPr>
          <a:lstStyle/>
          <a:p>
            <a:r>
              <a:rPr lang="en-US" sz="1200" dirty="0"/>
              <a:t>“Add Health: the National Longitudinal Study of Adolescent to Adult Health”. University of North Carolina: Carolina Population Center. Accessed 10/13/2017 from </a:t>
            </a:r>
          </a:p>
          <a:p>
            <a:r>
              <a:rPr lang="en-US" sz="1200" dirty="0"/>
              <a:t>http://</a:t>
            </a:r>
            <a:r>
              <a:rPr lang="en-US" sz="1200" dirty="0" err="1"/>
              <a:t>www.cpc.unc.edu</a:t>
            </a:r>
            <a:r>
              <a:rPr lang="en-US" sz="1200" dirty="0"/>
              <a:t>/projects/</a:t>
            </a:r>
            <a:r>
              <a:rPr lang="en-US" sz="1200" dirty="0" err="1"/>
              <a:t>addhealth</a:t>
            </a:r>
            <a:r>
              <a:rPr lang="en-US" sz="1200" dirty="0"/>
              <a:t>/about</a:t>
            </a:r>
          </a:p>
          <a:p>
            <a:r>
              <a:rPr lang="en-US" sz="1200" dirty="0"/>
              <a:t/>
            </a:r>
            <a:br>
              <a:rPr lang="en-US" sz="1200" dirty="0"/>
            </a:br>
            <a:r>
              <a:rPr lang="en-US" sz="1200" dirty="0"/>
              <a:t>Bahr, S., Hoffmann, J., Yang, X. (2005). Parental and Peer Influences on the Risk of Adolescent Drug Use. 26(6). DOI:10.1007/s10935-005-0014-8</a:t>
            </a:r>
          </a:p>
          <a:p>
            <a:r>
              <a:rPr lang="en-US" sz="1200" dirty="0"/>
              <a:t/>
            </a:r>
            <a:br>
              <a:rPr lang="en-US" sz="1200" dirty="0"/>
            </a:br>
            <a:r>
              <a:rPr lang="en-US" sz="1200" dirty="0"/>
              <a:t>Bailey, J., Hill, K., </a:t>
            </a:r>
            <a:r>
              <a:rPr lang="en-US" sz="1200" dirty="0" err="1"/>
              <a:t>Guttmannova</a:t>
            </a:r>
            <a:r>
              <a:rPr lang="en-US" sz="1200" dirty="0"/>
              <a:t>, K, Oesterle, S., Hawkins, D., Catalano, R., &amp; McMahon, R. (2013). The Association Between Parent Early Adult Drug Use Disorder and Later Observed Parenting Practices </a:t>
            </a:r>
          </a:p>
          <a:p>
            <a:r>
              <a:rPr lang="en-US" sz="1200" dirty="0"/>
              <a:t>and Child Behavior Problems: Testing Alternate </a:t>
            </a:r>
            <a:r>
              <a:rPr lang="en-US" sz="1200" dirty="0" err="1"/>
              <a:t>Models.Development</a:t>
            </a:r>
            <a:r>
              <a:rPr lang="en-US" sz="1200" dirty="0"/>
              <a:t> Psychology. 49 (5) 887-899. DOI: 10.1037/a0029235</a:t>
            </a:r>
          </a:p>
          <a:p>
            <a:r>
              <a:rPr lang="en-US" sz="1200" dirty="0"/>
              <a:t>Broman, C., Li, X., </a:t>
            </a:r>
            <a:r>
              <a:rPr lang="en-US" sz="1200" dirty="0" err="1"/>
              <a:t>Reckase</a:t>
            </a:r>
            <a:r>
              <a:rPr lang="en-US" sz="1200" dirty="0"/>
              <a:t>, M. (2008). Family Structure and Mediators of Adolescent Drug Use. 29(12). DOI: 10.1177/0192513X08322776</a:t>
            </a:r>
          </a:p>
          <a:p>
            <a:r>
              <a:rPr lang="en-US" sz="1200" dirty="0"/>
              <a:t/>
            </a:r>
            <a:br>
              <a:rPr lang="en-US" sz="1200" dirty="0"/>
            </a:br>
            <a:r>
              <a:rPr lang="en-US" sz="1200" dirty="0"/>
              <a:t>Cassidy, T. (2011).  Family background and environment, psychological distress, and juvenile delinquency. Psychology. 2(9). 941-947. DOI:10.4236/psych.2011.29142</a:t>
            </a:r>
          </a:p>
          <a:p>
            <a:r>
              <a:rPr lang="en-US" sz="1200" dirty="0"/>
              <a:t/>
            </a:r>
            <a:br>
              <a:rPr lang="en-US" sz="1200" dirty="0"/>
            </a:br>
            <a:r>
              <a:rPr lang="en-US" sz="1200" dirty="0"/>
              <a:t>Ford, J. (2009). Nonmedical Prescription Drug Use Among Adolescents: The Influence of Bonds to Family and School. Youth and Society. 40 (3). 336-352. DOI: 10.1177/0044118X08316345</a:t>
            </a:r>
          </a:p>
          <a:p>
            <a:r>
              <a:rPr lang="en-US" sz="1200" dirty="0" err="1"/>
              <a:t>Freisthler</a:t>
            </a:r>
            <a:r>
              <a:rPr lang="en-US" sz="1200" dirty="0"/>
              <a:t>, B., Byrnes, H., &amp; Gruenewald, P. (2008). Alcohol outlet density, parental monitoring, and adolescent deviance: A multilevel analysis. Children and Youth Services Review. 31. 325-330. DOI: 10.1016/j.childyouth.2008.08.006</a:t>
            </a:r>
          </a:p>
          <a:p>
            <a:r>
              <a:rPr lang="en-US" sz="1200" dirty="0"/>
              <a:t/>
            </a:r>
            <a:br>
              <a:rPr lang="en-US" sz="1200" dirty="0"/>
            </a:br>
            <a:r>
              <a:rPr lang="en-US" sz="1200" dirty="0"/>
              <a:t>Parke, Ross D, and Alison K Clarke-Stewart. “Effects of Parental Incarceration on Young Children.” </a:t>
            </a:r>
            <a:r>
              <a:rPr lang="en-US" sz="1200" i="1" dirty="0"/>
              <a:t>ASPE</a:t>
            </a:r>
            <a:r>
              <a:rPr lang="en-US" sz="1200" dirty="0"/>
              <a:t>, Dec. 2011, </a:t>
            </a:r>
            <a:r>
              <a:rPr lang="en-US" sz="1200" dirty="0" err="1"/>
              <a:t>aspe.hhs.gov</a:t>
            </a:r>
            <a:r>
              <a:rPr lang="en-US" sz="1200" dirty="0"/>
              <a:t>/basic-report/effects-parental-incarceration-young-children</a:t>
            </a:r>
            <a:r>
              <a:rPr lang="en-US" sz="1200" dirty="0" smtClean="0"/>
              <a:t>.</a:t>
            </a:r>
            <a:r>
              <a:rPr lang="en-US" sz="1200" dirty="0"/>
              <a:t/>
            </a:r>
            <a:br>
              <a:rPr lang="en-US" sz="1200" dirty="0"/>
            </a:br>
            <a:r>
              <a:rPr lang="en-US" sz="1200" dirty="0"/>
              <a:t/>
            </a:r>
            <a:br>
              <a:rPr lang="en-US" sz="1200" dirty="0"/>
            </a:br>
            <a:r>
              <a:rPr lang="en-US" sz="1200" dirty="0"/>
              <a:t>Acknowledgements</a:t>
            </a:r>
          </a:p>
          <a:p>
            <a:r>
              <a:rPr lang="en-US" sz="1200" dirty="0" err="1"/>
              <a:t>Taunya</a:t>
            </a:r>
            <a:r>
              <a:rPr lang="en-US" sz="1200" dirty="0"/>
              <a:t> and Stephanie for being such fabulous ladies to see three times a week. Tutors etc. etc. </a:t>
            </a:r>
            <a:br>
              <a:rPr lang="en-US" sz="1200" dirty="0"/>
            </a:br>
            <a:r>
              <a:rPr lang="en-US" sz="1200" dirty="0"/>
              <a:t/>
            </a:r>
            <a:br>
              <a:rPr lang="en-US" sz="1200" dirty="0"/>
            </a:br>
            <a:r>
              <a:rPr lang="en-US" sz="1200" dirty="0"/>
              <a:t>“Dad and Child” retrieved October 13, 2017 from </a:t>
            </a:r>
            <a:r>
              <a:rPr lang="en-US" sz="1200" u="sng" dirty="0"/>
              <a:t>http://</a:t>
            </a:r>
            <a:r>
              <a:rPr lang="en-US" sz="1200" u="sng" dirty="0" smtClean="0"/>
              <a:t>stmedia.startribune.com/images/ows_145688925517929.jpg</a:t>
            </a:r>
            <a:endParaRPr lang="en-US" sz="1200" dirty="0"/>
          </a:p>
        </p:txBody>
      </p:sp>
    </p:spTree>
    <p:extLst>
      <p:ext uri="{BB962C8B-B14F-4D97-AF65-F5344CB8AC3E}">
        <p14:creationId xmlns:p14="http://schemas.microsoft.com/office/powerpoint/2010/main" val="20794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3127</TotalTime>
  <Words>870</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 Braille</vt:lpstr>
      <vt:lpstr>Arial</vt:lpstr>
      <vt:lpstr>Calibri</vt:lpstr>
      <vt:lpstr>Gill Sans MT</vt:lpstr>
      <vt:lpstr>Gallery</vt:lpstr>
      <vt:lpstr>Investigating the Association Between Parental Dynamics and Adolescent Deviant Behavior      A. Flores, and S. Turner               MATH 315-02, Fall 2017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Parent’s Choices Associated with Child’s Deviant Behavior? ?</dc:title>
  <dc:creator>Suzette Turner</dc:creator>
  <cp:lastModifiedBy>ITSSReserve</cp:lastModifiedBy>
  <cp:revision>45</cp:revision>
  <dcterms:created xsi:type="dcterms:W3CDTF">2017-11-27T23:38:52Z</dcterms:created>
  <dcterms:modified xsi:type="dcterms:W3CDTF">2017-11-30T03:49:54Z</dcterms:modified>
</cp:coreProperties>
</file>