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oleObject"/>
  <Default Extension="vml" ContentType="application/vnd.openxmlformats-officedocument.vmlDrawin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autoAdjust="0"/>
    <p:restoredTop sz="95884" autoAdjust="0"/>
  </p:normalViewPr>
  <p:slideViewPr>
    <p:cSldViewPr snapToGrid="0" snapToObjects="1" showGuides="1">
      <p:cViewPr>
        <p:scale>
          <a:sx n="27" d="100"/>
          <a:sy n="27" d="100"/>
        </p:scale>
        <p:origin x="1392" y="-544"/>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11/29/17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11/29/17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vmlDrawing" Target="../drawings/vmlDrawing1.vml"/><Relationship Id="rId4" Type="http://schemas.openxmlformats.org/officeDocument/2006/relationships/image" Target="NULL"/><Relationship Id="rId5" Type="http://schemas.openxmlformats.org/officeDocument/2006/relationships/oleObject" Target="../embeddings/oleObject1.bin"/><Relationship Id="rId6" Type="http://schemas.openxmlformats.org/officeDocument/2006/relationships/oleObject" Target="../embeddings/oleObject2.bin"/><Relationship Id="rId7" Type="http://schemas.openxmlformats.org/officeDocument/2006/relationships/oleObject" Target="../embeddings/oleObject3.bin"/><Relationship Id="rId8" Type="http://schemas.openxmlformats.org/officeDocument/2006/relationships/oleObject" Target="../embeddings/oleObject4.bin"/><Relationship Id="rId9"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NULL"/><Relationship Id="rId6" Type="http://schemas.openxmlformats.org/officeDocument/2006/relationships/oleObject" Target="../embeddings/oleObject6.bin"/><Relationship Id="rId7" Type="http://schemas.openxmlformats.org/officeDocument/2006/relationships/hyperlink" Target="http://www.facebook.com/pages/PosterPresentationscom/217914411419?v=app_4949752878&amp;ref=ts" TargetMode="External"/><Relationship Id="rId8" Type="http://schemas.openxmlformats.org/officeDocument/2006/relationships/oleObject" Target="../embeddings/oleObject7.bin"/><Relationship Id="rId9" Type="http://schemas.openxmlformats.org/officeDocument/2006/relationships/oleObject" Target="../embeddings/oleObject8.bin"/><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NULL"/><Relationship Id="rId6" Type="http://schemas.openxmlformats.org/officeDocument/2006/relationships/oleObject" Target="../embeddings/oleObject10.bin"/><Relationship Id="rId7" Type="http://schemas.openxmlformats.org/officeDocument/2006/relationships/hyperlink" Target="http://www.facebook.com/pages/PosterPresentationscom/217914411419?v=app_4949752878&amp;ref=ts" TargetMode="External"/><Relationship Id="rId8" Type="http://schemas.openxmlformats.org/officeDocument/2006/relationships/oleObject" Target="../embeddings/oleObject11.bin"/><Relationship Id="rId9" Type="http://schemas.openxmlformats.org/officeDocument/2006/relationships/oleObject" Target="../embeddings/oleObject12.bin"/><Relationship Id="rId1" Type="http://schemas.openxmlformats.org/officeDocument/2006/relationships/slideLayout" Target="../slideLayouts/slideLayout3.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4"/>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4"/>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4"/>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4"/>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24" name="Image" r:id="rId5" imgW="1828440" imgH="1117440" progId="Photoshop.Image.13">
                      <p:embed/>
                    </p:oleObj>
                  </mc:Choice>
                  <mc:Fallback>
                    <p:oleObj name="Image" r:id="rId5" imgW="1828440" imgH="1117440" progId="Photoshop.Image.13">
                      <p:embed/>
                      <p:pic>
                        <p:nvPicPr>
                          <p:cNvPr id="0" name=""/>
                          <p:cNvPicPr/>
                          <p:nvPr/>
                        </p:nvPicPr>
                        <p:blipFill>
                          <a:blip r:embed="rId4"/>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25" name="Image" r:id="rId6" imgW="1828440" imgH="1117440" progId="Photoshop.Image.13">
                      <p:embed/>
                    </p:oleObj>
                  </mc:Choice>
                  <mc:Fallback>
                    <p:oleObj name="Image" r:id="rId6" imgW="1828440" imgH="1117440" progId="Photoshop.Image.13">
                      <p:embed/>
                      <p:pic>
                        <p:nvPicPr>
                          <p:cNvPr id="0" name=""/>
                          <p:cNvPicPr/>
                          <p:nvPr/>
                        </p:nvPicPr>
                        <p:blipFill>
                          <a:blip r:embed="rId4"/>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26" name="Image" r:id="rId7" imgW="4571280" imgH="1688760" progId="Photoshop.Image.13">
                    <p:embed/>
                  </p:oleObj>
                </mc:Choice>
                <mc:Fallback>
                  <p:oleObj name="Image" r:id="rId7"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27" name="Image" r:id="rId8" imgW="1574280" imgH="1053720" progId="Photoshop.Image.13">
                    <p:embed/>
                  </p:oleObj>
                </mc:Choice>
                <mc:Fallback>
                  <p:oleObj name="Image" r:id="rId8" imgW="1574280" imgH="1053720" progId="Photoshop.Image.13">
                    <p:embed/>
                    <p:pic>
                      <p:nvPicPr>
                        <p:cNvPr id="0" name=""/>
                        <p:cNvPicPr/>
                        <p:nvPr/>
                      </p:nvPicPr>
                      <p:blipFill>
                        <a:blip r:embed="rId4"/>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9"/>
              </p:cNvPr>
              <p:cNvPicPr>
                <a:picLocks noChangeAspect="1" noChangeArrowheads="1"/>
              </p:cNvPicPr>
              <p:nvPr userDrawn="1"/>
            </p:nvPicPr>
            <p:blipFill>
              <a:blip r:embed="rId4"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48"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49" name="Image" r:id="rId6" imgW="1574280" imgH="1053720" progId="Photoshop.Image.13">
                    <p:embed/>
                  </p:oleObj>
                </mc:Choice>
                <mc:Fallback>
                  <p:oleObj name="Image" r:id="rId6" imgW="1574280" imgH="1053720" progId="Photoshop.Image.13">
                    <p:embed/>
                    <p:pic>
                      <p:nvPicPr>
                        <p:cNvPr id="0" name=""/>
                        <p:cNvPicPr/>
                        <p:nvPr/>
                      </p:nvPicPr>
                      <p:blipFill>
                        <a:blip r:embed="rId5"/>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7"/>
              </p:cNvPr>
              <p:cNvPicPr>
                <a:picLocks noChangeAspect="1" noChangeArrowheads="1"/>
              </p:cNvPicPr>
              <p:nvPr userDrawn="1"/>
            </p:nvPicPr>
            <p:blipFill>
              <a:blip r:embed="rId5"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5"/>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5"/>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5"/>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5"/>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50" name="Image" r:id="rId8" imgW="1828440" imgH="1117440" progId="Photoshop.Image.13">
                      <p:embed/>
                    </p:oleObj>
                  </mc:Choice>
                  <mc:Fallback>
                    <p:oleObj name="Image" r:id="rId8" imgW="1828440" imgH="1117440" progId="Photoshop.Image.13">
                      <p:embed/>
                      <p:pic>
                        <p:nvPicPr>
                          <p:cNvPr id="0" name=""/>
                          <p:cNvPicPr/>
                          <p:nvPr/>
                        </p:nvPicPr>
                        <p:blipFill>
                          <a:blip r:embed="rId5"/>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51" name="Image" r:id="rId9" imgW="1828440" imgH="1117440" progId="Photoshop.Image.13">
                      <p:embed/>
                    </p:oleObj>
                  </mc:Choice>
                  <mc:Fallback>
                    <p:oleObj name="Image" r:id="rId9" imgW="1828440" imgH="1117440" progId="Photoshop.Image.13">
                      <p:embed/>
                      <p:pic>
                        <p:nvPicPr>
                          <p:cNvPr id="0" name=""/>
                          <p:cNvPicPr/>
                          <p:nvPr/>
                        </p:nvPicPr>
                        <p:blipFill>
                          <a:blip r:embed="rId5"/>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72"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73" name="Image" r:id="rId6" imgW="1574280" imgH="1053720" progId="Photoshop.Image.13">
                    <p:embed/>
                  </p:oleObj>
                </mc:Choice>
                <mc:Fallback>
                  <p:oleObj name="Image" r:id="rId6" imgW="1574280" imgH="1053720" progId="Photoshop.Image.13">
                    <p:embed/>
                    <p:pic>
                      <p:nvPicPr>
                        <p:cNvPr id="0" name=""/>
                        <p:cNvPicPr/>
                        <p:nvPr/>
                      </p:nvPicPr>
                      <p:blipFill>
                        <a:blip r:embed="rId5"/>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7"/>
              </p:cNvPr>
              <p:cNvPicPr>
                <a:picLocks noChangeAspect="1" noChangeArrowheads="1"/>
              </p:cNvPicPr>
              <p:nvPr userDrawn="1"/>
            </p:nvPicPr>
            <p:blipFill>
              <a:blip r:embed="rId5"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5"/>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5"/>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5"/>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5"/>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74" name="Image" r:id="rId8" imgW="1828440" imgH="1117440" progId="Photoshop.Image.13">
                      <p:embed/>
                    </p:oleObj>
                  </mc:Choice>
                  <mc:Fallback>
                    <p:oleObj name="Image" r:id="rId8" imgW="1828440" imgH="1117440" progId="Photoshop.Image.13">
                      <p:embed/>
                      <p:pic>
                        <p:nvPicPr>
                          <p:cNvPr id="0" name=""/>
                          <p:cNvPicPr/>
                          <p:nvPr/>
                        </p:nvPicPr>
                        <p:blipFill>
                          <a:blip r:embed="rId5"/>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75" name="Image" r:id="rId9" imgW="1828440" imgH="1117440" progId="Photoshop.Image.13">
                      <p:embed/>
                    </p:oleObj>
                  </mc:Choice>
                  <mc:Fallback>
                    <p:oleObj name="Image" r:id="rId9" imgW="1828440" imgH="1117440" progId="Photoshop.Image.13">
                      <p:embed/>
                      <p:pic>
                        <p:nvPicPr>
                          <p:cNvPr id="0" name=""/>
                          <p:cNvPicPr/>
                          <p:nvPr/>
                        </p:nvPicPr>
                        <p:blipFill>
                          <a:blip r:embed="rId5"/>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ussc.gov/sites/default/files/pdf/research-and-publications/research-publications/2004/200405_Recidivism_First_Offender.pdf" TargetMode="External"/><Relationship Id="rId4" Type="http://schemas.openxmlformats.org/officeDocument/2006/relationships/hyperlink" Target="http://www.ncbi.nlm.nih.gov/pubmed/26477807" TargetMode="External"/><Relationship Id="rId5" Type="http://schemas.openxmlformats.org/officeDocument/2006/relationships/hyperlink" Target="https://www.responsibility.org/get-the-facts/research/statistics/underage-drinking-statistics/" TargetMode="External"/><Relationship Id="rId6" Type="http://schemas.openxmlformats.org/officeDocument/2006/relationships/image" Target="../media/image1.png"/><Relationship Id="rId7" Type="http://schemas.openxmlformats.org/officeDocument/2006/relationships/image" Target="../media/image2.png"/><Relationship Id="rId8" Type="http://schemas.openxmlformats.org/officeDocument/2006/relationships/image" Target="../media/image3.png"/><Relationship Id="rId9" Type="http://schemas.openxmlformats.org/officeDocument/2006/relationships/image" Target="../media/image4.png"/><Relationship Id="rId10"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hyperlink" Target="https://www.ncbi.nlm.nih.gov/pmc/articles/PMC446047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0"/>
              </a:schemeClr>
            </a:gs>
            <a:gs pos="34000">
              <a:schemeClr val="tx2">
                <a:lumMod val="40000"/>
                <a:lumOff val="60000"/>
              </a:schemeClr>
            </a:gs>
            <a:gs pos="100000">
              <a:schemeClr val="accent5">
                <a:lumMod val="20000"/>
                <a:lumOff val="80000"/>
              </a:schemeClr>
            </a:gs>
          </a:gsLst>
          <a:lin ang="16200000" scaled="1"/>
        </a:gra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2431" y="6161879"/>
            <a:ext cx="10056813" cy="7029594"/>
          </a:xfrm>
        </p:spPr>
        <p:txBody>
          <a:bodyPr/>
          <a:lstStyle/>
          <a:p>
            <a:r>
              <a:rPr lang="en-US" sz="3200" dirty="0"/>
              <a:t>What is </a:t>
            </a:r>
            <a:r>
              <a:rPr lang="en-US" sz="3200" dirty="0" smtClean="0"/>
              <a:t>Recidivism? Recidivism </a:t>
            </a:r>
            <a:r>
              <a:rPr lang="en-US" sz="3200" dirty="0"/>
              <a:t>is one of the most fundamental concepts in criminal justice. </a:t>
            </a:r>
            <a:r>
              <a:rPr lang="en-US" sz="3200" dirty="0" smtClean="0"/>
              <a:t>It </a:t>
            </a:r>
            <a:r>
              <a:rPr lang="en-US" sz="3200" dirty="0"/>
              <a:t>refers to a person's relapse into criminal behavior, often after the person receives sanctions or undergoes intervention for a previous crime. </a:t>
            </a:r>
            <a:endParaRPr lang="en-US" sz="3200" dirty="0" smtClean="0"/>
          </a:p>
          <a:p>
            <a:r>
              <a:rPr lang="en-US" sz="3200" dirty="0" smtClean="0"/>
              <a:t>I hypothesize that </a:t>
            </a:r>
            <a:r>
              <a:rPr lang="en-US" sz="3200" dirty="0"/>
              <a:t>criminals that have been arrested by the age of 18 have an increased likelihood of being </a:t>
            </a:r>
            <a:r>
              <a:rPr lang="en-US" sz="3200" dirty="0" smtClean="0"/>
              <a:t>re-incarcerated.</a:t>
            </a:r>
            <a:endParaRPr lang="en-US" sz="3200" dirty="0"/>
          </a:p>
          <a:p>
            <a:r>
              <a:rPr lang="en-US" sz="3200" dirty="0" smtClean="0"/>
              <a:t>A </a:t>
            </a:r>
            <a:r>
              <a:rPr lang="en-US" sz="3200" dirty="0"/>
              <a:t>majority of criminals who had been released in 2005 were re-incarcerated within three years. This is an alarming rate. This also backs up our research question of recidivism</a:t>
            </a:r>
            <a:r>
              <a:rPr lang="en-US" sz="3200" dirty="0" smtClean="0"/>
              <a:t>. </a:t>
            </a:r>
            <a:r>
              <a:rPr lang="en-US" sz="3200" baseline="30000" dirty="0" smtClean="0"/>
              <a:t>1</a:t>
            </a:r>
            <a:r>
              <a:rPr lang="en-US" sz="3200" dirty="0" smtClean="0"/>
              <a:t> </a:t>
            </a:r>
            <a:r>
              <a:rPr lang="en-US" sz="3000" dirty="0"/>
              <a:t/>
            </a:r>
            <a:br>
              <a:rPr lang="en-US" sz="3000" dirty="0"/>
            </a:br>
            <a:endParaRPr lang="en-US" sz="3000" dirty="0"/>
          </a:p>
        </p:txBody>
      </p:sp>
      <p:sp>
        <p:nvSpPr>
          <p:cNvPr id="3" name="Text Placeholder 2"/>
          <p:cNvSpPr>
            <a:spLocks noGrp="1"/>
          </p:cNvSpPr>
          <p:nvPr>
            <p:ph type="body" sz="quarter" idx="11"/>
          </p:nvPr>
        </p:nvSpPr>
        <p:spPr>
          <a:xfrm>
            <a:off x="542920" y="5570178"/>
            <a:ext cx="10048875" cy="754045"/>
          </a:xfrm>
        </p:spPr>
        <p:txBody>
          <a:bodyPr/>
          <a:lstStyle/>
          <a:p>
            <a:r>
              <a:rPr lang="en-US" dirty="0" smtClean="0"/>
              <a:t>Abstract/ Introduction</a:t>
            </a:r>
            <a:endParaRPr lang="en-US" dirty="0"/>
          </a:p>
        </p:txBody>
      </p:sp>
      <p:sp>
        <p:nvSpPr>
          <p:cNvPr id="4" name="Text Placeholder 3"/>
          <p:cNvSpPr>
            <a:spLocks noGrp="1"/>
          </p:cNvSpPr>
          <p:nvPr>
            <p:ph type="body" sz="quarter" idx="20"/>
          </p:nvPr>
        </p:nvSpPr>
        <p:spPr>
          <a:xfrm>
            <a:off x="440964" y="12940841"/>
            <a:ext cx="10050462" cy="754045"/>
          </a:xfrm>
        </p:spPr>
        <p:txBody>
          <a:bodyPr/>
          <a:lstStyle/>
          <a:p>
            <a:r>
              <a:rPr lang="en-US" dirty="0" smtClean="0"/>
              <a:t>Research Questions</a:t>
            </a:r>
            <a:endParaRPr lang="en-US" dirty="0"/>
          </a:p>
        </p:txBody>
      </p:sp>
      <p:sp>
        <p:nvSpPr>
          <p:cNvPr id="5" name="Text Placeholder 4"/>
          <p:cNvSpPr>
            <a:spLocks noGrp="1"/>
          </p:cNvSpPr>
          <p:nvPr>
            <p:ph type="body" sz="quarter" idx="21"/>
          </p:nvPr>
        </p:nvSpPr>
        <p:spPr>
          <a:xfrm>
            <a:off x="11460162" y="14221509"/>
            <a:ext cx="10048874" cy="10901424"/>
          </a:xfrm>
        </p:spPr>
        <p:txBody>
          <a:bodyPr/>
          <a:lstStyle/>
          <a:p>
            <a:r>
              <a:rPr lang="en-US" sz="3200" dirty="0"/>
              <a:t>A bivariate </a:t>
            </a:r>
            <a:r>
              <a:rPr lang="en-US" sz="3200" dirty="0" smtClean="0"/>
              <a:t>analysis </a:t>
            </a:r>
            <a:r>
              <a:rPr lang="en-US" sz="3200" dirty="0"/>
              <a:t>was conducted via a Welch two sample t-test was done to compare the means of two independent samples. The mean of how many times were the respondents were arrested before their 18th birthday for females is 1.6 and for males it is________________________. The data for each gender is slightly skewed right, but there is more variability among m</a:t>
            </a:r>
            <a:r>
              <a:rPr lang="en-US" sz="3200" dirty="0" smtClean="0"/>
              <a:t>ale </a:t>
            </a:r>
            <a:r>
              <a:rPr lang="en-US" sz="3200" dirty="0"/>
              <a:t>respondents.</a:t>
            </a:r>
          </a:p>
          <a:p>
            <a:r>
              <a:rPr lang="en-US" sz="3200" dirty="0"/>
              <a:t>The relationship we would like to examine is does the age of the first arrest correlate with an increase amount of </a:t>
            </a:r>
            <a:r>
              <a:rPr lang="en-US" sz="3200" dirty="0" smtClean="0"/>
              <a:t>recidivism </a:t>
            </a:r>
            <a:r>
              <a:rPr lang="en-US" sz="3200" dirty="0"/>
              <a:t>before the age of 18</a:t>
            </a:r>
            <a:r>
              <a:rPr lang="en-US" sz="3200" dirty="0" smtClean="0"/>
              <a:t>.</a:t>
            </a:r>
            <a:endParaRPr lang="en-US" sz="3200" dirty="0"/>
          </a:p>
          <a:p>
            <a:pPr lvl="0"/>
            <a:r>
              <a:rPr lang="en-US" sz="3200" dirty="0"/>
              <a:t>Null Hypothesis : There is no increase in the number of arrests in relation to the age of the first arrest.</a:t>
            </a:r>
          </a:p>
          <a:p>
            <a:pPr lvl="0"/>
            <a:r>
              <a:rPr lang="en-US" sz="3200" dirty="0"/>
              <a:t>Alternate Hypothesis: There is a positive correlation between the age of the first arrest and the number of times the participant was arrested before the age of 18</a:t>
            </a:r>
            <a:r>
              <a:rPr lang="en-US" sz="3200" dirty="0" smtClean="0"/>
              <a:t>.</a:t>
            </a:r>
            <a:endParaRPr lang="en-US" sz="3200" dirty="0"/>
          </a:p>
          <a:p>
            <a:r>
              <a:rPr lang="en-US" sz="3200" dirty="0"/>
              <a:t>The p-value was higher than 0.05. It was 0.927</a:t>
            </a:r>
            <a:r>
              <a:rPr lang="en-US" sz="3200" dirty="0" smtClean="0"/>
              <a:t>.</a:t>
            </a:r>
            <a:endParaRPr lang="en-US" sz="3200" dirty="0"/>
          </a:p>
          <a:p>
            <a:r>
              <a:rPr lang="en-US" sz="3200" dirty="0"/>
              <a:t>Since the p-value is higher than 0.05, we can accept the null hypothesis.</a:t>
            </a:r>
          </a:p>
          <a:p>
            <a:endParaRPr lang="en-US" sz="3200" dirty="0"/>
          </a:p>
        </p:txBody>
      </p:sp>
      <p:sp>
        <p:nvSpPr>
          <p:cNvPr id="6" name="Text Placeholder 5"/>
          <p:cNvSpPr>
            <a:spLocks noGrp="1"/>
          </p:cNvSpPr>
          <p:nvPr>
            <p:ph type="body" sz="quarter" idx="22"/>
          </p:nvPr>
        </p:nvSpPr>
        <p:spPr/>
        <p:txBody>
          <a:bodyPr/>
          <a:lstStyle/>
          <a:p>
            <a:r>
              <a:rPr lang="en-US" dirty="0" smtClean="0"/>
              <a:t>Violin Plot Results of Gender and H4CJ5</a:t>
            </a:r>
            <a:endParaRPr lang="en-US" dirty="0"/>
          </a:p>
        </p:txBody>
      </p:sp>
      <p:sp>
        <p:nvSpPr>
          <p:cNvPr id="7" name="Text Placeholder 6"/>
          <p:cNvSpPr>
            <a:spLocks noGrp="1"/>
          </p:cNvSpPr>
          <p:nvPr>
            <p:ph type="body" sz="quarter" idx="23"/>
          </p:nvPr>
        </p:nvSpPr>
        <p:spPr>
          <a:xfrm>
            <a:off x="22415894" y="14221509"/>
            <a:ext cx="10048874" cy="5847732"/>
          </a:xfrm>
        </p:spPr>
        <p:txBody>
          <a:bodyPr/>
          <a:lstStyle/>
          <a:p>
            <a:r>
              <a:rPr lang="en-US" sz="3200" dirty="0"/>
              <a:t>This scatterplot graph shows that there is a linear slightly positive trend between the </a:t>
            </a:r>
            <a:r>
              <a:rPr lang="en-US" sz="3200" dirty="0" smtClean="0"/>
              <a:t>variables </a:t>
            </a:r>
            <a:r>
              <a:rPr lang="en-US" sz="3200" dirty="0"/>
              <a:t>how old were you the first time you were arrested H4CJ4 and the age of first alcoholic drink consumption H4TO34. This scatterplot also takes into account the variable gender. The data shows that most males drank their first alcoholic beverage at the age of 12.2 while most females consumed </a:t>
            </a:r>
            <a:r>
              <a:rPr lang="en-US" sz="3200" dirty="0" smtClean="0"/>
              <a:t>their </a:t>
            </a:r>
            <a:r>
              <a:rPr lang="en-US" sz="3200" dirty="0"/>
              <a:t>first alcoholic drink at the age of 9 years old. This scatterplot shows that the average age of first arrest for both genders is 18.52.</a:t>
            </a:r>
          </a:p>
          <a:p>
            <a:endParaRPr lang="en-US" dirty="0"/>
          </a:p>
        </p:txBody>
      </p:sp>
      <p:sp>
        <p:nvSpPr>
          <p:cNvPr id="8" name="Text Placeholder 7"/>
          <p:cNvSpPr>
            <a:spLocks noGrp="1"/>
          </p:cNvSpPr>
          <p:nvPr>
            <p:ph type="body" sz="quarter" idx="24"/>
          </p:nvPr>
        </p:nvSpPr>
        <p:spPr/>
        <p:txBody>
          <a:bodyPr/>
          <a:lstStyle/>
          <a:p>
            <a:r>
              <a:rPr lang="en-US" dirty="0" smtClean="0"/>
              <a:t>Scatterplot Results of H4CJ5 and H4TO34</a:t>
            </a:r>
            <a:endParaRPr lang="en-US" dirty="0"/>
          </a:p>
        </p:txBody>
      </p:sp>
      <p:sp>
        <p:nvSpPr>
          <p:cNvPr id="11" name="Text Placeholder 10"/>
          <p:cNvSpPr>
            <a:spLocks noGrp="1"/>
          </p:cNvSpPr>
          <p:nvPr>
            <p:ph type="body" sz="quarter" idx="27"/>
          </p:nvPr>
        </p:nvSpPr>
        <p:spPr>
          <a:xfrm>
            <a:off x="33443191" y="5540448"/>
            <a:ext cx="10047018" cy="754045"/>
          </a:xfrm>
        </p:spPr>
        <p:txBody>
          <a:bodyPr/>
          <a:lstStyle/>
          <a:p>
            <a:r>
              <a:rPr lang="en-US" dirty="0" smtClean="0"/>
              <a:t>Conclusion/ Discussion</a:t>
            </a:r>
            <a:endParaRPr lang="en-US" dirty="0"/>
          </a:p>
        </p:txBody>
      </p:sp>
      <p:sp>
        <p:nvSpPr>
          <p:cNvPr id="12" name="Text Placeholder 11"/>
          <p:cNvSpPr>
            <a:spLocks noGrp="1"/>
          </p:cNvSpPr>
          <p:nvPr>
            <p:ph type="body" sz="quarter" idx="28"/>
          </p:nvPr>
        </p:nvSpPr>
        <p:spPr>
          <a:xfrm>
            <a:off x="33376692" y="6098728"/>
            <a:ext cx="10052050" cy="10870646"/>
          </a:xfrm>
        </p:spPr>
        <p:txBody>
          <a:bodyPr/>
          <a:lstStyle/>
          <a:p>
            <a:r>
              <a:rPr lang="en-US" sz="3200" dirty="0" smtClean="0"/>
              <a:t>The </a:t>
            </a:r>
            <a:r>
              <a:rPr lang="en-US" sz="3200" dirty="0"/>
              <a:t>results focus on the question, do criminals that have been arrested by the age of 18 have an increased likelihood of being </a:t>
            </a:r>
            <a:r>
              <a:rPr lang="en-US" sz="3200" dirty="0" smtClean="0"/>
              <a:t>re-incarcerated if they also drank their first alcoholic drink before the age of 18? The two tests that I conducted to come to my conclusion are bivariate violin and scatterplots. The </a:t>
            </a:r>
            <a:r>
              <a:rPr lang="en-US" sz="3200" dirty="0"/>
              <a:t>data was collected from 6504 participants including both males and females of all ethnicities, in which the ages ranged from 24-32, 48.4% were males and 51.6% were females. The data shows that the median age of first arrest is 18.52 and that most participants were arrested 2 times before the age of 18.  </a:t>
            </a:r>
            <a:r>
              <a:rPr lang="en-US" sz="3200" dirty="0" smtClean="0"/>
              <a:t>It was </a:t>
            </a:r>
            <a:r>
              <a:rPr lang="en-US" sz="3200" dirty="0"/>
              <a:t>also noted that females were arrested at a younger age than males. Half of the arrests that occurred before the age of 18 is two times</a:t>
            </a:r>
            <a:r>
              <a:rPr lang="en-US" sz="3200" dirty="0" smtClean="0"/>
              <a:t>. </a:t>
            </a:r>
            <a:r>
              <a:rPr lang="en-US" sz="3200" dirty="0"/>
              <a:t>The data shows that most males drank their first alcoholic beverage at the age of 12.2 while most females consumed their first alcoholic drink at the age of 9 years old</a:t>
            </a:r>
            <a:r>
              <a:rPr lang="en-US" sz="3200" dirty="0" smtClean="0"/>
              <a:t>. </a:t>
            </a:r>
            <a:r>
              <a:rPr lang="en-US" sz="3200" dirty="0"/>
              <a:t>Youth who drink alcohol </a:t>
            </a:r>
            <a:r>
              <a:rPr lang="en-US" sz="3200" dirty="0" smtClean="0"/>
              <a:t>are </a:t>
            </a:r>
            <a:r>
              <a:rPr lang="en-US" sz="3200" dirty="0"/>
              <a:t>more likely to </a:t>
            </a:r>
            <a:r>
              <a:rPr lang="en-US" sz="3200" dirty="0" smtClean="0"/>
              <a:t>experience legal </a:t>
            </a:r>
            <a:r>
              <a:rPr lang="en-US" sz="3200" dirty="0"/>
              <a:t>problems, such as arrest for driving or physically hurting someone while </a:t>
            </a:r>
            <a:r>
              <a:rPr lang="en-US" sz="3200" dirty="0" smtClean="0"/>
              <a:t>drunk.</a:t>
            </a:r>
            <a:r>
              <a:rPr lang="en-US" sz="3200" baseline="30000" dirty="0" smtClean="0"/>
              <a:t>3</a:t>
            </a:r>
            <a:endParaRPr lang="en-US" sz="3200" dirty="0"/>
          </a:p>
          <a:p>
            <a:r>
              <a:rPr lang="en-US" sz="3200" dirty="0"/>
              <a:t/>
            </a:r>
            <a:br>
              <a:rPr lang="en-US" sz="3200" dirty="0"/>
            </a:br>
            <a:endParaRPr lang="en-US" sz="3000" dirty="0"/>
          </a:p>
        </p:txBody>
      </p:sp>
      <p:sp>
        <p:nvSpPr>
          <p:cNvPr id="13" name="Text Placeholder 12"/>
          <p:cNvSpPr>
            <a:spLocks noGrp="1"/>
          </p:cNvSpPr>
          <p:nvPr>
            <p:ph type="body" sz="quarter" idx="29"/>
          </p:nvPr>
        </p:nvSpPr>
        <p:spPr>
          <a:xfrm>
            <a:off x="33358541" y="25193491"/>
            <a:ext cx="10047018" cy="754045"/>
          </a:xfrm>
        </p:spPr>
        <p:txBody>
          <a:bodyPr/>
          <a:lstStyle/>
          <a:p>
            <a:r>
              <a:rPr lang="en-US" dirty="0" smtClean="0"/>
              <a:t>References</a:t>
            </a:r>
            <a:endParaRPr lang="en-US" dirty="0"/>
          </a:p>
        </p:txBody>
      </p:sp>
      <p:sp>
        <p:nvSpPr>
          <p:cNvPr id="14" name="Text Placeholder 13"/>
          <p:cNvSpPr>
            <a:spLocks noGrp="1"/>
          </p:cNvSpPr>
          <p:nvPr>
            <p:ph type="body" sz="quarter" idx="30"/>
          </p:nvPr>
        </p:nvSpPr>
        <p:spPr>
          <a:xfrm>
            <a:off x="33376692" y="25836952"/>
            <a:ext cx="10052050" cy="4979803"/>
          </a:xfrm>
        </p:spPr>
        <p:txBody>
          <a:bodyPr/>
          <a:lstStyle/>
          <a:p>
            <a:r>
              <a:rPr lang="en-US" sz="2000" dirty="0" smtClean="0"/>
              <a:t>1. Kirk</a:t>
            </a:r>
            <a:r>
              <a:rPr lang="en-US" sz="2000" dirty="0"/>
              <a:t>, D. (2015, Jun 2). Retrieved from </a:t>
            </a:r>
            <a:r>
              <a:rPr lang="en-US" sz="2000" u="sng" dirty="0">
                <a:hlinkClick r:id="rId2"/>
              </a:rPr>
              <a:t>https://www.ncbi.nlm.nih.gov/pmc/articles/PMC4460478/</a:t>
            </a:r>
            <a:r>
              <a:rPr lang="en-US" sz="2000" dirty="0"/>
              <a:t/>
            </a:r>
            <a:br>
              <a:rPr lang="en-US" sz="2000" dirty="0"/>
            </a:br>
            <a:endParaRPr lang="en-US" sz="2000" dirty="0"/>
          </a:p>
          <a:p>
            <a:r>
              <a:rPr lang="en-US" sz="2000" dirty="0" smtClean="0"/>
              <a:t>2. </a:t>
            </a:r>
            <a:r>
              <a:rPr lang="en-US" sz="2000" dirty="0"/>
              <a:t>Castillo, R., Sessions, W. (2014, May). Retrieved from </a:t>
            </a:r>
            <a:r>
              <a:rPr lang="en-US" sz="2000" u="sng" dirty="0">
                <a:hlinkClick r:id="rId3"/>
              </a:rPr>
              <a:t>https://</a:t>
            </a:r>
            <a:r>
              <a:rPr lang="en-US" sz="2000" u="sng" dirty="0" smtClean="0">
                <a:hlinkClick r:id="rId3"/>
              </a:rPr>
              <a:t>www.ussc.gov/sites/default/files/pdf/research-and-publications/research-publications/2004/200405_Recidivism_First_Offender.pdf</a:t>
            </a:r>
            <a:endParaRPr lang="en-US" sz="2000" u="sng" dirty="0" smtClean="0"/>
          </a:p>
          <a:p>
            <a:endParaRPr lang="en-US" sz="2000" u="sng" dirty="0"/>
          </a:p>
          <a:p>
            <a:r>
              <a:rPr lang="en-US" sz="2000" dirty="0" smtClean="0"/>
              <a:t>3. </a:t>
            </a:r>
            <a:r>
              <a:rPr lang="en-US" sz="2000" dirty="0"/>
              <a:t>Sacks JJ, Gonzales KR, </a:t>
            </a:r>
            <a:r>
              <a:rPr lang="en-US" sz="2000" dirty="0" err="1"/>
              <a:t>Bouchery</a:t>
            </a:r>
            <a:r>
              <a:rPr lang="en-US" sz="2000" dirty="0"/>
              <a:t> EE, </a:t>
            </a:r>
            <a:r>
              <a:rPr lang="en-US" sz="2000" dirty="0" err="1"/>
              <a:t>Tomedi</a:t>
            </a:r>
            <a:r>
              <a:rPr lang="en-US" sz="2000" dirty="0"/>
              <a:t> LE, Brewer RD. </a:t>
            </a:r>
            <a:r>
              <a:rPr lang="en-US" sz="2000" u="sng" dirty="0">
                <a:hlinkClick r:id="rId4"/>
              </a:rPr>
              <a:t>2010 National and State Costs of Excessive Alcohol Consumption.</a:t>
            </a:r>
            <a:r>
              <a:rPr lang="en-US" sz="2000" dirty="0"/>
              <a:t> </a:t>
            </a:r>
            <a:r>
              <a:rPr lang="en-US" sz="2000" i="1" dirty="0"/>
              <a:t>Am J </a:t>
            </a:r>
            <a:r>
              <a:rPr lang="en-US" sz="2000" i="1" dirty="0" err="1"/>
              <a:t>Prev</a:t>
            </a:r>
            <a:r>
              <a:rPr lang="en-US" sz="2000" i="1" dirty="0"/>
              <a:t> Med</a:t>
            </a:r>
            <a:r>
              <a:rPr lang="en-US" sz="2000" dirty="0"/>
              <a:t>2015; 49(5):e73–e79.</a:t>
            </a:r>
          </a:p>
          <a:p>
            <a:endParaRPr lang="en-US" sz="2400" dirty="0" smtClean="0"/>
          </a:p>
          <a:p>
            <a:r>
              <a:rPr lang="en-US" sz="2000" dirty="0" smtClean="0"/>
              <a:t>4. </a:t>
            </a:r>
            <a:r>
              <a:rPr lang="en-US" sz="2000" dirty="0"/>
              <a:t>Underage Drinking </a:t>
            </a:r>
            <a:r>
              <a:rPr lang="en-US" sz="2000" dirty="0" smtClean="0"/>
              <a:t>Statistics. </a:t>
            </a:r>
            <a:r>
              <a:rPr lang="en-US" sz="2000" dirty="0"/>
              <a:t>Retrieved from </a:t>
            </a:r>
            <a:r>
              <a:rPr lang="en-US" sz="2000" dirty="0">
                <a:hlinkClick r:id="rId5"/>
              </a:rPr>
              <a:t>https://www.responsibility.org/get-the-facts/research/statistics/underage-drinking-statistics</a:t>
            </a:r>
            <a:r>
              <a:rPr lang="en-US" sz="2000" dirty="0" smtClean="0">
                <a:hlinkClick r:id="rId5"/>
              </a:rPr>
              <a:t>/</a:t>
            </a:r>
            <a:r>
              <a:rPr lang="en-US" sz="2000" dirty="0" smtClean="0"/>
              <a:t> </a:t>
            </a:r>
            <a:endParaRPr lang="en-US" sz="2000" dirty="0"/>
          </a:p>
          <a:p>
            <a:endParaRPr lang="en-US" sz="2400" dirty="0"/>
          </a:p>
        </p:txBody>
      </p:sp>
      <p:sp>
        <p:nvSpPr>
          <p:cNvPr id="16" name="Text Placeholder 15"/>
          <p:cNvSpPr>
            <a:spLocks noGrp="1"/>
          </p:cNvSpPr>
          <p:nvPr>
            <p:ph type="body" sz="quarter" idx="150"/>
          </p:nvPr>
        </p:nvSpPr>
        <p:spPr>
          <a:xfrm>
            <a:off x="5932593" y="3543722"/>
            <a:ext cx="31998968" cy="1280160"/>
          </a:xfrm>
        </p:spPr>
        <p:txBody>
          <a:bodyPr>
            <a:normAutofit fontScale="70000" lnSpcReduction="20000"/>
          </a:bodyPr>
          <a:lstStyle/>
          <a:p>
            <a:r>
              <a:rPr lang="en-US" dirty="0" smtClean="0"/>
              <a:t>California State University, Chico</a:t>
            </a:r>
          </a:p>
          <a:p>
            <a:r>
              <a:rPr lang="en-US" dirty="0" smtClean="0"/>
              <a:t>Senior, MATH 315, Statistical Methods, Section 01 </a:t>
            </a:r>
            <a:endParaRPr lang="en-US" dirty="0"/>
          </a:p>
        </p:txBody>
      </p:sp>
      <p:sp>
        <p:nvSpPr>
          <p:cNvPr id="17" name="Text Placeholder 16"/>
          <p:cNvSpPr>
            <a:spLocks noGrp="1"/>
          </p:cNvSpPr>
          <p:nvPr>
            <p:ph type="body" sz="quarter" idx="151"/>
          </p:nvPr>
        </p:nvSpPr>
        <p:spPr>
          <a:xfrm>
            <a:off x="5932593" y="2644826"/>
            <a:ext cx="31998968" cy="1280160"/>
          </a:xfrm>
        </p:spPr>
        <p:txBody>
          <a:bodyPr>
            <a:normAutofit/>
          </a:bodyPr>
          <a:lstStyle/>
          <a:p>
            <a:r>
              <a:rPr lang="en-US" sz="6000" dirty="0" smtClean="0"/>
              <a:t>Sarai, S.</a:t>
            </a:r>
            <a:endParaRPr lang="en-US" sz="6000" dirty="0"/>
          </a:p>
        </p:txBody>
      </p:sp>
      <p:sp>
        <p:nvSpPr>
          <p:cNvPr id="18" name="Text Placeholder 17"/>
          <p:cNvSpPr>
            <a:spLocks noGrp="1"/>
          </p:cNvSpPr>
          <p:nvPr>
            <p:ph type="body" sz="quarter" idx="153"/>
          </p:nvPr>
        </p:nvSpPr>
        <p:spPr>
          <a:xfrm>
            <a:off x="509576" y="667137"/>
            <a:ext cx="42914134" cy="1637973"/>
          </a:xfrm>
        </p:spPr>
        <p:txBody>
          <a:bodyPr>
            <a:normAutofit fontScale="25000" lnSpcReduction="20000"/>
          </a:bodyPr>
          <a:lstStyle/>
          <a:p>
            <a:r>
              <a:rPr lang="en-US" sz="32000" dirty="0"/>
              <a:t>The Association Between Recidivism Rates in Convicts Under The Age of 18 in Accordance to the First Arrest and Age of First Alcoholic Drink</a:t>
            </a:r>
          </a:p>
          <a:p>
            <a:r>
              <a:rPr lang="en-US" dirty="0"/>
              <a:t/>
            </a:r>
            <a:br>
              <a:rPr lang="en-US" dirty="0"/>
            </a:br>
            <a:endParaRPr lang="en-US" dirty="0"/>
          </a:p>
        </p:txBody>
      </p:sp>
      <p:sp>
        <p:nvSpPr>
          <p:cNvPr id="21" name="Text Placeholder 3"/>
          <p:cNvSpPr>
            <a:spLocks noGrp="1"/>
          </p:cNvSpPr>
          <p:nvPr>
            <p:ph type="body" sz="quarter" idx="20"/>
          </p:nvPr>
        </p:nvSpPr>
        <p:spPr>
          <a:xfrm>
            <a:off x="515927" y="17095833"/>
            <a:ext cx="10050462" cy="754045"/>
          </a:xfrm>
        </p:spPr>
        <p:txBody>
          <a:bodyPr/>
          <a:lstStyle/>
          <a:p>
            <a:r>
              <a:rPr lang="en-US" dirty="0" smtClean="0"/>
              <a:t>Sample </a:t>
            </a:r>
            <a:r>
              <a:rPr lang="en-US" dirty="0" smtClean="0"/>
              <a:t>Measures</a:t>
            </a:r>
            <a:endParaRPr lang="en-US" dirty="0"/>
          </a:p>
        </p:txBody>
      </p:sp>
      <p:sp>
        <p:nvSpPr>
          <p:cNvPr id="25" name="Text Placeholder 1"/>
          <p:cNvSpPr>
            <a:spLocks noGrp="1"/>
          </p:cNvSpPr>
          <p:nvPr>
            <p:ph type="body" sz="quarter" idx="10"/>
          </p:nvPr>
        </p:nvSpPr>
        <p:spPr>
          <a:xfrm>
            <a:off x="426491" y="13694886"/>
            <a:ext cx="10056813" cy="2974649"/>
          </a:xfrm>
        </p:spPr>
        <p:txBody>
          <a:bodyPr/>
          <a:lstStyle/>
          <a:p>
            <a:pPr marL="457200" indent="-457200">
              <a:buFont typeface="Arial" charset="0"/>
              <a:buChar char="•"/>
            </a:pPr>
            <a:r>
              <a:rPr lang="en-US" sz="3200" dirty="0"/>
              <a:t>Do criminals that have been arrested by the age of 18 have an increased likelihood of being </a:t>
            </a:r>
            <a:r>
              <a:rPr lang="en-US" sz="3200" dirty="0" smtClean="0"/>
              <a:t>re-incarcerated</a:t>
            </a:r>
          </a:p>
          <a:p>
            <a:pPr marL="457200" indent="-457200">
              <a:buFont typeface="Arial" charset="0"/>
              <a:buChar char="•"/>
            </a:pPr>
            <a:r>
              <a:rPr lang="en-US" sz="3200" dirty="0"/>
              <a:t>Do criminals that </a:t>
            </a:r>
            <a:r>
              <a:rPr lang="en-US" sz="3200" dirty="0" smtClean="0"/>
              <a:t>have drank their first alcoholic beverage before the age of 18 have an increased chance of </a:t>
            </a:r>
            <a:r>
              <a:rPr lang="en-US" sz="3200" dirty="0"/>
              <a:t>being </a:t>
            </a:r>
            <a:r>
              <a:rPr lang="en-US" sz="3200" dirty="0" smtClean="0"/>
              <a:t>re-incarcerated?</a:t>
            </a:r>
          </a:p>
          <a:p>
            <a:r>
              <a:rPr lang="en-US" sz="3200" dirty="0"/>
              <a:t/>
            </a:r>
            <a:br>
              <a:rPr lang="en-US" sz="3200" dirty="0"/>
            </a:br>
            <a:endParaRPr lang="en-US" sz="3200" dirty="0"/>
          </a:p>
        </p:txBody>
      </p:sp>
      <p:sp>
        <p:nvSpPr>
          <p:cNvPr id="26" name="Text Placeholder 1"/>
          <p:cNvSpPr>
            <a:spLocks noGrp="1"/>
          </p:cNvSpPr>
          <p:nvPr>
            <p:ph type="body" sz="quarter" idx="10"/>
          </p:nvPr>
        </p:nvSpPr>
        <p:spPr>
          <a:xfrm>
            <a:off x="452936" y="17869091"/>
            <a:ext cx="10056813" cy="13568516"/>
          </a:xfrm>
        </p:spPr>
        <p:txBody>
          <a:bodyPr/>
          <a:lstStyle/>
          <a:p>
            <a:r>
              <a:rPr lang="en-US" sz="3200" dirty="0"/>
              <a:t>A total of  6504 participants include </a:t>
            </a:r>
            <a:r>
              <a:rPr lang="en-US" sz="3200" dirty="0" smtClean="0"/>
              <a:t>both </a:t>
            </a:r>
            <a:r>
              <a:rPr lang="en-US" sz="3200" dirty="0"/>
              <a:t>male and females of all ages and </a:t>
            </a:r>
            <a:r>
              <a:rPr lang="en-US" sz="3200" dirty="0" smtClean="0"/>
              <a:t>ethnicities. The </a:t>
            </a:r>
            <a:r>
              <a:rPr lang="en-US" sz="3200" dirty="0"/>
              <a:t>data used was taken from the add health. Data was collected from 2008-2009 via 90 minute in-home </a:t>
            </a:r>
            <a:r>
              <a:rPr lang="en-US" sz="3200" dirty="0" smtClean="0"/>
              <a:t>interviews. The </a:t>
            </a:r>
            <a:r>
              <a:rPr lang="en-US" sz="3200" dirty="0"/>
              <a:t>study that we used for our analysis is The National Longitudinal Study of Adolescent Health: Wave </a:t>
            </a:r>
            <a:r>
              <a:rPr lang="en-US" sz="3200" dirty="0" smtClean="0"/>
              <a:t>IV. The amount </a:t>
            </a:r>
            <a:r>
              <a:rPr lang="en-US" sz="3200" dirty="0" smtClean="0"/>
              <a:t>of respondents that were incarcerated was 757</a:t>
            </a:r>
            <a:r>
              <a:rPr lang="en-US" sz="3200" dirty="0" smtClean="0"/>
              <a:t>. </a:t>
            </a:r>
          </a:p>
          <a:p>
            <a:pPr marL="457200" indent="-457200">
              <a:buFont typeface="Arial" charset="0"/>
              <a:buChar char="•"/>
            </a:pPr>
            <a:r>
              <a:rPr lang="en-US" sz="3200" dirty="0" smtClean="0"/>
              <a:t>Age Ranges: 24-32 years old</a:t>
            </a:r>
          </a:p>
          <a:p>
            <a:pPr marL="457200" indent="-457200">
              <a:buFont typeface="Arial" charset="0"/>
              <a:buChar char="•"/>
            </a:pPr>
            <a:r>
              <a:rPr lang="en-US" sz="3200" dirty="0" smtClean="0"/>
              <a:t>Males</a:t>
            </a:r>
            <a:r>
              <a:rPr lang="en-US" sz="3200" dirty="0"/>
              <a:t>: </a:t>
            </a:r>
            <a:r>
              <a:rPr lang="en-US" sz="3200" dirty="0" smtClean="0"/>
              <a:t>48.4%</a:t>
            </a:r>
          </a:p>
          <a:p>
            <a:pPr marL="457200" indent="-457200">
              <a:buFont typeface="Arial" charset="0"/>
              <a:buChar char="•"/>
            </a:pPr>
            <a:r>
              <a:rPr lang="en-US" sz="3200" dirty="0" smtClean="0"/>
              <a:t>Females</a:t>
            </a:r>
            <a:r>
              <a:rPr lang="en-US" sz="3200" dirty="0"/>
              <a:t>: </a:t>
            </a:r>
            <a:r>
              <a:rPr lang="en-US" sz="3200" dirty="0" smtClean="0"/>
              <a:t>51.6%</a:t>
            </a:r>
            <a:endParaRPr lang="en-US" sz="3200" dirty="0"/>
          </a:p>
          <a:p>
            <a:pPr algn="ctr"/>
            <a:r>
              <a:rPr lang="en-US" sz="3200" dirty="0" smtClean="0"/>
              <a:t>The </a:t>
            </a:r>
            <a:r>
              <a:rPr lang="en-US" sz="3200" dirty="0" smtClean="0"/>
              <a:t>measures</a:t>
            </a:r>
            <a:r>
              <a:rPr lang="en-US" sz="3200" dirty="0" smtClean="0"/>
              <a:t> </a:t>
            </a:r>
            <a:r>
              <a:rPr lang="en-US" sz="3200" dirty="0" smtClean="0"/>
              <a:t>at use are: </a:t>
            </a:r>
          </a:p>
          <a:p>
            <a:pPr marL="457200" indent="-457200">
              <a:buFont typeface="Arial" charset="0"/>
              <a:buChar char="•"/>
            </a:pPr>
            <a:r>
              <a:rPr lang="en-US" sz="3200" dirty="0"/>
              <a:t>How old were you the first time you were arrested? (age </a:t>
            </a:r>
            <a:r>
              <a:rPr lang="en-US" sz="3200" dirty="0">
                <a:latin typeface="Times New Roman" charset="0"/>
                <a:ea typeface="Times New Roman" charset="0"/>
                <a:cs typeface="Times New Roman" charset="0"/>
              </a:rPr>
              <a:t>at first arrest</a:t>
            </a:r>
            <a:r>
              <a:rPr lang="en-US" sz="3200" dirty="0" smtClean="0">
                <a:latin typeface="Times New Roman" charset="0"/>
                <a:ea typeface="Times New Roman" charset="0"/>
                <a:cs typeface="Times New Roman" charset="0"/>
              </a:rPr>
              <a:t>)</a:t>
            </a:r>
          </a:p>
          <a:p>
            <a:pPr marL="1943025" lvl="1" indent="-457200">
              <a:buFont typeface="Arial" charset="0"/>
              <a:buChar char="•"/>
            </a:pPr>
            <a:r>
              <a:rPr lang="en-US" sz="3200" dirty="0">
                <a:solidFill>
                  <a:schemeClr val="accent5">
                    <a:lumMod val="50000"/>
                  </a:schemeClr>
                </a:solidFill>
                <a:latin typeface="Times New Roman" charset="0"/>
                <a:ea typeface="Times New Roman" charset="0"/>
                <a:cs typeface="Times New Roman" charset="0"/>
              </a:rPr>
              <a:t>Range of answers: 7-31 years old</a:t>
            </a:r>
            <a:r>
              <a:rPr lang="en-US" sz="3200" dirty="0" smtClean="0">
                <a:solidFill>
                  <a:schemeClr val="accent5">
                    <a:lumMod val="50000"/>
                  </a:schemeClr>
                </a:solidFill>
                <a:latin typeface="Times New Roman" charset="0"/>
                <a:ea typeface="Times New Roman" charset="0"/>
                <a:cs typeface="Times New Roman" charset="0"/>
              </a:rPr>
              <a:t> </a:t>
            </a:r>
          </a:p>
          <a:p>
            <a:pPr marL="457200" indent="-457200">
              <a:buFont typeface="Arial" charset="0"/>
              <a:buChar char="•"/>
            </a:pPr>
            <a:r>
              <a:rPr lang="en-US" sz="3200" dirty="0" smtClean="0"/>
              <a:t>How </a:t>
            </a:r>
            <a:r>
              <a:rPr lang="en-US" sz="3200" dirty="0"/>
              <a:t>many times were you arrested before you 18th </a:t>
            </a:r>
            <a:r>
              <a:rPr lang="en-US" sz="3200" dirty="0">
                <a:latin typeface="Times New Roman" charset="0"/>
                <a:ea typeface="Times New Roman" charset="0"/>
                <a:cs typeface="Times New Roman" charset="0"/>
              </a:rPr>
              <a:t>birthday? (frequency &lt;18 arrest</a:t>
            </a:r>
            <a:r>
              <a:rPr lang="en-US" sz="3200" dirty="0" smtClean="0">
                <a:latin typeface="Times New Roman" charset="0"/>
                <a:ea typeface="Times New Roman" charset="0"/>
                <a:cs typeface="Times New Roman" charset="0"/>
              </a:rPr>
              <a:t>) </a:t>
            </a:r>
            <a:endParaRPr lang="en-US" sz="3200" dirty="0">
              <a:latin typeface="Times New Roman" charset="0"/>
              <a:ea typeface="Times New Roman" charset="0"/>
              <a:cs typeface="Times New Roman" charset="0"/>
            </a:endParaRPr>
          </a:p>
          <a:p>
            <a:pPr marL="1943025" lvl="1" indent="-457200">
              <a:buFont typeface="Arial" charset="0"/>
              <a:buChar char="•"/>
            </a:pPr>
            <a:r>
              <a:rPr lang="en-US" sz="3200" dirty="0" smtClean="0">
                <a:solidFill>
                  <a:schemeClr val="accent5">
                    <a:lumMod val="50000"/>
                  </a:schemeClr>
                </a:solidFill>
                <a:latin typeface="Times New Roman" charset="0"/>
                <a:ea typeface="Times New Roman" charset="0"/>
                <a:cs typeface="Times New Roman" charset="0"/>
              </a:rPr>
              <a:t>Range </a:t>
            </a:r>
            <a:r>
              <a:rPr lang="en-US" sz="3200" dirty="0">
                <a:solidFill>
                  <a:schemeClr val="accent5">
                    <a:lumMod val="50000"/>
                  </a:schemeClr>
                </a:solidFill>
                <a:latin typeface="Times New Roman" charset="0"/>
                <a:ea typeface="Times New Roman" charset="0"/>
                <a:cs typeface="Times New Roman" charset="0"/>
              </a:rPr>
              <a:t>of answers 1-5 times arrested </a:t>
            </a:r>
            <a:endParaRPr lang="en-US" sz="3200" dirty="0" smtClean="0"/>
          </a:p>
          <a:p>
            <a:pPr marL="457200" indent="-457200">
              <a:buFont typeface="Arial" charset="0"/>
              <a:buChar char="•"/>
            </a:pPr>
            <a:r>
              <a:rPr lang="en-US" sz="3200" dirty="0" smtClean="0"/>
              <a:t>How </a:t>
            </a:r>
            <a:r>
              <a:rPr lang="en-US" sz="3200" dirty="0"/>
              <a:t>old were you when you had your first alcoholic drink</a:t>
            </a:r>
            <a:r>
              <a:rPr lang="en-US" sz="3200" dirty="0">
                <a:latin typeface="Times New Roman" charset="0"/>
                <a:ea typeface="Times New Roman" charset="0"/>
                <a:cs typeface="Times New Roman" charset="0"/>
              </a:rPr>
              <a:t>? (Age of first drink LT</a:t>
            </a:r>
            <a:r>
              <a:rPr lang="en-US" sz="3200" dirty="0" smtClean="0">
                <a:latin typeface="Times New Roman" charset="0"/>
                <a:ea typeface="Times New Roman" charset="0"/>
                <a:cs typeface="Times New Roman" charset="0"/>
              </a:rPr>
              <a:t>) </a:t>
            </a:r>
            <a:endParaRPr lang="en-US" sz="3200" dirty="0" smtClean="0">
              <a:latin typeface="Times New Roman" charset="0"/>
              <a:ea typeface="Times New Roman" charset="0"/>
              <a:cs typeface="Times New Roman" charset="0"/>
            </a:endParaRPr>
          </a:p>
          <a:p>
            <a:pPr marL="1943025" lvl="1" indent="-457200">
              <a:buFont typeface="Arial" charset="0"/>
              <a:buChar char="•"/>
            </a:pPr>
            <a:r>
              <a:rPr lang="en-US" sz="3200" dirty="0">
                <a:solidFill>
                  <a:schemeClr val="accent5">
                    <a:lumMod val="50000"/>
                  </a:schemeClr>
                </a:solidFill>
                <a:latin typeface="Times New Roman" charset="0"/>
                <a:ea typeface="Times New Roman" charset="0"/>
                <a:cs typeface="Times New Roman" charset="0"/>
              </a:rPr>
              <a:t>Range of answers 5-21 years old</a:t>
            </a:r>
            <a:endParaRPr lang="en-US" sz="3200" dirty="0">
              <a:solidFill>
                <a:schemeClr val="accent5">
                  <a:lumMod val="50000"/>
                </a:schemeClr>
              </a:solidFill>
              <a:latin typeface="Times New Roman" charset="0"/>
              <a:ea typeface="Times New Roman" charset="0"/>
              <a:cs typeface="Times New Roman" charset="0"/>
            </a:endParaRPr>
          </a:p>
          <a:p>
            <a:r>
              <a:rPr lang="en-US" sz="3200" dirty="0" smtClean="0"/>
              <a:t>The </a:t>
            </a:r>
            <a:r>
              <a:rPr lang="en-US" sz="3200" dirty="0" smtClean="0"/>
              <a:t>statistical </a:t>
            </a:r>
            <a:r>
              <a:rPr lang="en-US" sz="3200" dirty="0"/>
              <a:t>analysis methods </a:t>
            </a:r>
            <a:r>
              <a:rPr lang="en-US" sz="3200" dirty="0" smtClean="0"/>
              <a:t>used</a:t>
            </a:r>
            <a:r>
              <a:rPr lang="en-US" sz="3200" dirty="0"/>
              <a:t> </a:t>
            </a:r>
            <a:r>
              <a:rPr lang="en-US" sz="3200" dirty="0" smtClean="0"/>
              <a:t>were a t- test and linear regression.</a:t>
            </a:r>
            <a:endParaRPr lang="en-US" sz="3200" dirty="0"/>
          </a:p>
          <a:p>
            <a:r>
              <a:rPr lang="en-US" sz="3200" dirty="0" smtClean="0"/>
              <a:t> The variables </a:t>
            </a:r>
            <a:r>
              <a:rPr lang="en-US" sz="3200" dirty="0"/>
              <a:t>were tested as moderators and/or </a:t>
            </a:r>
            <a:r>
              <a:rPr lang="en-US" sz="3200" dirty="0" smtClean="0"/>
              <a:t>confounders was gender. </a:t>
            </a:r>
          </a:p>
        </p:txBody>
      </p:sp>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48853" y="1053695"/>
            <a:ext cx="7717536" cy="4209288"/>
          </a:xfrm>
          <a:prstGeom prst="rect">
            <a:avLst/>
          </a:prstGeom>
        </p:spPr>
      </p:pic>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815217" y="1241036"/>
            <a:ext cx="7717536" cy="4209288"/>
          </a:xfrm>
          <a:prstGeom prst="rect">
            <a:avLst/>
          </a:prstGeom>
        </p:spPr>
      </p:pic>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43535" y="6348058"/>
            <a:ext cx="9763125" cy="7810500"/>
          </a:xfrm>
          <a:prstGeom prst="rect">
            <a:avLst/>
          </a:prstGeom>
        </p:spPr>
      </p:pic>
      <p:pic>
        <p:nvPicPr>
          <p:cNvPr id="34" name="Picture 3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558769" y="6431880"/>
            <a:ext cx="9595858" cy="7676686"/>
          </a:xfrm>
          <a:prstGeom prst="rect">
            <a:avLst/>
          </a:prstGeom>
        </p:spPr>
      </p:pic>
      <p:sp>
        <p:nvSpPr>
          <p:cNvPr id="35" name="Text Placeholder 12"/>
          <p:cNvSpPr>
            <a:spLocks noGrp="1"/>
          </p:cNvSpPr>
          <p:nvPr>
            <p:ph type="body" sz="quarter" idx="29"/>
          </p:nvPr>
        </p:nvSpPr>
        <p:spPr>
          <a:xfrm>
            <a:off x="33376692" y="30315528"/>
            <a:ext cx="10047018" cy="754045"/>
          </a:xfrm>
        </p:spPr>
        <p:txBody>
          <a:bodyPr/>
          <a:lstStyle/>
          <a:p>
            <a:r>
              <a:rPr lang="en-US" dirty="0" smtClean="0"/>
              <a:t>Acknowledgements </a:t>
            </a:r>
            <a:r>
              <a:rPr lang="en-US" dirty="0"/>
              <a:t>&amp; Contact info</a:t>
            </a:r>
          </a:p>
        </p:txBody>
      </p:sp>
      <p:sp>
        <p:nvSpPr>
          <p:cNvPr id="36" name="Text Placeholder 13"/>
          <p:cNvSpPr>
            <a:spLocks noGrp="1"/>
          </p:cNvSpPr>
          <p:nvPr>
            <p:ph type="body" sz="quarter" idx="30"/>
          </p:nvPr>
        </p:nvSpPr>
        <p:spPr>
          <a:xfrm>
            <a:off x="33376692" y="30975031"/>
            <a:ext cx="10052050" cy="1231084"/>
          </a:xfrm>
        </p:spPr>
        <p:txBody>
          <a:bodyPr/>
          <a:lstStyle/>
          <a:p>
            <a:r>
              <a:rPr lang="en-US" dirty="0" smtClean="0"/>
              <a:t>The authors that I wish to thank are </a:t>
            </a:r>
            <a:r>
              <a:rPr lang="en-US" dirty="0"/>
              <a:t>Mitch </a:t>
            </a:r>
            <a:r>
              <a:rPr lang="en-US" dirty="0" err="1" smtClean="0"/>
              <a:t>Borgert</a:t>
            </a:r>
            <a:r>
              <a:rPr lang="en-US" dirty="0" smtClean="0"/>
              <a:t>, </a:t>
            </a:r>
            <a:r>
              <a:rPr lang="en-US" dirty="0" err="1"/>
              <a:t>Mariby</a:t>
            </a:r>
            <a:r>
              <a:rPr lang="en-US" dirty="0"/>
              <a:t> Cruz </a:t>
            </a:r>
            <a:r>
              <a:rPr lang="en-US" dirty="0" smtClean="0"/>
              <a:t>and my STATS 315 professor, Dr. Robin Donatello. </a:t>
            </a:r>
            <a:endParaRPr lang="en-US" dirty="0"/>
          </a:p>
        </p:txBody>
      </p:sp>
      <p:sp>
        <p:nvSpPr>
          <p:cNvPr id="37" name="Text Placeholder 10"/>
          <p:cNvSpPr>
            <a:spLocks noGrp="1"/>
          </p:cNvSpPr>
          <p:nvPr>
            <p:ph type="body" sz="quarter" idx="27"/>
          </p:nvPr>
        </p:nvSpPr>
        <p:spPr>
          <a:xfrm>
            <a:off x="33443191" y="16706796"/>
            <a:ext cx="10047018" cy="754045"/>
          </a:xfrm>
        </p:spPr>
        <p:txBody>
          <a:bodyPr/>
          <a:lstStyle/>
          <a:p>
            <a:r>
              <a:rPr lang="en-US" dirty="0" smtClean="0"/>
              <a:t>Implications</a:t>
            </a:r>
            <a:endParaRPr lang="en-US" dirty="0"/>
          </a:p>
        </p:txBody>
      </p:sp>
      <p:sp>
        <p:nvSpPr>
          <p:cNvPr id="38" name="Text Placeholder 9"/>
          <p:cNvSpPr>
            <a:spLocks noGrp="1"/>
          </p:cNvSpPr>
          <p:nvPr>
            <p:ph type="body" sz="quarter" idx="26"/>
          </p:nvPr>
        </p:nvSpPr>
        <p:spPr>
          <a:xfrm>
            <a:off x="33358541" y="17418689"/>
            <a:ext cx="10047018" cy="3416298"/>
          </a:xfrm>
        </p:spPr>
        <p:txBody>
          <a:bodyPr/>
          <a:lstStyle/>
          <a:p>
            <a:r>
              <a:rPr lang="en-US" sz="3200" dirty="0" smtClean="0"/>
              <a:t>Studies </a:t>
            </a:r>
            <a:r>
              <a:rPr lang="en-US" sz="3200" dirty="0"/>
              <a:t>that have tracked the relationship between recidivism and educational attainment generally point to reduced recidivism and better preparation for transition back into their communities and the workforce upon release (nearly 690,000 people walk out of prisons each year, and several million will mill through local jails</a:t>
            </a:r>
            <a:r>
              <a:rPr lang="en-US" sz="3200" dirty="0" smtClean="0"/>
              <a:t>).</a:t>
            </a:r>
            <a:r>
              <a:rPr lang="en-US" sz="3200" baseline="30000" dirty="0" smtClean="0"/>
              <a:t>2</a:t>
            </a:r>
            <a:endParaRPr lang="en-US" sz="3200" dirty="0"/>
          </a:p>
        </p:txBody>
      </p:sp>
      <p:sp>
        <p:nvSpPr>
          <p:cNvPr id="31" name="Text Placeholder 7"/>
          <p:cNvSpPr>
            <a:spLocks noGrp="1"/>
          </p:cNvSpPr>
          <p:nvPr>
            <p:ph type="body" sz="quarter" idx="24"/>
          </p:nvPr>
        </p:nvSpPr>
        <p:spPr>
          <a:xfrm>
            <a:off x="22485894" y="21038929"/>
            <a:ext cx="10058400" cy="754045"/>
          </a:xfrm>
        </p:spPr>
        <p:txBody>
          <a:bodyPr/>
          <a:lstStyle/>
          <a:p>
            <a:r>
              <a:rPr lang="en-US" dirty="0" smtClean="0"/>
              <a:t>Lifetime Underage Drinking</a:t>
            </a:r>
            <a:endParaRPr lang="en-US" dirty="0"/>
          </a:p>
        </p:txBody>
      </p:sp>
      <p:sp>
        <p:nvSpPr>
          <p:cNvPr id="39" name="Text Placeholder 6"/>
          <p:cNvSpPr>
            <a:spLocks noGrp="1"/>
          </p:cNvSpPr>
          <p:nvPr>
            <p:ph type="body" sz="quarter" idx="23"/>
          </p:nvPr>
        </p:nvSpPr>
        <p:spPr>
          <a:xfrm>
            <a:off x="22377404" y="27799465"/>
            <a:ext cx="10048874" cy="5032125"/>
          </a:xfrm>
        </p:spPr>
        <p:txBody>
          <a:bodyPr/>
          <a:lstStyle/>
          <a:p>
            <a:r>
              <a:rPr lang="en-US" dirty="0" smtClean="0"/>
              <a:t>According </a:t>
            </a:r>
            <a:r>
              <a:rPr lang="en-US" dirty="0"/>
              <a:t>to the 2015 National Survey on Drug Use and Health (NSDUH) nearly 6.8 million 12-20 year old girls reported consuming alcohol in the past year.</a:t>
            </a:r>
          </a:p>
          <a:p>
            <a:r>
              <a:rPr lang="en-US" dirty="0"/>
              <a:t>In 2015, slightly more females aged 12 to 20 reported past month alcohol consumption than their male peers (19.8 % v. 20.8%, respectively), however, they reported relatively the same rate of binge drinking (13.4% v. 13.2%), and heavy drinking (3.6% v. 3.0%).</a:t>
            </a:r>
          </a:p>
          <a:p>
            <a:r>
              <a:rPr lang="en-US" dirty="0"/>
              <a:t>Among 12- to 17-year olds, males and females reported comparatively equal rates of current consumption (9.9% v. 9.3%, respectively) and binge drinking (5.8% v. 5.8</a:t>
            </a:r>
            <a:r>
              <a:rPr lang="en-US" dirty="0" smtClean="0"/>
              <a:t>%). </a:t>
            </a:r>
            <a:r>
              <a:rPr lang="en-US" sz="2800" baseline="30000" dirty="0" smtClean="0"/>
              <a:t>4</a:t>
            </a:r>
            <a:endParaRPr lang="en-US" sz="2800" dirty="0"/>
          </a:p>
          <a:p>
            <a:endParaRPr lang="en-US" dirty="0"/>
          </a:p>
        </p:txBody>
      </p:sp>
      <p:pic>
        <p:nvPicPr>
          <p:cNvPr id="41" name="Picture 40"/>
          <p:cNvPicPr>
            <a:picLocks noChangeAspect="1"/>
          </p:cNvPicPr>
          <p:nvPr/>
        </p:nvPicPr>
        <p:blipFill rotWithShape="1">
          <a:blip r:embed="rId9">
            <a:extLst>
              <a:ext uri="{28A0092B-C50C-407E-A947-70E740481C1C}">
                <a14:useLocalDpi xmlns:a14="http://schemas.microsoft.com/office/drawing/2010/main" val="0"/>
              </a:ext>
            </a:extLst>
          </a:blip>
          <a:srcRect t="11854"/>
          <a:stretch/>
        </p:blipFill>
        <p:spPr>
          <a:xfrm>
            <a:off x="22670985" y="21952296"/>
            <a:ext cx="9595858" cy="5687847"/>
          </a:xfrm>
          <a:prstGeom prst="rect">
            <a:avLst/>
          </a:prstGeom>
        </p:spPr>
      </p:pic>
      <p:pic>
        <p:nvPicPr>
          <p:cNvPr id="43" name="Picture 42"/>
          <p:cNvPicPr>
            <a:picLocks noChangeAspect="1"/>
          </p:cNvPicPr>
          <p:nvPr/>
        </p:nvPicPr>
        <p:blipFill rotWithShape="1">
          <a:blip r:embed="rId10">
            <a:extLst>
              <a:ext uri="{28A0092B-C50C-407E-A947-70E740481C1C}">
                <a14:useLocalDpi xmlns:a14="http://schemas.microsoft.com/office/drawing/2010/main" val="0"/>
              </a:ext>
            </a:extLst>
          </a:blip>
          <a:srcRect l="3781" t="36720" r="10065" b="10423"/>
          <a:stretch/>
        </p:blipFill>
        <p:spPr>
          <a:xfrm>
            <a:off x="11671698" y="25122933"/>
            <a:ext cx="9622552" cy="2758884"/>
          </a:xfrm>
          <a:prstGeom prst="rect">
            <a:avLst/>
          </a:prstGeom>
        </p:spPr>
      </p:pic>
      <p:sp>
        <p:nvSpPr>
          <p:cNvPr id="44" name="Text Placeholder 5"/>
          <p:cNvSpPr>
            <a:spLocks noGrp="1"/>
          </p:cNvSpPr>
          <p:nvPr>
            <p:ph type="body" sz="quarter" idx="22"/>
          </p:nvPr>
        </p:nvSpPr>
        <p:spPr>
          <a:xfrm>
            <a:off x="11486607" y="24419198"/>
            <a:ext cx="10048875" cy="754045"/>
          </a:xfrm>
        </p:spPr>
        <p:txBody>
          <a:bodyPr/>
          <a:lstStyle/>
          <a:p>
            <a:r>
              <a:rPr lang="en-US" dirty="0" smtClean="0"/>
              <a:t>Summary Statistics</a:t>
            </a:r>
            <a:endParaRPr lang="en-US" dirty="0"/>
          </a:p>
        </p:txBody>
      </p:sp>
      <p:sp>
        <p:nvSpPr>
          <p:cNvPr id="19" name="TextBox 18"/>
          <p:cNvSpPr txBox="1"/>
          <p:nvPr/>
        </p:nvSpPr>
        <p:spPr>
          <a:xfrm>
            <a:off x="11547898" y="28024890"/>
            <a:ext cx="9987584" cy="5016758"/>
          </a:xfrm>
          <a:prstGeom prst="rect">
            <a:avLst/>
          </a:prstGeom>
          <a:noFill/>
        </p:spPr>
        <p:txBody>
          <a:bodyPr wrap="square" rtlCol="0">
            <a:spAutoFit/>
          </a:bodyPr>
          <a:lstStyle/>
          <a:p>
            <a:r>
              <a:rPr lang="en-US" sz="3200" dirty="0">
                <a:solidFill>
                  <a:schemeClr val="accent5">
                    <a:lumMod val="50000"/>
                  </a:schemeClr>
                </a:solidFill>
                <a:latin typeface="Times New Roman" charset="0"/>
                <a:ea typeface="Times New Roman" charset="0"/>
                <a:cs typeface="Times New Roman" charset="0"/>
              </a:rPr>
              <a:t>The amount of respondents that were incarcerated was 757</a:t>
            </a:r>
            <a:r>
              <a:rPr lang="en-US" sz="3200" dirty="0" smtClean="0">
                <a:solidFill>
                  <a:schemeClr val="accent5">
                    <a:lumMod val="50000"/>
                  </a:schemeClr>
                </a:solidFill>
                <a:latin typeface="Times New Roman" charset="0"/>
                <a:ea typeface="Times New Roman" charset="0"/>
                <a:cs typeface="Times New Roman" charset="0"/>
              </a:rPr>
              <a:t>.</a:t>
            </a:r>
          </a:p>
          <a:p>
            <a:r>
              <a:rPr lang="en-US" sz="3200" dirty="0">
                <a:solidFill>
                  <a:schemeClr val="accent5">
                    <a:lumMod val="50000"/>
                  </a:schemeClr>
                </a:solidFill>
                <a:latin typeface="Times New Roman" charset="0"/>
                <a:ea typeface="Times New Roman" charset="0"/>
                <a:cs typeface="Times New Roman" charset="0"/>
              </a:rPr>
              <a:t>The data shows that the median age of first arrest is 18.52. It is evident that a large majority of the participants did not answer the question. For variable H4CJ4, 5747 did not submit a response and for H4CJ5, 6216 did not respond to the question. This large number of NA’s affects our data by hindering the effectiveness of our sample. This large amount of NA’s means that our data is incomplete. </a:t>
            </a:r>
            <a:endParaRPr lang="en-US" sz="3200" dirty="0">
              <a:solidFill>
                <a:schemeClr val="accent5">
                  <a:lumMod val="50000"/>
                </a:schemeClr>
              </a:solidFill>
              <a:latin typeface="Times New Roman" charset="0"/>
              <a:ea typeface="Times New Roman" charset="0"/>
              <a:cs typeface="Times New Roman" charset="0"/>
            </a:endParaRPr>
          </a:p>
          <a:p>
            <a:r>
              <a:rPr lang="en-US" sz="3200" dirty="0"/>
              <a:t/>
            </a:r>
            <a:br>
              <a:rPr lang="en-US" sz="3200" dirty="0"/>
            </a:br>
            <a:r>
              <a:rPr lang="en-US" sz="3200" dirty="0" smtClean="0">
                <a:solidFill>
                  <a:schemeClr val="accent5">
                    <a:lumMod val="50000"/>
                  </a:schemeClr>
                </a:solidFill>
                <a:latin typeface="Times New Roman" charset="0"/>
                <a:ea typeface="Times New Roman" charset="0"/>
                <a:cs typeface="Times New Roman" charset="0"/>
              </a:rPr>
              <a:t> </a:t>
            </a:r>
            <a:endParaRPr lang="en-US" sz="3200" dirty="0">
              <a:solidFill>
                <a:schemeClr val="accent5">
                  <a:lumMod val="50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160527046"/>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594</TotalTime>
  <Words>770</Words>
  <Application>Microsoft Macintosh PowerPoint</Application>
  <PresentationFormat>Custom</PresentationFormat>
  <Paragraphs>58</Paragraphs>
  <Slides>1</Slides>
  <Notes>0</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Calibri</vt:lpstr>
      <vt:lpstr>Times New Roman</vt:lpstr>
      <vt:lpstr>Trebuchet MS</vt:lpstr>
      <vt:lpstr>Arial</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Microsoft Office User</cp:lastModifiedBy>
  <cp:revision>72</cp:revision>
  <dcterms:created xsi:type="dcterms:W3CDTF">2012-02-03T19:11:35Z</dcterms:created>
  <dcterms:modified xsi:type="dcterms:W3CDTF">2017-11-29T18:22:58Z</dcterms:modified>
</cp:coreProperties>
</file>