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94667" autoAdjust="0"/>
  </p:normalViewPr>
  <p:slideViewPr>
    <p:cSldViewPr snapToGrid="0" snapToObjects="1" showGuides="1">
      <p:cViewPr>
        <p:scale>
          <a:sx n="23" d="100"/>
          <a:sy n="23" d="100"/>
        </p:scale>
        <p:origin x="2056" y="248"/>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Juan:</a:t>
            </a:r>
            <a:r>
              <a:rPr lang="en-US" baseline="0" smtClean="0"/>
              <a:t> </a:t>
            </a:r>
            <a:r>
              <a:rPr lang="en-US" smtClean="0"/>
              <a:t>Work </a:t>
            </a:r>
            <a:r>
              <a:rPr lang="en-US" dirty="0" smtClean="0"/>
              <a:t>on Intro/</a:t>
            </a:r>
            <a:r>
              <a:rPr lang="en-US" baseline="0" dirty="0" smtClean="0"/>
              <a:t> Abstract , Results, Conclusion. </a:t>
            </a:r>
          </a:p>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4023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3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3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3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3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6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6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6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6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8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8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8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8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dfs.semanticscholar.org/9cf0/2879d31f2fd3ece4984f9156ca9d4cd0778b.pdf.2" TargetMode="External"/><Relationship Id="rId4" Type="http://schemas.openxmlformats.org/officeDocument/2006/relationships/hyperlink" Target="https://doi.org/10.1016/j.physbeh.2013.09.006" TargetMode="External"/><Relationship Id="rId5" Type="http://schemas.openxmlformats.org/officeDocument/2006/relationships/hyperlink" Target="https://www.ncbi.nlm.nih.gov/pmc/articles/PMC4031401/" TargetMode="External"/><Relationship Id="rId6" Type="http://schemas.openxmlformats.org/officeDocument/2006/relationships/hyperlink" Target="http://dx.doi.org.mantis.csuchico.edu/10.1080/19325037.2008.10599060" TargetMode="External"/><Relationship Id="rId7" Type="http://schemas.openxmlformats.org/officeDocument/2006/relationships/hyperlink" Target="https://doi.org/10.1093/sleep/33.12.1615" TargetMode="External"/><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295353"/>
            <a:ext cx="13591277" cy="11578532"/>
          </a:xfrm>
        </p:spPr>
        <p:txBody>
          <a:bodyPr/>
          <a:lstStyle/>
          <a:p>
            <a:r>
              <a:rPr lang="en-US" sz="3600" dirty="0" smtClean="0"/>
              <a:t>-Sleep </a:t>
            </a:r>
            <a:r>
              <a:rPr lang="en-US" sz="3600" dirty="0"/>
              <a:t>is an essential part of maintaining a healthy lifestyle, studies show that different lifestyle choices can impact our health based on the change it causes to our </a:t>
            </a:r>
            <a:r>
              <a:rPr lang="en-US" sz="3600" dirty="0" smtClean="0"/>
              <a:t>sleep patterns</a:t>
            </a:r>
            <a:r>
              <a:rPr lang="en-US" sz="3600" dirty="0"/>
              <a:t> </a:t>
            </a:r>
            <a:r>
              <a:rPr lang="en-US" sz="3600" dirty="0" smtClean="0"/>
              <a:t>(Adams</a:t>
            </a:r>
            <a:r>
              <a:rPr lang="en-US" sz="3600" dirty="0"/>
              <a:t>, P. F., &amp; </a:t>
            </a:r>
            <a:r>
              <a:rPr lang="en-US" sz="3600" dirty="0" err="1"/>
              <a:t>Schoenburn</a:t>
            </a:r>
            <a:r>
              <a:rPr lang="en-US" sz="3600" dirty="0"/>
              <a:t>, C. A., </a:t>
            </a:r>
            <a:r>
              <a:rPr lang="en-US" sz="3600" dirty="0" smtClean="0"/>
              <a:t>2008). </a:t>
            </a:r>
            <a:r>
              <a:rPr lang="en-US" sz="3600" dirty="0"/>
              <a:t>For the purpose of this study, </a:t>
            </a:r>
            <a:r>
              <a:rPr lang="en-US" sz="3600" dirty="0"/>
              <a:t>military involvement and consumption of fast food were the most relevant to </a:t>
            </a:r>
            <a:r>
              <a:rPr lang="en-US" sz="3600" dirty="0" smtClean="0"/>
              <a:t>our focus. These </a:t>
            </a:r>
            <a:r>
              <a:rPr lang="en-US" sz="3600" dirty="0"/>
              <a:t>factors were based on the current research that demonstrates a relationship between sleeping patterns and lifestyle </a:t>
            </a:r>
            <a:r>
              <a:rPr lang="en-US" sz="3600" dirty="0" smtClean="0"/>
              <a:t>choices. </a:t>
            </a:r>
          </a:p>
          <a:p>
            <a:r>
              <a:rPr lang="en-US" sz="3600" dirty="0" smtClean="0"/>
              <a:t>-When looking at current research insufficient </a:t>
            </a:r>
            <a:r>
              <a:rPr lang="en-US" sz="3600" dirty="0"/>
              <a:t>sleep is </a:t>
            </a:r>
            <a:r>
              <a:rPr lang="en-US" sz="3600" dirty="0" smtClean="0"/>
              <a:t>greatly associated </a:t>
            </a:r>
            <a:r>
              <a:rPr lang="en-US" sz="3600" dirty="0"/>
              <a:t>with increased caloric consumption, poor dietary habits, and </a:t>
            </a:r>
            <a:r>
              <a:rPr lang="en-US" sz="3600" dirty="0" smtClean="0"/>
              <a:t>obesity (</a:t>
            </a:r>
            <a:r>
              <a:rPr lang="en-US" sz="3600" dirty="0"/>
              <a:t>Adams, P. F., &amp; </a:t>
            </a:r>
            <a:r>
              <a:rPr lang="en-US" sz="3600" dirty="0" err="1"/>
              <a:t>Schoenburn</a:t>
            </a:r>
            <a:r>
              <a:rPr lang="en-US" sz="3600" dirty="0"/>
              <a:t>, C. </a:t>
            </a:r>
            <a:r>
              <a:rPr lang="en-US" sz="3600" dirty="0" smtClean="0"/>
              <a:t>A., 2008). Studies also show that deployment to combat significantly </a:t>
            </a:r>
            <a:r>
              <a:rPr lang="en-US" sz="3600" dirty="0"/>
              <a:t>influenced sleep quality and </a:t>
            </a:r>
            <a:r>
              <a:rPr lang="en-US" sz="3600" dirty="0" smtClean="0"/>
              <a:t>quantity, personnel </a:t>
            </a:r>
            <a:r>
              <a:rPr lang="en-US" sz="3600" dirty="0"/>
              <a:t>reporting combat exposures or mental health </a:t>
            </a:r>
            <a:r>
              <a:rPr lang="en-US" sz="3600" dirty="0" smtClean="0"/>
              <a:t>symptoms showed an increased chance to have </a:t>
            </a:r>
            <a:r>
              <a:rPr lang="en-US" sz="3600" dirty="0"/>
              <a:t>trouble </a:t>
            </a:r>
            <a:r>
              <a:rPr lang="en-US" sz="3600" dirty="0" smtClean="0"/>
              <a:t>sleeping (</a:t>
            </a:r>
            <a:r>
              <a:rPr lang="en-US" sz="3600" dirty="0" err="1"/>
              <a:t>Seelig</a:t>
            </a:r>
            <a:r>
              <a:rPr lang="en-US" sz="3600" dirty="0"/>
              <a:t>, </a:t>
            </a:r>
            <a:r>
              <a:rPr lang="en-US" sz="3600" dirty="0" smtClean="0"/>
              <a:t>Amber, et al., 2010). </a:t>
            </a:r>
          </a:p>
          <a:p>
            <a:r>
              <a:rPr lang="en-US" sz="3600" dirty="0" smtClean="0"/>
              <a:t>-The </a:t>
            </a:r>
            <a:r>
              <a:rPr lang="en-US" sz="3600" dirty="0"/>
              <a:t>purpose of this study was to identify lifestyle choices that severely impact participants sleep schedule by using the </a:t>
            </a:r>
            <a:r>
              <a:rPr lang="en-US" sz="3600" dirty="0" smtClean="0"/>
              <a:t>data from the </a:t>
            </a:r>
            <a:r>
              <a:rPr lang="en-US" sz="3600" dirty="0"/>
              <a:t>National Longitudinal Study of Adolescent to Adult </a:t>
            </a:r>
            <a:r>
              <a:rPr lang="en-US" sz="3600" dirty="0" smtClean="0"/>
              <a:t>Health survey Wave 4. </a:t>
            </a:r>
            <a:endParaRPr lang="en-US" sz="3600" dirty="0"/>
          </a:p>
          <a:p>
            <a:endParaRPr lang="en-US" dirty="0"/>
          </a:p>
          <a:p>
            <a:r>
              <a:rPr lang="en-US" dirty="0"/>
              <a:t> </a:t>
            </a:r>
          </a:p>
        </p:txBody>
      </p:sp>
      <p:sp>
        <p:nvSpPr>
          <p:cNvPr id="12" name="Text Placeholder 11"/>
          <p:cNvSpPr>
            <a:spLocks noGrp="1"/>
          </p:cNvSpPr>
          <p:nvPr>
            <p:ph type="body" sz="quarter" idx="11"/>
          </p:nvPr>
        </p:nvSpPr>
        <p:spPr>
          <a:xfrm>
            <a:off x="933002" y="4809544"/>
            <a:ext cx="13437611" cy="2108261"/>
          </a:xfrm>
        </p:spPr>
        <p:txBody>
          <a:bodyPr/>
          <a:lstStyle/>
          <a:p>
            <a:endParaRPr lang="en-US" dirty="0" smtClean="0"/>
          </a:p>
          <a:p>
            <a:r>
              <a:rPr lang="en-US" sz="4000" dirty="0" smtClean="0"/>
              <a:t>INTRODUCTION </a:t>
            </a:r>
            <a:r>
              <a:rPr lang="en-US" sz="4000" dirty="0"/>
              <a:t/>
            </a:r>
            <a:br>
              <a:rPr lang="en-US" sz="4000" dirty="0"/>
            </a:br>
            <a:endParaRPr lang="en-US" sz="4000" dirty="0"/>
          </a:p>
        </p:txBody>
      </p:sp>
      <p:sp>
        <p:nvSpPr>
          <p:cNvPr id="15" name="Text Placeholder 14"/>
          <p:cNvSpPr>
            <a:spLocks noGrp="1"/>
          </p:cNvSpPr>
          <p:nvPr>
            <p:ph type="body" sz="quarter" idx="19"/>
          </p:nvPr>
        </p:nvSpPr>
        <p:spPr>
          <a:xfrm>
            <a:off x="933002" y="19291241"/>
            <a:ext cx="13592864" cy="9990405"/>
          </a:xfrm>
        </p:spPr>
        <p:txBody>
          <a:bodyPr/>
          <a:lstStyle/>
          <a:p>
            <a:pPr marL="342900" indent="-342900">
              <a:buFontTx/>
              <a:buChar char="-"/>
            </a:pPr>
            <a:r>
              <a:rPr lang="en-US" sz="3600" dirty="0" smtClean="0"/>
              <a:t>Data </a:t>
            </a:r>
            <a:r>
              <a:rPr lang="en-US" sz="3600" dirty="0"/>
              <a:t>were retrieved from the data set National Longitudinal Study of Adolescent to A</a:t>
            </a:r>
            <a:r>
              <a:rPr lang="en-US" sz="3600" dirty="0" smtClean="0"/>
              <a:t>dult Health  (</a:t>
            </a:r>
            <a:r>
              <a:rPr lang="en-US" sz="3600" dirty="0" err="1" smtClean="0"/>
              <a:t>AddHealth</a:t>
            </a:r>
            <a:r>
              <a:rPr lang="en-US" sz="3600" dirty="0"/>
              <a:t>) wave 4, an in-home interview codebook</a:t>
            </a:r>
            <a:r>
              <a:rPr lang="en-US" sz="3600" dirty="0" smtClean="0"/>
              <a:t>.</a:t>
            </a:r>
          </a:p>
          <a:p>
            <a:pPr marL="342900" indent="-342900">
              <a:buFontTx/>
              <a:buChar char="-"/>
            </a:pPr>
            <a:r>
              <a:rPr lang="en-US" sz="3600" dirty="0" smtClean="0"/>
              <a:t> </a:t>
            </a:r>
            <a:r>
              <a:rPr lang="en-US" sz="3600" dirty="0"/>
              <a:t>The sample size was approximately 15,000, of this original value only 13,193 participants </a:t>
            </a:r>
            <a:r>
              <a:rPr lang="en-US" sz="3600" dirty="0" smtClean="0"/>
              <a:t>data was </a:t>
            </a:r>
            <a:r>
              <a:rPr lang="en-US" sz="3600" dirty="0"/>
              <a:t>collected from. Gender of both sexes was used, as well as all ethnicities. Ages ranged </a:t>
            </a:r>
            <a:r>
              <a:rPr lang="en-US" sz="3600" dirty="0" smtClean="0"/>
              <a:t>from adolescence </a:t>
            </a:r>
            <a:r>
              <a:rPr lang="en-US" sz="3600" dirty="0"/>
              <a:t>to young adulthood</a:t>
            </a:r>
            <a:r>
              <a:rPr lang="en-US" sz="3600" dirty="0" smtClean="0"/>
              <a:t>.</a:t>
            </a:r>
          </a:p>
          <a:p>
            <a:pPr marL="342900" indent="-342900">
              <a:buFontTx/>
              <a:buChar char="-"/>
            </a:pPr>
            <a:r>
              <a:rPr lang="en-US" sz="3600" dirty="0" smtClean="0"/>
              <a:t>Due </a:t>
            </a:r>
            <a:r>
              <a:rPr lang="en-US" sz="3600" dirty="0"/>
              <a:t>to the focus of our study individuals who responses were not appropriate were not </a:t>
            </a:r>
            <a:r>
              <a:rPr lang="en-US" sz="3600" dirty="0" smtClean="0"/>
              <a:t>used in </a:t>
            </a:r>
            <a:r>
              <a:rPr lang="en-US" sz="3600" dirty="0"/>
              <a:t>the data analysis to generate a </a:t>
            </a:r>
            <a:r>
              <a:rPr lang="en-US" sz="3600" dirty="0" smtClean="0"/>
              <a:t>graph</a:t>
            </a:r>
          </a:p>
          <a:p>
            <a:pPr marL="342900" indent="-342900">
              <a:buFontTx/>
              <a:buChar char="-"/>
            </a:pPr>
            <a:r>
              <a:rPr lang="en-US" sz="3600" dirty="0" smtClean="0"/>
              <a:t>Of </a:t>
            </a:r>
            <a:r>
              <a:rPr lang="en-US" sz="3600" dirty="0"/>
              <a:t>the fast food variable 3500 participants were not included</a:t>
            </a:r>
            <a:r>
              <a:rPr lang="en-US" sz="3600" dirty="0" smtClean="0"/>
              <a:t>.</a:t>
            </a:r>
          </a:p>
          <a:p>
            <a:pPr marL="342900" indent="-342900">
              <a:buFontTx/>
              <a:buChar char="-"/>
            </a:pPr>
            <a:r>
              <a:rPr lang="en-US" sz="3600" dirty="0" smtClean="0"/>
              <a:t>Data </a:t>
            </a:r>
            <a:r>
              <a:rPr lang="en-US" sz="3600" dirty="0"/>
              <a:t>was analyzed in R- Studio, by graphing univariate and bivariate graphics, as well </a:t>
            </a:r>
            <a:r>
              <a:rPr lang="en-US" sz="3600" dirty="0" smtClean="0"/>
              <a:t>as analysis </a:t>
            </a:r>
            <a:r>
              <a:rPr lang="en-US" sz="3600" dirty="0"/>
              <a:t>such as p-values</a:t>
            </a:r>
            <a:r>
              <a:rPr lang="en-US" sz="3600" dirty="0" smtClean="0"/>
              <a:t>.</a:t>
            </a:r>
          </a:p>
          <a:p>
            <a:pPr marL="342900" indent="-342900">
              <a:buFontTx/>
              <a:buChar char="-"/>
            </a:pPr>
            <a:r>
              <a:rPr lang="en-US" sz="3600" dirty="0" smtClean="0"/>
              <a:t>Bivariate </a:t>
            </a:r>
            <a:r>
              <a:rPr lang="en-US" sz="3600" dirty="0"/>
              <a:t>Graphic was created in comparing trouble falling asleep and fast food </a:t>
            </a:r>
            <a:r>
              <a:rPr lang="en-US" sz="3600" dirty="0" smtClean="0"/>
              <a:t>consumption within </a:t>
            </a:r>
            <a:r>
              <a:rPr lang="en-US" sz="3600" dirty="0"/>
              <a:t>a 7-day period</a:t>
            </a:r>
            <a:r>
              <a:rPr lang="en-US" sz="3600" dirty="0" smtClean="0"/>
              <a:t>.</a:t>
            </a:r>
          </a:p>
          <a:p>
            <a:pPr marL="342900" indent="-342900">
              <a:buFontTx/>
              <a:buChar char="-"/>
            </a:pPr>
            <a:r>
              <a:rPr lang="en-US" sz="3600" dirty="0" smtClean="0"/>
              <a:t>Bivariate </a:t>
            </a:r>
            <a:r>
              <a:rPr lang="en-US" sz="3600" dirty="0"/>
              <a:t>Graphic was created in comparing years served in the military and trouble </a:t>
            </a:r>
            <a:r>
              <a:rPr lang="en-US" sz="3600" dirty="0" smtClean="0"/>
              <a:t>staying asleep</a:t>
            </a:r>
            <a:r>
              <a:rPr lang="en-US" sz="3600" dirty="0"/>
              <a:t>.</a:t>
            </a:r>
            <a:endParaRPr lang="en-US" sz="3600" dirty="0"/>
          </a:p>
        </p:txBody>
      </p:sp>
      <p:sp>
        <p:nvSpPr>
          <p:cNvPr id="18" name="Text Placeholder 17"/>
          <p:cNvSpPr>
            <a:spLocks noGrp="1"/>
          </p:cNvSpPr>
          <p:nvPr>
            <p:ph type="body" sz="quarter" idx="20"/>
          </p:nvPr>
        </p:nvSpPr>
        <p:spPr>
          <a:xfrm>
            <a:off x="43737430" y="15963887"/>
            <a:ext cx="13573125" cy="754045"/>
          </a:xfrm>
        </p:spPr>
        <p:txBody>
          <a:bodyPr>
            <a:normAutofit fontScale="62500" lnSpcReduction="20000"/>
          </a:bodyPr>
          <a:lstStyle/>
          <a:p>
            <a:r>
              <a:rPr lang="en-US" dirty="0" smtClean="0"/>
              <a:t>Objective </a:t>
            </a:r>
            <a:r>
              <a:rPr lang="en-US" dirty="0"/>
              <a:t/>
            </a:r>
            <a:br>
              <a:rPr lang="en-US" dirty="0"/>
            </a:br>
            <a:endParaRPr lang="en-US" dirty="0"/>
          </a:p>
        </p:txBody>
      </p:sp>
      <p:sp>
        <p:nvSpPr>
          <p:cNvPr id="26" name="Text Placeholder 25"/>
          <p:cNvSpPr>
            <a:spLocks noGrp="1"/>
          </p:cNvSpPr>
          <p:nvPr>
            <p:ph type="body" sz="quarter" idx="22"/>
          </p:nvPr>
        </p:nvSpPr>
        <p:spPr>
          <a:xfrm>
            <a:off x="799079" y="18176009"/>
            <a:ext cx="13571534" cy="800211"/>
          </a:xfrm>
        </p:spPr>
        <p:txBody>
          <a:bodyPr/>
          <a:lstStyle/>
          <a:p>
            <a:r>
              <a:rPr lang="en-US" sz="4000" dirty="0" smtClean="0"/>
              <a:t>METHODS AND MATERIALS</a:t>
            </a:r>
            <a:endParaRPr lang="en-US" sz="4000" dirty="0"/>
          </a:p>
        </p:txBody>
      </p:sp>
      <p:sp>
        <p:nvSpPr>
          <p:cNvPr id="27" name="Text Placeholder 26"/>
          <p:cNvSpPr>
            <a:spLocks noGrp="1"/>
          </p:cNvSpPr>
          <p:nvPr>
            <p:ph type="body" sz="quarter" idx="23"/>
          </p:nvPr>
        </p:nvSpPr>
        <p:spPr>
          <a:xfrm>
            <a:off x="15121820" y="6084270"/>
            <a:ext cx="13571534" cy="1015640"/>
          </a:xfrm>
        </p:spPr>
        <p:txBody>
          <a:bodyPr/>
          <a:lstStyle/>
          <a:p>
            <a:r>
              <a:rPr lang="en-US" sz="3600" dirty="0" smtClean="0"/>
              <a:t>Years Spent in the Military vs. Trouble Staying Asleep</a:t>
            </a:r>
            <a:endParaRPr lang="en-US" sz="3600" dirty="0"/>
          </a:p>
        </p:txBody>
      </p:sp>
      <p:sp>
        <p:nvSpPr>
          <p:cNvPr id="29" name="Text Placeholder 28"/>
          <p:cNvSpPr>
            <a:spLocks noGrp="1"/>
          </p:cNvSpPr>
          <p:nvPr>
            <p:ph type="body" sz="quarter" idx="25"/>
          </p:nvPr>
        </p:nvSpPr>
        <p:spPr>
          <a:xfrm>
            <a:off x="29395741" y="5408912"/>
            <a:ext cx="13576029" cy="800211"/>
          </a:xfrm>
        </p:spPr>
        <p:txBody>
          <a:bodyPr/>
          <a:lstStyle/>
          <a:p>
            <a:r>
              <a:rPr lang="en-US" sz="4000" dirty="0" smtClean="0"/>
              <a:t>CONCLUSION</a:t>
            </a:r>
            <a:endParaRPr lang="en-US" sz="4000" dirty="0"/>
          </a:p>
        </p:txBody>
      </p:sp>
      <p:sp>
        <p:nvSpPr>
          <p:cNvPr id="30" name="Text Placeholder 29"/>
          <p:cNvSpPr>
            <a:spLocks noGrp="1"/>
          </p:cNvSpPr>
          <p:nvPr>
            <p:ph type="body" sz="quarter" idx="26"/>
          </p:nvPr>
        </p:nvSpPr>
        <p:spPr>
          <a:xfrm>
            <a:off x="29395741" y="6295353"/>
            <a:ext cx="13576029" cy="10895268"/>
          </a:xfrm>
        </p:spPr>
        <p:txBody>
          <a:bodyPr/>
          <a:lstStyle/>
          <a:p>
            <a:pPr fontAlgn="base"/>
            <a:r>
              <a:rPr lang="en-US" sz="3600" dirty="0" smtClean="0"/>
              <a:t>-</a:t>
            </a:r>
            <a:r>
              <a:rPr lang="en-US" sz="3600" dirty="0"/>
              <a:t>Based on the results of our regression analysis the only significant correlation between sleep and serving in the military exist in participants waking up 5 or more times a week, </a:t>
            </a:r>
            <a:r>
              <a:rPr lang="en-US" sz="3600" dirty="0" smtClean="0"/>
              <a:t>(</a:t>
            </a:r>
            <a:r>
              <a:rPr lang="en-US" sz="3600" dirty="0"/>
              <a:t>CI 95% (-2.6,-0.7), p=.001</a:t>
            </a:r>
            <a:r>
              <a:rPr lang="en-US" sz="3600" dirty="0" smtClean="0"/>
              <a:t>).</a:t>
            </a:r>
            <a:endParaRPr lang="en-US" sz="3600" dirty="0"/>
          </a:p>
          <a:p>
            <a:r>
              <a:rPr lang="en-US" sz="3600" dirty="0" smtClean="0"/>
              <a:t>-Upon conducting statistical test we saw that very few participants experienced a change in their sleeping patterns if they consumed fast food or served in the military. Both </a:t>
            </a:r>
            <a:r>
              <a:rPr lang="en-US" sz="3600" dirty="0"/>
              <a:t>f</a:t>
            </a:r>
            <a:r>
              <a:rPr lang="en-US" sz="3600" dirty="0" smtClean="0"/>
              <a:t>igure 1 and figure 2 show minimal difference among the study group.  </a:t>
            </a:r>
          </a:p>
          <a:p>
            <a:r>
              <a:rPr lang="en-US" sz="3600" dirty="0"/>
              <a:t>-</a:t>
            </a:r>
            <a:r>
              <a:rPr lang="en-US" sz="3600" dirty="0" smtClean="0"/>
              <a:t>We found this to be interesting because the research shows a completely different pattern that demonstrates that consuming </a:t>
            </a:r>
            <a:r>
              <a:rPr lang="en-US" sz="3600" dirty="0"/>
              <a:t>higher calorie foods </a:t>
            </a:r>
            <a:r>
              <a:rPr lang="en-US" sz="3600" dirty="0" smtClean="0"/>
              <a:t>leads people to</a:t>
            </a:r>
            <a:r>
              <a:rPr lang="en-US" sz="3600" dirty="0"/>
              <a:t> </a:t>
            </a:r>
            <a:r>
              <a:rPr lang="en-US" sz="3600" dirty="0" smtClean="0"/>
              <a:t>form sleep deprivation. </a:t>
            </a:r>
          </a:p>
          <a:p>
            <a:r>
              <a:rPr lang="en-US" sz="3600" dirty="0" smtClean="0"/>
              <a:t>-Research also demonstrates that people who are deployed for the military tend to have issues with sleeping patterns. </a:t>
            </a:r>
          </a:p>
          <a:p>
            <a:r>
              <a:rPr lang="en-US" sz="3600" dirty="0" smtClean="0"/>
              <a:t>-The results of this study could in fact be different from what the research states due to the fact that the survey does not provide us with an adequate representation of the lifestyle characteristic we analyzed.</a:t>
            </a:r>
          </a:p>
          <a:p>
            <a:pPr fontAlgn="base"/>
            <a:endParaRPr lang="en-US" sz="3600" dirty="0" smtClean="0"/>
          </a:p>
          <a:p>
            <a:endParaRPr lang="en-US" dirty="0"/>
          </a:p>
        </p:txBody>
      </p:sp>
      <p:sp>
        <p:nvSpPr>
          <p:cNvPr id="31" name="Text Placeholder 30"/>
          <p:cNvSpPr>
            <a:spLocks noGrp="1"/>
          </p:cNvSpPr>
          <p:nvPr>
            <p:ph type="body" sz="quarter" idx="27"/>
          </p:nvPr>
        </p:nvSpPr>
        <p:spPr>
          <a:xfrm>
            <a:off x="29395740" y="20776112"/>
            <a:ext cx="13576029" cy="800211"/>
          </a:xfrm>
        </p:spPr>
        <p:txBody>
          <a:bodyPr/>
          <a:lstStyle/>
          <a:p>
            <a:r>
              <a:rPr lang="en-US" sz="4000" dirty="0" smtClean="0"/>
              <a:t>REFERENCES</a:t>
            </a:r>
            <a:endParaRPr lang="en-US" sz="4000" dirty="0"/>
          </a:p>
        </p:txBody>
      </p:sp>
      <p:sp>
        <p:nvSpPr>
          <p:cNvPr id="34" name="Text Placeholder 33"/>
          <p:cNvSpPr>
            <a:spLocks noGrp="1"/>
          </p:cNvSpPr>
          <p:nvPr>
            <p:ph type="body" sz="quarter" idx="30"/>
          </p:nvPr>
        </p:nvSpPr>
        <p:spPr>
          <a:xfrm>
            <a:off x="29395740" y="21978989"/>
            <a:ext cx="13581061" cy="10541325"/>
          </a:xfrm>
        </p:spPr>
        <p:txBody>
          <a:bodyPr/>
          <a:lstStyle/>
          <a:p>
            <a:r>
              <a:rPr lang="en-US" dirty="0" smtClean="0"/>
              <a:t>Adams</a:t>
            </a:r>
            <a:r>
              <a:rPr lang="en-US" dirty="0"/>
              <a:t>, P. F., &amp; </a:t>
            </a:r>
            <a:r>
              <a:rPr lang="en-US" dirty="0" err="1"/>
              <a:t>Schoenburn</a:t>
            </a:r>
            <a:r>
              <a:rPr lang="en-US" dirty="0"/>
              <a:t>, C. A. (2008). Sleep Duration as a Correlate of Smoking, Alcohol Use, Leisure-Time Physical Inactivity, and Obesity Among Adults: United States, 2004-2006. Retrieved September 10, 2017, from</a:t>
            </a:r>
            <a:r>
              <a:rPr lang="en-US" u="sng" dirty="0">
                <a:hlinkClick r:id="rId3"/>
              </a:rPr>
              <a:t> https://pdfs.semanticscholar.org/9cf0/2879d31f2fd3ece4984f9156ca9d4cd0778b.pdf.2</a:t>
            </a:r>
            <a:endParaRPr lang="en-US" dirty="0"/>
          </a:p>
          <a:p>
            <a:endParaRPr lang="en-US" dirty="0" smtClean="0"/>
          </a:p>
          <a:p>
            <a:r>
              <a:rPr lang="en-US" dirty="0" err="1" smtClean="0"/>
              <a:t>Chaput</a:t>
            </a:r>
            <a:r>
              <a:rPr lang="en-US" dirty="0"/>
              <a:t>, </a:t>
            </a:r>
            <a:r>
              <a:rPr lang="en-US" dirty="0" err="1"/>
              <a:t>Phillppe</a:t>
            </a:r>
            <a:r>
              <a:rPr lang="en-US" dirty="0"/>
              <a:t> Jean. “Sleep patterns, diet quality and energy balance.” </a:t>
            </a:r>
            <a:r>
              <a:rPr lang="en-US" i="1" dirty="0"/>
              <a:t>Physiology &amp; </a:t>
            </a:r>
            <a:r>
              <a:rPr lang="en-US" i="1" dirty="0" err="1"/>
              <a:t>Behavior</a:t>
            </a:r>
            <a:r>
              <a:rPr lang="en-US" dirty="0" err="1"/>
              <a:t>,Vol</a:t>
            </a:r>
            <a:r>
              <a:rPr lang="en-US" dirty="0"/>
              <a:t>. 134, 2014, </a:t>
            </a:r>
            <a:r>
              <a:rPr lang="en-US" u="sng" dirty="0">
                <a:hlinkClick r:id="rId4"/>
              </a:rPr>
              <a:t>https://doi.org/10.1016/j.physbeh.2013.09.006</a:t>
            </a:r>
            <a:r>
              <a:rPr lang="en-US" dirty="0"/>
              <a:t>.</a:t>
            </a:r>
          </a:p>
          <a:p>
            <a:endParaRPr lang="en-US" dirty="0" smtClean="0"/>
          </a:p>
          <a:p>
            <a:r>
              <a:rPr lang="en-US" dirty="0" err="1" smtClean="0"/>
              <a:t>Cowel</a:t>
            </a:r>
            <a:r>
              <a:rPr lang="en-US" dirty="0"/>
              <a:t>, P., &amp; </a:t>
            </a:r>
            <a:r>
              <a:rPr lang="en-US" dirty="0" err="1"/>
              <a:t>Libert</a:t>
            </a:r>
            <a:r>
              <a:rPr lang="en-US" dirty="0"/>
              <a:t>, M. A. (2014). Associations between Sleep Duration, Sleep Quality, and Cognitive Test Performance among Older Adults from Six Middle Income Countries: Results from the Study on Global Ageing and Adult Health (SAGE). Retrieved September 10, 2017, from</a:t>
            </a:r>
            <a:r>
              <a:rPr lang="en-US" u="sng" dirty="0">
                <a:hlinkClick r:id="rId5"/>
              </a:rPr>
              <a:t> https://www.ncbi.nlm.nih.gov/pmc/articles/PMC4031401/</a:t>
            </a:r>
            <a:endParaRPr lang="en-US" dirty="0"/>
          </a:p>
          <a:p>
            <a:endParaRPr lang="en-US" dirty="0" smtClean="0"/>
          </a:p>
          <a:p>
            <a:r>
              <a:rPr lang="en-US" dirty="0" smtClean="0"/>
              <a:t>Merrill</a:t>
            </a:r>
            <a:r>
              <a:rPr lang="en-US" dirty="0"/>
              <a:t>, Ray </a:t>
            </a:r>
            <a:r>
              <a:rPr lang="en-US" dirty="0" err="1"/>
              <a:t>et.al</a:t>
            </a:r>
            <a:r>
              <a:rPr lang="en-US" dirty="0"/>
              <a:t>, “Can an improvement in sleep positively impact on </a:t>
            </a:r>
            <a:r>
              <a:rPr lang="en-US" dirty="0" err="1"/>
              <a:t>health?”,</a:t>
            </a:r>
            <a:r>
              <a:rPr lang="en-US" i="1" dirty="0" err="1"/>
              <a:t>American</a:t>
            </a:r>
            <a:r>
              <a:rPr lang="en-US" i="1" dirty="0"/>
              <a:t> Journal of Health Education</a:t>
            </a:r>
            <a:r>
              <a:rPr lang="en-US" dirty="0"/>
              <a:t>, Vol 39, 2008, </a:t>
            </a:r>
            <a:r>
              <a:rPr lang="en-US" u="sng" dirty="0">
                <a:hlinkClick r:id="rId6"/>
              </a:rPr>
              <a:t>http://dx.doi.org.mantis.csuchico.edu/10.1080/19325037.2008.10599060</a:t>
            </a:r>
            <a:r>
              <a:rPr lang="en-US" dirty="0"/>
              <a:t>.</a:t>
            </a:r>
          </a:p>
          <a:p>
            <a:endParaRPr lang="en-US" dirty="0" smtClean="0"/>
          </a:p>
          <a:p>
            <a:r>
              <a:rPr lang="en-US" dirty="0" err="1" smtClean="0"/>
              <a:t>Peuhkuri</a:t>
            </a:r>
            <a:r>
              <a:rPr lang="en-US" dirty="0"/>
              <a:t>, Kari, </a:t>
            </a:r>
            <a:r>
              <a:rPr lang="en-US" dirty="0" err="1"/>
              <a:t>Sihvola</a:t>
            </a:r>
            <a:r>
              <a:rPr lang="en-US" dirty="0"/>
              <a:t>, Nora, </a:t>
            </a:r>
            <a:r>
              <a:rPr lang="en-US" dirty="0" err="1"/>
              <a:t>Korpela</a:t>
            </a:r>
            <a:r>
              <a:rPr lang="en-US" dirty="0"/>
              <a:t>, </a:t>
            </a:r>
            <a:r>
              <a:rPr lang="en-US" dirty="0" err="1"/>
              <a:t>Riitta</a:t>
            </a:r>
            <a:r>
              <a:rPr lang="en-US" dirty="0"/>
              <a:t>. “Diet promotes sleep duration and quality.” </a:t>
            </a:r>
            <a:r>
              <a:rPr lang="en-US" i="1" dirty="0"/>
              <a:t>Nutrition Research</a:t>
            </a:r>
            <a:r>
              <a:rPr lang="en-US" dirty="0"/>
              <a:t>, Vol. 32, Issue 5, 2012, Pages 309-319, https://</a:t>
            </a:r>
            <a:r>
              <a:rPr lang="en-US" dirty="0" err="1"/>
              <a:t>doi.org</a:t>
            </a:r>
            <a:r>
              <a:rPr lang="en-US" dirty="0"/>
              <a:t>/10.1016/j.nutres.2012.03.009.    </a:t>
            </a:r>
          </a:p>
          <a:p>
            <a:endParaRPr lang="en-US" dirty="0" smtClean="0"/>
          </a:p>
          <a:p>
            <a:r>
              <a:rPr lang="en-US" dirty="0" err="1" smtClean="0"/>
              <a:t>Seelig</a:t>
            </a:r>
            <a:r>
              <a:rPr lang="en-US" dirty="0"/>
              <a:t>, Amber </a:t>
            </a:r>
            <a:r>
              <a:rPr lang="en-US" dirty="0" err="1"/>
              <a:t>et.al.“Sleep</a:t>
            </a:r>
            <a:r>
              <a:rPr lang="en-US" dirty="0"/>
              <a:t> Patterns Before, During, and After Deployment to Iraq and Afghanistan.” </a:t>
            </a:r>
            <a:r>
              <a:rPr lang="en-US" i="1" dirty="0"/>
              <a:t>Sleep</a:t>
            </a:r>
            <a:r>
              <a:rPr lang="en-US" dirty="0"/>
              <a:t>, Volume 33, Issue 12, 1 December 2010, Pages 1615–1622,</a:t>
            </a:r>
            <a:r>
              <a:rPr lang="en-US" dirty="0">
                <a:hlinkClick r:id="rId7"/>
              </a:rPr>
              <a:t> </a:t>
            </a:r>
            <a:r>
              <a:rPr lang="en-US" u="sng" dirty="0">
                <a:hlinkClick r:id="rId7"/>
              </a:rPr>
              <a:t>https://doi.org/10.1093/sleep/33.12.1615</a:t>
            </a:r>
            <a:endParaRPr lang="en-US" dirty="0"/>
          </a:p>
          <a:p>
            <a:endParaRPr lang="en-US" dirty="0"/>
          </a:p>
        </p:txBody>
      </p:sp>
      <p:sp>
        <p:nvSpPr>
          <p:cNvPr id="36" name="Text Placeholder 35"/>
          <p:cNvSpPr>
            <a:spLocks noGrp="1"/>
          </p:cNvSpPr>
          <p:nvPr>
            <p:ph type="body" sz="quarter" idx="151"/>
          </p:nvPr>
        </p:nvSpPr>
        <p:spPr/>
        <p:txBody>
          <a:bodyPr>
            <a:normAutofit fontScale="92500" lnSpcReduction="10000"/>
          </a:bodyPr>
          <a:lstStyle/>
          <a:p>
            <a:r>
              <a:rPr lang="en-US" dirty="0" smtClean="0"/>
              <a:t>By: Juan Perez and </a:t>
            </a:r>
            <a:r>
              <a:rPr lang="en-US" dirty="0" err="1" smtClean="0"/>
              <a:t>Kubir</a:t>
            </a:r>
            <a:r>
              <a:rPr lang="en-US" dirty="0" smtClean="0"/>
              <a:t> Sandhu</a:t>
            </a:r>
            <a:endParaRPr lang="en-US" dirty="0"/>
          </a:p>
        </p:txBody>
      </p:sp>
      <p:sp>
        <p:nvSpPr>
          <p:cNvPr id="37" name="Text Placeholder 36"/>
          <p:cNvSpPr>
            <a:spLocks noGrp="1"/>
          </p:cNvSpPr>
          <p:nvPr>
            <p:ph type="body" sz="quarter" idx="153"/>
          </p:nvPr>
        </p:nvSpPr>
        <p:spPr/>
        <p:txBody>
          <a:bodyPr>
            <a:normAutofit fontScale="92500" lnSpcReduction="10000"/>
          </a:bodyPr>
          <a:lstStyle/>
          <a:p>
            <a:r>
              <a:rPr lang="en-US" dirty="0"/>
              <a:t>Do Lifestyle Patterns Lead </a:t>
            </a:r>
            <a:r>
              <a:rPr lang="en-US" dirty="0" smtClean="0"/>
              <a:t>to </a:t>
            </a:r>
            <a:r>
              <a:rPr lang="en-US" dirty="0"/>
              <a:t>Sleep </a:t>
            </a:r>
            <a:r>
              <a:rPr lang="en-US" dirty="0" smtClean="0"/>
              <a:t>Deprivation </a:t>
            </a:r>
            <a:endParaRPr lang="en-US" b="0" dirty="0"/>
          </a:p>
        </p:txBody>
      </p:sp>
      <p:pic>
        <p:nvPicPr>
          <p:cNvPr id="21" name="Picture"/>
          <p:cNvPicPr/>
          <p:nvPr/>
        </p:nvPicPr>
        <p:blipFill>
          <a:blip r:embed="rId8"/>
          <a:stretch>
            <a:fillRect/>
          </a:stretch>
        </p:blipFill>
        <p:spPr bwMode="auto">
          <a:xfrm>
            <a:off x="15640449" y="7093844"/>
            <a:ext cx="8133214" cy="5618259"/>
          </a:xfrm>
          <a:prstGeom prst="rect">
            <a:avLst/>
          </a:prstGeom>
          <a:noFill/>
          <a:ln w="9525">
            <a:noFill/>
            <a:headEnd/>
            <a:tailEnd/>
          </a:ln>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640449" y="15133073"/>
            <a:ext cx="7609018" cy="6087214"/>
          </a:xfrm>
          <a:prstGeom prst="rect">
            <a:avLst/>
          </a:prstGeom>
        </p:spPr>
      </p:pic>
      <p:sp>
        <p:nvSpPr>
          <p:cNvPr id="41" name="Text Placeholder 40"/>
          <p:cNvSpPr>
            <a:spLocks noGrp="1"/>
          </p:cNvSpPr>
          <p:nvPr>
            <p:ph type="body" sz="quarter" idx="24"/>
          </p:nvPr>
        </p:nvSpPr>
        <p:spPr>
          <a:xfrm>
            <a:off x="15154277" y="5408912"/>
            <a:ext cx="13579475" cy="800211"/>
          </a:xfrm>
        </p:spPr>
        <p:txBody>
          <a:bodyPr/>
          <a:lstStyle/>
          <a:p>
            <a:r>
              <a:rPr lang="en-US" sz="4000" dirty="0" smtClean="0"/>
              <a:t>RESULTS</a:t>
            </a:r>
            <a:endParaRPr lang="en-US" sz="4000" dirty="0"/>
          </a:p>
        </p:txBody>
      </p:sp>
      <p:sp>
        <p:nvSpPr>
          <p:cNvPr id="42" name="TextBox 41"/>
          <p:cNvSpPr txBox="1"/>
          <p:nvPr/>
        </p:nvSpPr>
        <p:spPr>
          <a:xfrm>
            <a:off x="15419945" y="12706036"/>
            <a:ext cx="13210136" cy="1200329"/>
          </a:xfrm>
          <a:prstGeom prst="rect">
            <a:avLst/>
          </a:prstGeom>
          <a:noFill/>
        </p:spPr>
        <p:txBody>
          <a:bodyPr wrap="square" rtlCol="0">
            <a:spAutoFit/>
          </a:bodyPr>
          <a:lstStyle/>
          <a:p>
            <a:r>
              <a:rPr lang="en-US" sz="3600" i="1" dirty="0" smtClean="0">
                <a:latin typeface="Times New Roman" panose="02020603050405020304" pitchFamily="18" charset="0"/>
                <a:cs typeface="Times New Roman" panose="02020603050405020304" pitchFamily="18" charset="0"/>
              </a:rPr>
              <a:t>Figure 1:</a:t>
            </a:r>
            <a:r>
              <a:rPr lang="en-US" sz="3600" dirty="0" smtClean="0">
                <a:latin typeface="Times New Roman" panose="02020603050405020304" pitchFamily="18" charset="0"/>
                <a:cs typeface="Times New Roman" panose="02020603050405020304" pitchFamily="18" charset="0"/>
              </a:rPr>
              <a:t> </a:t>
            </a:r>
            <a:r>
              <a:rPr lang="en-US" sz="3600" i="1" dirty="0" smtClean="0">
                <a:latin typeface="Times New Roman" panose="02020603050405020304" pitchFamily="18" charset="0"/>
                <a:cs typeface="Times New Roman" panose="02020603050405020304" pitchFamily="18" charset="0"/>
              </a:rPr>
              <a:t>Box plot is demonstrating the relationship between years spend in the military and trouble staying asleep at night. </a:t>
            </a:r>
            <a:endParaRPr lang="en-US" sz="3600" i="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5397282" y="14123537"/>
            <a:ext cx="13210136" cy="646331"/>
          </a:xfrm>
          <a:prstGeom prst="rect">
            <a:avLst/>
          </a:prstGeom>
          <a:noFill/>
        </p:spPr>
        <p:txBody>
          <a:bodyPr wrap="square" rtlCol="0">
            <a:spAutoFit/>
          </a:bodyPr>
          <a:lstStyle/>
          <a:p>
            <a:r>
              <a:rPr lang="en-US" sz="3600" dirty="0">
                <a:latin typeface="Times New Roman" charset="0"/>
                <a:ea typeface="Times New Roman" charset="0"/>
                <a:cs typeface="Times New Roman" charset="0"/>
              </a:rPr>
              <a:t>Fast Food Consumption vs. Trouble Falling Asleep</a:t>
            </a:r>
            <a:endParaRPr lang="en-US" sz="3600" dirty="0">
              <a:latin typeface="Times New Roman" charset="0"/>
              <a:ea typeface="Times New Roman" charset="0"/>
              <a:cs typeface="Times New Roman" charset="0"/>
            </a:endParaRPr>
          </a:p>
        </p:txBody>
      </p:sp>
      <p:sp>
        <p:nvSpPr>
          <p:cNvPr id="48" name="TextBox 47"/>
          <p:cNvSpPr txBox="1"/>
          <p:nvPr/>
        </p:nvSpPr>
        <p:spPr>
          <a:xfrm>
            <a:off x="15492046" y="21576323"/>
            <a:ext cx="13020609" cy="1692771"/>
          </a:xfrm>
          <a:prstGeom prst="rect">
            <a:avLst/>
          </a:prstGeom>
          <a:noFill/>
        </p:spPr>
        <p:txBody>
          <a:bodyPr wrap="square" rtlCol="0">
            <a:spAutoFit/>
          </a:bodyPr>
          <a:lstStyle/>
          <a:p>
            <a:r>
              <a:rPr lang="en-US" sz="3600" i="1" dirty="0" smtClean="0">
                <a:latin typeface="Times New Roman" panose="02020603050405020304" pitchFamily="18" charset="0"/>
                <a:cs typeface="Times New Roman" panose="02020603050405020304" pitchFamily="18" charset="0"/>
              </a:rPr>
              <a:t>Figure 2: Violin plot demonstrating the relationship between consuming fast food and having issues falling asleep at night.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4348</TotalTime>
  <Words>837</Words>
  <Application>Microsoft Macintosh PowerPoint</Application>
  <PresentationFormat>Custom</PresentationFormat>
  <Paragraphs>43</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perez , juan</cp:lastModifiedBy>
  <cp:revision>88</cp:revision>
  <dcterms:created xsi:type="dcterms:W3CDTF">2012-02-03T19:11:35Z</dcterms:created>
  <dcterms:modified xsi:type="dcterms:W3CDTF">2017-11-30T06:28:19Z</dcterms:modified>
</cp:coreProperties>
</file>