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3866" autoAdjust="0"/>
  </p:normalViewPr>
  <p:slideViewPr>
    <p:cSldViewPr snapToGrid="0" snapToObjects="1" showGuides="1">
      <p:cViewPr>
        <p:scale>
          <a:sx n="33" d="100"/>
          <a:sy n="33" d="100"/>
        </p:scale>
        <p:origin x="-60" y="4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www.mejfm.com/journal/March2006/childabuse.htm" TargetMode="Externa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5539956"/>
          </a:xfrm>
        </p:spPr>
        <p:txBody>
          <a:bodyPr/>
          <a:lstStyle/>
          <a:p>
            <a:r>
              <a:rPr lang="en-US" dirty="0" smtClean="0"/>
              <a:t>         Children are vulnerable targets for abuse, be it domestic or not.  Our research involves mistreatment of children  up to the age of 17.  The abuse being analyzed are emotional abuse, physical abuse, and sexual abuse. We are attempting to find  any correlation between the children and the abuse they are receiving, and whether gender or the age at which the abuse started plays a role in how often they are abused. Hopefully, with the results from the analysis, we can find out why children are being abused, and what correlates to the type of abuse, and in turn, can attempt to lower the rate at which children are being abused.</a:t>
            </a:r>
            <a:endParaRPr lang="en-US" dirty="0"/>
          </a:p>
          <a:p>
            <a:r>
              <a:rPr lang="en-US" dirty="0"/>
              <a:t> </a:t>
            </a:r>
            <a:r>
              <a:rPr lang="en-US" dirty="0" smtClean="0"/>
              <a:t>        The hypothesis is that gender will play a key role in dictating the type of abuse children are receiving, as well as the frequency of said abuse. Data analysis was conducted to see whether this hypothesis was correct or not.</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459674" y="11303653"/>
            <a:ext cx="10050462" cy="754045"/>
          </a:xfrm>
        </p:spPr>
        <p:txBody>
          <a:bodyPr/>
          <a:lstStyle/>
          <a:p>
            <a:r>
              <a:rPr lang="en-US" dirty="0" smtClean="0"/>
              <a:t>Methods</a:t>
            </a:r>
            <a:endParaRPr lang="en-US" dirty="0"/>
          </a:p>
        </p:txBody>
      </p:sp>
      <p:sp>
        <p:nvSpPr>
          <p:cNvPr id="5" name="Text Placeholder 4"/>
          <p:cNvSpPr>
            <a:spLocks noGrp="1"/>
          </p:cNvSpPr>
          <p:nvPr>
            <p:ph type="body" sz="quarter" idx="21"/>
          </p:nvPr>
        </p:nvSpPr>
        <p:spPr>
          <a:xfrm>
            <a:off x="11460161" y="6378481"/>
            <a:ext cx="10048874" cy="25114545"/>
          </a:xfrm>
        </p:spPr>
        <p:txBody>
          <a:bodyPr/>
          <a:lstStyle/>
          <a:p>
            <a:r>
              <a:rPr lang="en-US" sz="3600" b="1" u="sng" dirty="0" smtClean="0">
                <a:latin typeface="+mj-lt"/>
              </a:rPr>
              <a:t>Univariate of Ages When First Emotionally Abused</a:t>
            </a:r>
          </a:p>
          <a:p>
            <a:endParaRPr lang="en-US" sz="3600" b="1" u="sng" dirty="0">
              <a:latin typeface="+mj-lt"/>
            </a:endParaRPr>
          </a:p>
          <a:p>
            <a:endParaRPr lang="en-US" sz="3600" b="1" u="sng" dirty="0" smtClean="0">
              <a:latin typeface="+mj-lt"/>
            </a:endParaRPr>
          </a:p>
          <a:p>
            <a:endParaRPr lang="en-US" sz="3600" b="1" u="sng" dirty="0">
              <a:latin typeface="+mj-lt"/>
            </a:endParaRPr>
          </a:p>
          <a:p>
            <a:endParaRPr lang="en-US" sz="3600" b="1" u="sng" dirty="0" smtClean="0">
              <a:latin typeface="+mj-lt"/>
            </a:endParaRPr>
          </a:p>
          <a:p>
            <a:endParaRPr lang="en-US" sz="3600" b="1" u="sng" dirty="0">
              <a:latin typeface="+mj-lt"/>
            </a:endParaRPr>
          </a:p>
          <a:p>
            <a:endParaRPr lang="en-US" sz="3600" b="1" u="sng" dirty="0" smtClean="0">
              <a:latin typeface="+mj-lt"/>
            </a:endParaRPr>
          </a:p>
          <a:p>
            <a:endParaRPr lang="en-US" sz="3600" b="1" u="sng" dirty="0">
              <a:latin typeface="+mj-lt"/>
            </a:endParaRPr>
          </a:p>
          <a:p>
            <a:endParaRPr lang="en-US" sz="3600" b="1" u="sng" dirty="0" smtClean="0">
              <a:latin typeface="+mj-lt"/>
            </a:endParaRPr>
          </a:p>
          <a:p>
            <a:endParaRPr lang="en-US" sz="3600" b="1" u="sng" dirty="0">
              <a:latin typeface="+mj-lt"/>
            </a:endParaRPr>
          </a:p>
          <a:p>
            <a:endParaRPr lang="en-US" sz="3600" b="1" u="sng" dirty="0" smtClean="0">
              <a:latin typeface="+mj-lt"/>
            </a:endParaRPr>
          </a:p>
          <a:p>
            <a:endParaRPr lang="en-US" sz="3600" b="1" u="sng" dirty="0" smtClean="0">
              <a:latin typeface="+mj-lt"/>
            </a:endParaRPr>
          </a:p>
          <a:p>
            <a:endParaRPr lang="en-US" sz="3600" b="1" u="sng" dirty="0">
              <a:latin typeface="+mj-lt"/>
            </a:endParaRPr>
          </a:p>
          <a:p>
            <a:endParaRPr lang="en-US" sz="3600" b="1" u="sng" dirty="0" smtClean="0">
              <a:latin typeface="+mj-lt"/>
            </a:endParaRPr>
          </a:p>
          <a:p>
            <a:pPr marL="342900" indent="-342900">
              <a:buFont typeface="Arial" panose="020B0604020202020204" pitchFamily="34" charset="0"/>
              <a:buChar char="•"/>
            </a:pPr>
            <a:r>
              <a:rPr lang="en-US" dirty="0" smtClean="0"/>
              <a:t>The focused age group analyzed were between the ages of 0-17.</a:t>
            </a:r>
          </a:p>
          <a:p>
            <a:pPr marL="342900" indent="-342900">
              <a:buFont typeface="Arial" panose="020B0604020202020204" pitchFamily="34" charset="0"/>
              <a:buChar char="•"/>
            </a:pPr>
            <a:r>
              <a:rPr lang="en-US" dirty="0" smtClean="0"/>
              <a:t>The graph above  shows the frequency on the Y-Axis, for how often they were emotionally abused.</a:t>
            </a:r>
          </a:p>
          <a:p>
            <a:pPr marL="342900" indent="-342900">
              <a:buFont typeface="Arial" panose="020B0604020202020204" pitchFamily="34" charset="0"/>
              <a:buChar char="•"/>
            </a:pPr>
            <a:r>
              <a:rPr lang="en-US" dirty="0" smtClean="0"/>
              <a:t>The X-Axis represents the ages of the children.</a:t>
            </a:r>
          </a:p>
          <a:p>
            <a:pPr marL="342900" indent="-342900">
              <a:buFont typeface="Arial" panose="020B0604020202020204" pitchFamily="34" charset="0"/>
              <a:buChar char="•"/>
            </a:pPr>
            <a:r>
              <a:rPr lang="en-US" dirty="0" smtClean="0"/>
              <a:t>Analysis of the data and graph reveals it to be left skewed, meaning younger children were less frequently emotionally abused.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algn="ctr"/>
            <a:r>
              <a:rPr lang="en-US" sz="3700" b="1" u="sng" dirty="0" smtClean="0">
                <a:latin typeface="+mj-lt"/>
              </a:rPr>
              <a:t>Chi-Square of Sexual Abuse Between Genders</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a:latin typeface="+mj-lt"/>
            </a:endParaRPr>
          </a:p>
          <a:p>
            <a:pPr marL="342900" indent="-342900">
              <a:buFont typeface="Arial" panose="020B0604020202020204" pitchFamily="34" charset="0"/>
              <a:buChar char="•"/>
            </a:pPr>
            <a:r>
              <a:rPr lang="en-US" dirty="0" smtClean="0">
                <a:latin typeface="+mj-lt"/>
              </a:rPr>
              <a:t>A chi-square test was ran to determine any correlation between the frequency of sexual abuse and males and females.</a:t>
            </a:r>
          </a:p>
          <a:p>
            <a:pPr marL="342900" indent="-342900">
              <a:buFont typeface="Arial" panose="020B0604020202020204" pitchFamily="34" charset="0"/>
              <a:buChar char="•"/>
            </a:pPr>
            <a:endParaRPr lang="en-US" dirty="0" smtClean="0">
              <a:latin typeface="+mj-lt"/>
            </a:endParaRPr>
          </a:p>
          <a:p>
            <a:pPr marL="342900" indent="-342900">
              <a:buFont typeface="Arial" panose="020B0604020202020204" pitchFamily="34" charset="0"/>
              <a:buChar char="•"/>
            </a:pPr>
            <a:r>
              <a:rPr lang="en-US" dirty="0" smtClean="0">
                <a:latin typeface="+mj-lt"/>
              </a:rPr>
              <a:t>The graph above shows that females are more prone to be sexually abused over males, even to the extremes of 24:1.</a:t>
            </a:r>
          </a:p>
          <a:p>
            <a:pPr marL="342900" indent="-342900">
              <a:buFont typeface="Arial" panose="020B0604020202020204" pitchFamily="34" charset="0"/>
              <a:buChar char="•"/>
            </a:pPr>
            <a:endParaRPr lang="en-US" dirty="0" smtClean="0">
              <a:latin typeface="+mj-lt"/>
            </a:endParaRPr>
          </a:p>
          <a:p>
            <a:pPr marL="342900" indent="-342900">
              <a:buFont typeface="Arial" panose="020B0604020202020204" pitchFamily="34" charset="0"/>
              <a:buChar char="•"/>
            </a:pPr>
            <a:r>
              <a:rPr lang="en-US" dirty="0" smtClean="0">
                <a:latin typeface="+mj-lt"/>
              </a:rPr>
              <a:t>The analysis shows that for males, the graph became right skewed, but is the opposite for females.</a:t>
            </a:r>
          </a:p>
          <a:p>
            <a:pPr marL="342900" indent="-342900">
              <a:buFont typeface="Arial" panose="020B0604020202020204" pitchFamily="34" charset="0"/>
              <a:buChar char="•"/>
            </a:pPr>
            <a:endParaRPr lang="en-US" dirty="0">
              <a:latin typeface="+mj-lt"/>
            </a:endParaRPr>
          </a:p>
          <a:p>
            <a:pPr marL="342900" indent="-342900">
              <a:buFont typeface="Arial" panose="020B0604020202020204" pitchFamily="34" charset="0"/>
              <a:buChar char="•"/>
            </a:pPr>
            <a:r>
              <a:rPr lang="en-US" dirty="0" smtClean="0">
                <a:latin typeface="+mj-lt"/>
              </a:rPr>
              <a:t>The data analysis supported the claim that females were sexually assaulted more frequently than males were.</a:t>
            </a:r>
          </a:p>
        </p:txBody>
      </p:sp>
      <p:sp>
        <p:nvSpPr>
          <p:cNvPr id="6" name="Text Placeholder 5"/>
          <p:cNvSpPr>
            <a:spLocks noGrp="1"/>
          </p:cNvSpPr>
          <p:nvPr>
            <p:ph type="body" sz="quarter" idx="22"/>
          </p:nvPr>
        </p:nvSpPr>
        <p:spPr/>
        <p:txBody>
          <a:bodyPr/>
          <a:lstStyle/>
          <a:p>
            <a:r>
              <a:rPr lang="en-US" dirty="0" smtClean="0"/>
              <a:t>Results</a:t>
            </a:r>
            <a:endParaRPr lang="en-US" dirty="0"/>
          </a:p>
        </p:txBody>
      </p:sp>
      <p:sp>
        <p:nvSpPr>
          <p:cNvPr id="7" name="Text Placeholder 6"/>
          <p:cNvSpPr>
            <a:spLocks noGrp="1"/>
          </p:cNvSpPr>
          <p:nvPr>
            <p:ph type="body" sz="quarter" idx="23"/>
          </p:nvPr>
        </p:nvSpPr>
        <p:spPr>
          <a:xfrm>
            <a:off x="22411171" y="7825781"/>
            <a:ext cx="10048874" cy="23720317"/>
          </a:xfrm>
        </p:spPr>
        <p:txBody>
          <a:bodyPr/>
          <a:lstStyle/>
          <a:p>
            <a:pPr algn="ctr"/>
            <a:r>
              <a:rPr lang="en-US" sz="3700" b="1" u="sng" dirty="0" smtClean="0">
                <a:latin typeface="+mj-lt"/>
              </a:rPr>
              <a:t>Regression of Physical Abuse and Poverty</a:t>
            </a:r>
            <a:endParaRPr lang="en-US" sz="3700" b="1" u="sng" dirty="0" smtClean="0">
              <a:latin typeface="+mj-lt"/>
            </a:endParaRPr>
          </a:p>
          <a:p>
            <a:pPr marL="342900" indent="-342900">
              <a:buFont typeface="Arial" panose="020B0604020202020204" pitchFamily="34" charset="0"/>
              <a:buChar char="•"/>
            </a:pPr>
            <a:r>
              <a:rPr lang="en-US" dirty="0" smtClean="0"/>
              <a:t>Poverty was used as a possible confounding variable for this regression analysis.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The “point” of poverty was set at $10,000 annual income for each household, regardless of being obtained legally or illegally.</a:t>
            </a:r>
            <a:endParaRPr lang="en-US" dirty="0"/>
          </a:p>
          <a:p>
            <a:endParaRPr lang="en-US" dirty="0" smtClean="0"/>
          </a:p>
          <a:p>
            <a:pPr marL="342900" indent="-342900">
              <a:buFont typeface="Arial" panose="020B0604020202020204" pitchFamily="34" charset="0"/>
              <a:buChar char="•"/>
            </a:pPr>
            <a:r>
              <a:rPr lang="en-US" dirty="0" smtClean="0"/>
              <a:t>The rate of physical abuse </a:t>
            </a:r>
          </a:p>
          <a:p>
            <a:r>
              <a:rPr lang="en-US" dirty="0"/>
              <a:t> </a:t>
            </a:r>
            <a:r>
              <a:rPr lang="en-US" dirty="0" smtClean="0"/>
              <a:t>    was to be tested between </a:t>
            </a:r>
          </a:p>
          <a:p>
            <a:r>
              <a:rPr lang="en-US" dirty="0"/>
              <a:t> </a:t>
            </a:r>
            <a:r>
              <a:rPr lang="en-US" dirty="0" smtClean="0"/>
              <a:t>    males and females   and to</a:t>
            </a:r>
          </a:p>
          <a:p>
            <a:r>
              <a:rPr lang="en-US" dirty="0"/>
              <a:t> </a:t>
            </a:r>
            <a:r>
              <a:rPr lang="en-US" dirty="0" smtClean="0"/>
              <a:t>    see the difference in abuse</a:t>
            </a:r>
          </a:p>
          <a:p>
            <a:r>
              <a:rPr lang="en-US" dirty="0" smtClean="0"/>
              <a:t>     when </a:t>
            </a:r>
            <a:r>
              <a:rPr lang="en-US" dirty="0" smtClean="0"/>
              <a:t>poverty is taken into</a:t>
            </a:r>
          </a:p>
          <a:p>
            <a:r>
              <a:rPr lang="en-US" dirty="0"/>
              <a:t> </a:t>
            </a:r>
            <a:r>
              <a:rPr lang="en-US" dirty="0" smtClean="0"/>
              <a:t>    </a:t>
            </a:r>
            <a:r>
              <a:rPr lang="en-US" dirty="0" smtClean="0"/>
              <a:t>consideration.</a:t>
            </a:r>
          </a:p>
          <a:p>
            <a:endParaRPr lang="en-US" dirty="0" smtClean="0"/>
          </a:p>
          <a:p>
            <a:pPr marL="342900" indent="-342900">
              <a:buFont typeface="Arial" panose="020B0604020202020204" pitchFamily="34" charset="0"/>
              <a:buChar char="•"/>
            </a:pPr>
            <a:r>
              <a:rPr lang="en-US" dirty="0" smtClean="0"/>
              <a:t>The table on the right shows  that  the proportion of females being </a:t>
            </a:r>
          </a:p>
          <a:p>
            <a:r>
              <a:rPr lang="en-US" dirty="0"/>
              <a:t> </a:t>
            </a:r>
            <a:r>
              <a:rPr lang="en-US" dirty="0" smtClean="0"/>
              <a:t>    in poverty compared to males is .46, slightly over half the proportion.</a:t>
            </a:r>
          </a:p>
          <a:p>
            <a:endParaRPr lang="en-US" dirty="0" smtClean="0"/>
          </a:p>
          <a:p>
            <a:pPr marL="342900" indent="-342900">
              <a:buFont typeface="Arial" panose="020B0604020202020204" pitchFamily="34" charset="0"/>
              <a:buChar char="•"/>
            </a:pPr>
            <a:r>
              <a:rPr lang="en-US" dirty="0" smtClean="0"/>
              <a:t>However, females who are in poverty were proportioned to be 1.3 times more likely to be physically abused than males.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Females also reported their annual earned wages at a lower rate of .14 times than males.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algn="ctr"/>
            <a:r>
              <a:rPr lang="en-US" sz="3700" b="1" u="sng" dirty="0" smtClean="0">
                <a:latin typeface="+mj-lt"/>
              </a:rPr>
              <a:t>Bivariate Analysis of Emotional Abuse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marL="342900" indent="-342900">
              <a:buFont typeface="Arial" panose="020B0604020202020204" pitchFamily="34" charset="0"/>
              <a:buChar char="•"/>
            </a:pPr>
            <a:r>
              <a:rPr lang="en-US" dirty="0" smtClean="0"/>
              <a:t>The graph above is a violin plot for males and females in terms of frequency of emotional abuse.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Slightly thinner in the early ages for females than males.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When analyzing the data for both genders, the difference was too minute between them, that the data was considered insignificant due to lack of support.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This concludes that there is no difference in frequency of emotional abuse for both female and male children.</a:t>
            </a:r>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p:txBody>
          <a:bodyPr/>
          <a:lstStyle/>
          <a:p>
            <a:r>
              <a:rPr lang="en-US" dirty="0" smtClean="0"/>
              <a:t>Conclusion</a:t>
            </a:r>
            <a:endParaRPr lang="en-US" dirty="0"/>
          </a:p>
        </p:txBody>
      </p:sp>
      <p:sp>
        <p:nvSpPr>
          <p:cNvPr id="10" name="Text Placeholder 9"/>
          <p:cNvSpPr>
            <a:spLocks noGrp="1"/>
          </p:cNvSpPr>
          <p:nvPr>
            <p:ph type="body" sz="quarter" idx="26"/>
          </p:nvPr>
        </p:nvSpPr>
        <p:spPr>
          <a:xfrm>
            <a:off x="33390292" y="6378481"/>
            <a:ext cx="10047018" cy="7463559"/>
          </a:xfrm>
        </p:spPr>
        <p:txBody>
          <a:bodyPr/>
          <a:lstStyle/>
          <a:p>
            <a:pPr marL="342900" indent="-342900">
              <a:buFont typeface="Arial" panose="020B0604020202020204" pitchFamily="34" charset="0"/>
              <a:buChar char="•"/>
            </a:pPr>
            <a:r>
              <a:rPr lang="en-US" dirty="0" smtClean="0"/>
              <a:t>In our analysis of abuse in children, it was hypothesized that gender would have played a major role in the types of abuse a child would receive, as well as how frequent they would be abused.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With the multiple data analyzed, it was determined that gender was only a key role in determining sexual abuse among children, as females were definitely more frequently abused than males.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It was determined for emotional abuse that the difference in frequency of abuse between the two genders were too minute to be considered significant, thus rejecting the claim that gender played a role in the abuse frequency.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Physical abuse, poverty was used as a potential confounding variable for gender, and although females were less likely to be in poverty by half, the ones who were in poverty were about 30% more likely to be physically abused than males were.</a:t>
            </a:r>
            <a:endParaRPr lang="en-US" dirty="0"/>
          </a:p>
        </p:txBody>
      </p:sp>
      <p:sp>
        <p:nvSpPr>
          <p:cNvPr id="11" name="Text Placeholder 10"/>
          <p:cNvSpPr>
            <a:spLocks noGrp="1"/>
          </p:cNvSpPr>
          <p:nvPr>
            <p:ph type="body" sz="quarter" idx="27"/>
          </p:nvPr>
        </p:nvSpPr>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90292" y="15011402"/>
            <a:ext cx="10052050" cy="5463012"/>
          </a:xfrm>
        </p:spPr>
        <p:txBody>
          <a:bodyPr/>
          <a:lstStyle/>
          <a:p>
            <a:r>
              <a:rPr lang="en-US" dirty="0" err="1"/>
              <a:t>Beyaztas</a:t>
            </a:r>
            <a:r>
              <a:rPr lang="en-US" dirty="0"/>
              <a:t>, F. Y., MD, </a:t>
            </a:r>
            <a:r>
              <a:rPr lang="en-US" dirty="0" err="1"/>
              <a:t>Dokgoz</a:t>
            </a:r>
            <a:r>
              <a:rPr lang="en-US" dirty="0"/>
              <a:t>, H., MD, Oral, R., MD, &amp; </a:t>
            </a:r>
            <a:r>
              <a:rPr lang="en-US" dirty="0" err="1"/>
              <a:t>Demirel</a:t>
            </a:r>
            <a:r>
              <a:rPr lang="en-US" dirty="0"/>
              <a:t>, Y. (2006, March). Child Physical Abuse: A Five Case Report. Retrieved September 10, 2017, from</a:t>
            </a:r>
            <a:r>
              <a:rPr lang="en-US" dirty="0">
                <a:hlinkClick r:id="rId2"/>
              </a:rPr>
              <a:t> </a:t>
            </a:r>
            <a:r>
              <a:rPr lang="en-US" u="sng" dirty="0">
                <a:hlinkClick r:id="rId2"/>
              </a:rPr>
              <a:t>http://www.mejfm.com/journal/March2006/childabuse.htm</a:t>
            </a:r>
            <a:endParaRPr lang="en-US" dirty="0"/>
          </a:p>
          <a:p>
            <a:endParaRPr lang="en-US" dirty="0" smtClean="0"/>
          </a:p>
          <a:p>
            <a:r>
              <a:rPr lang="en-US" dirty="0" err="1"/>
              <a:t>Blaszczak-Boxe</a:t>
            </a:r>
            <a:r>
              <a:rPr lang="en-US" dirty="0"/>
              <a:t>, A. (2014, June 2). 1 in 8 US Kids Gets Maltreated. Retrieved November 11, 2017, from https://www.livescience.com/46050-child-abuse-neglect-us-kids.html</a:t>
            </a:r>
            <a:endParaRPr lang="en-US" dirty="0"/>
          </a:p>
          <a:p>
            <a:endParaRPr lang="en-US" dirty="0" smtClean="0"/>
          </a:p>
          <a:p>
            <a:r>
              <a:rPr lang="en-US" dirty="0"/>
              <a:t>The National Longitudinal Study of Adolescent to Adult Health (Add Health). (</a:t>
            </a:r>
            <a:r>
              <a:rPr lang="en-US" dirty="0" err="1"/>
              <a:t>n.d.</a:t>
            </a:r>
            <a:r>
              <a:rPr lang="en-US" dirty="0"/>
              <a:t>). </a:t>
            </a:r>
            <a:r>
              <a:rPr lang="en-US" i="1" dirty="0"/>
              <a:t>ADDHEALTH: WAVE4 IN-HOME INTERVIEW CODE BOOK</a:t>
            </a:r>
            <a:r>
              <a:rPr lang="en-US" dirty="0"/>
              <a:t>. Carolina. </a:t>
            </a:r>
          </a:p>
          <a:p>
            <a:endParaRPr lang="en-US" dirty="0"/>
          </a:p>
        </p:txBody>
      </p:sp>
      <p:sp>
        <p:nvSpPr>
          <p:cNvPr id="15" name="Text Placeholder 14"/>
          <p:cNvSpPr>
            <a:spLocks noGrp="1"/>
          </p:cNvSpPr>
          <p:nvPr>
            <p:ph type="body" sz="quarter" idx="96"/>
          </p:nvPr>
        </p:nvSpPr>
        <p:spPr>
          <a:xfrm>
            <a:off x="453323" y="12136394"/>
            <a:ext cx="10056813" cy="20067010"/>
          </a:xfrm>
        </p:spPr>
        <p:txBody>
          <a:bodyPr/>
          <a:lstStyle/>
          <a:p>
            <a:pPr marL="342900" indent="-342900">
              <a:buFont typeface="Arial" panose="020B0604020202020204" pitchFamily="34" charset="0"/>
              <a:buChar char="•"/>
            </a:pPr>
            <a:r>
              <a:rPr lang="en-US" dirty="0" smtClean="0">
                <a:solidFill>
                  <a:schemeClr val="tx1"/>
                </a:solidFill>
              </a:rPr>
              <a:t>Data was collected and managed through </a:t>
            </a:r>
            <a:r>
              <a:rPr lang="en-US" dirty="0" err="1" smtClean="0">
                <a:solidFill>
                  <a:schemeClr val="tx1"/>
                </a:solidFill>
              </a:rPr>
              <a:t>AddHealth</a:t>
            </a:r>
            <a:r>
              <a:rPr lang="en-US" dirty="0" smtClean="0">
                <a:solidFill>
                  <a:schemeClr val="tx1"/>
                </a:solidFill>
              </a:rPr>
              <a:t>, specifically, Wave IV. </a:t>
            </a:r>
          </a:p>
          <a:p>
            <a:pPr marL="342900" indent="-342900">
              <a:buFont typeface="Arial" panose="020B0604020202020204" pitchFamily="34" charset="0"/>
              <a:buChar char="•"/>
            </a:pPr>
            <a:r>
              <a:rPr lang="en-US" dirty="0" smtClean="0">
                <a:solidFill>
                  <a:schemeClr val="tx1"/>
                </a:solidFill>
              </a:rPr>
              <a:t>Due to the focus of this research being on individuals who have been abused, the people who were surveyed but not abused were omitted.</a:t>
            </a:r>
          </a:p>
          <a:p>
            <a:pPr marL="342900" indent="-342900">
              <a:buFont typeface="Arial" panose="020B0604020202020204" pitchFamily="34" charset="0"/>
              <a:buChar char="•"/>
            </a:pPr>
            <a:r>
              <a:rPr lang="en-US" dirty="0" smtClean="0">
                <a:solidFill>
                  <a:schemeClr val="tx1"/>
                </a:solidFill>
              </a:rPr>
              <a:t>Data contained three main categories of abuse types: Emotional Abuse, Physical Abuse, and Sexual Abuse. </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Based on the type of abuse, there was also data on the age when said abuse was first committed on the individuals questioned.</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Age of first sexual abuse was used as a moderator.</a:t>
            </a:r>
          </a:p>
          <a:p>
            <a:pPr marL="342900" indent="-342900">
              <a:buFont typeface="Arial" panose="020B0604020202020204" pitchFamily="34" charset="0"/>
              <a:buChar char="•"/>
            </a:pPr>
            <a:r>
              <a:rPr lang="en-US" dirty="0" smtClean="0">
                <a:solidFill>
                  <a:schemeClr val="tx1"/>
                </a:solidFill>
              </a:rPr>
              <a:t>Gender was also taken into account and a binary variable was created for gender.</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variable was also tested to determine if it were a confounder.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t>First, for univariate analysis, sample size of emotional abuse frequency was determined.</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the sample of emotional abuse, another graph was made using the age at which emotional abuse started and a total was taken for each age.</a:t>
            </a:r>
          </a:p>
          <a:p>
            <a:pPr marL="342900" indent="-342900">
              <a:buFont typeface="Arial" panose="020B0604020202020204" pitchFamily="34" charset="0"/>
              <a:buChar char="•"/>
            </a:pPr>
            <a:r>
              <a:rPr lang="en-US" dirty="0" smtClean="0"/>
              <a:t>Using the frequency and age it started, a bivariate analysis was used with consideration of gender. </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second bivariate was taken, but in relation to sexual abuse instead of emotional abuse</a:t>
            </a:r>
            <a:r>
              <a:rPr lang="en-US" dirty="0" smtClean="0">
                <a:latin typeface="Times New Roman" panose="02020603050405020304" pitchFamily="18" charset="0"/>
                <a:cs typeface="Times New Roman" panose="02020603050405020304" pitchFamily="18" charset="0"/>
              </a:rPr>
              <a:t>.</a:t>
            </a:r>
          </a:p>
          <a:p>
            <a:pPr lvl="1" indent="0">
              <a:buNone/>
            </a:pPr>
            <a:r>
              <a:rPr lang="en-US" sz="3700" b="1" u="sng" dirty="0" smtClean="0">
                <a:latin typeface="+mj-lt"/>
              </a:rPr>
              <a:t>Univariate of Total Emotional Abuse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endParaRPr lang="en-US" dirty="0"/>
          </a:p>
          <a:p>
            <a:pPr marL="342900" indent="-342900">
              <a:buFont typeface="Arial" panose="020B0604020202020204" pitchFamily="34" charset="0"/>
              <a:buChar char="•"/>
            </a:pPr>
            <a:r>
              <a:rPr lang="en-US" dirty="0" smtClean="0"/>
              <a:t>The graph above shows total number of people who were emotionally abused. </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0 – Never abused or refused to answer.</a:t>
            </a:r>
            <a:endParaRPr lang="en-US" dirty="0" smtClean="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1 - Abused once</a:t>
            </a: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 Abused </a:t>
            </a:r>
            <a:r>
              <a:rPr lang="en-US" sz="2400" dirty="0" smtClean="0">
                <a:latin typeface="Times New Roman" panose="02020603050405020304" pitchFamily="18" charset="0"/>
                <a:cs typeface="Times New Roman" panose="02020603050405020304" pitchFamily="18" charset="0"/>
              </a:rPr>
              <a:t>twice</a:t>
            </a:r>
          </a:p>
          <a:p>
            <a:pPr marL="1828725"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 Abused 3-5 </a:t>
            </a:r>
            <a:r>
              <a:rPr lang="en-US" sz="2400" dirty="0" smtClean="0">
                <a:latin typeface="Times New Roman" panose="02020603050405020304" pitchFamily="18" charset="0"/>
                <a:cs typeface="Times New Roman" panose="02020603050405020304" pitchFamily="18" charset="0"/>
              </a:rPr>
              <a:t>times</a:t>
            </a:r>
            <a:endParaRPr lang="en-US" dirty="0" smtClean="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 Abused 5-10 times</a:t>
            </a: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5 - Over 10 </a:t>
            </a:r>
            <a:r>
              <a:rPr lang="en-US" sz="2400" dirty="0" smtClean="0">
                <a:latin typeface="Times New Roman" panose="02020603050405020304" pitchFamily="18" charset="0"/>
                <a:cs typeface="Times New Roman" panose="02020603050405020304" pitchFamily="18" charset="0"/>
              </a:rPr>
              <a:t>times</a:t>
            </a:r>
            <a:endParaRPr lang="en-US" dirty="0">
              <a:latin typeface="Times New Roman" panose="02020603050405020304" pitchFamily="18" charset="0"/>
              <a:cs typeface="Times New Roman" panose="02020603050405020304" pitchFamily="18" charset="0"/>
            </a:endParaRPr>
          </a:p>
        </p:txBody>
      </p:sp>
      <p:sp>
        <p:nvSpPr>
          <p:cNvPr id="17" name="Text Placeholder 16"/>
          <p:cNvSpPr>
            <a:spLocks noGrp="1"/>
          </p:cNvSpPr>
          <p:nvPr>
            <p:ph type="body" sz="quarter" idx="151"/>
          </p:nvPr>
        </p:nvSpPr>
        <p:spPr/>
        <p:txBody>
          <a:bodyPr>
            <a:normAutofit fontScale="92500" lnSpcReduction="10000"/>
          </a:bodyPr>
          <a:lstStyle/>
          <a:p>
            <a:r>
              <a:rPr lang="en-US" dirty="0" err="1" smtClean="0"/>
              <a:t>Lovodi</a:t>
            </a:r>
            <a:r>
              <a:rPr lang="en-US" dirty="0" smtClean="0"/>
              <a:t> K. Lee, Theodore T. Lee</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Mistreatment by Adults</a:t>
            </a:r>
            <a:endParaRPr lang="en-US" dirty="0"/>
          </a:p>
        </p:txBody>
      </p:sp>
      <p:sp>
        <p:nvSpPr>
          <p:cNvPr id="16" name="Text Placeholder 16"/>
          <p:cNvSpPr>
            <a:spLocks noGrp="1"/>
          </p:cNvSpPr>
          <p:nvPr>
            <p:ph type="body" sz="quarter" idx="151"/>
          </p:nvPr>
        </p:nvSpPr>
        <p:spPr>
          <a:xfrm>
            <a:off x="5932593" y="3316354"/>
            <a:ext cx="31998968" cy="1280160"/>
          </a:xfrm>
        </p:spPr>
        <p:txBody>
          <a:bodyPr>
            <a:normAutofit fontScale="85000" lnSpcReduction="10000"/>
          </a:bodyPr>
          <a:lstStyle/>
          <a:p>
            <a:r>
              <a:rPr lang="en-US" dirty="0" smtClean="0"/>
              <a:t>California State University, Department of Environmental and Biological Sciences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28" y="22762165"/>
            <a:ext cx="8807472" cy="541886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9920" y="7403691"/>
            <a:ext cx="5779530" cy="7502944"/>
          </a:xfrm>
          <a:prstGeom prst="rect">
            <a:avLst/>
          </a:prstGeom>
        </p:spPr>
      </p:pic>
      <p:pic>
        <p:nvPicPr>
          <p:cNvPr id="4098" name="Picture 2" descr="https://i.gyazo.com/fde763b6012b6eb9e269e712c5ec2ff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7018" y="20279866"/>
            <a:ext cx="9155160" cy="56662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i.gyazo.com/7ec1faa9f1656a23a1a1b3d7aada43e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53430" y="11190865"/>
            <a:ext cx="5909131" cy="308187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i.gyazo.com/7ae0888c265067f1556d0e9900cb116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4309" y="19549260"/>
            <a:ext cx="9898252" cy="642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1031</TotalTime>
  <Words>1088</Words>
  <Application>Microsoft Office PowerPoint</Application>
  <PresentationFormat>Custom</PresentationFormat>
  <Paragraphs>139</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Lovodi Lee</cp:lastModifiedBy>
  <cp:revision>76</cp:revision>
  <dcterms:created xsi:type="dcterms:W3CDTF">2012-02-03T19:11:35Z</dcterms:created>
  <dcterms:modified xsi:type="dcterms:W3CDTF">2017-11-30T05:09:01Z</dcterms:modified>
</cp:coreProperties>
</file>