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 id="2147483661" r:id="rId4"/>
  </p:sldMasterIdLst>
  <p:notesMasterIdLst>
    <p:notesMasterId r:id="rId10"/>
  </p:notesMasterIdLst>
  <p:handoutMasterIdLst>
    <p:handoutMasterId r:id="rId11"/>
  </p:handoutMasterIdLst>
  <p:sldIdLst>
    <p:sldId id="258" r:id="rId5"/>
    <p:sldId id="259" r:id="rId6"/>
    <p:sldId id="270" r:id="rId7"/>
    <p:sldId id="271" r:id="rId8"/>
    <p:sldId id="273" r:id="rId9"/>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 id="4" name="Loreal Matson" initials="" lastIdx="6" clrIdx="4"/>
  <p:cmAuthor id="5" name="Seth Myrick" initials="" lastIdx="2" clrIdx="5"/>
  <p:cmAuthor id="6" name="Edward Brown" initials="" lastIdx="3" clrIdx="6"/>
  <p:cmAuthor id="7" name="Micheal Klemm" initials="" lastIdx="1" clrIdx="7"/>
  <p:cmAuthor id="8" name="Ryan Mann" initials="" lastIdx="3" clrIdx="8"/>
  <p:cmAuthor id="9" name="Payton Hurley" initials="" lastIdx="1" clrIdx="9"/>
  <p:cmAuthor id="10" name="Ryan Rowe" initials="" lastIdx="1" clrIdx="10"/>
  <p:cmAuthor id="11" name="Mizuho Taue" initials="" lastIdx="3" clrIdx="11"/>
  <p:cmAuthor id="12" name="Robin Donatello" initials="" lastIdx="2" clrIdx="1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5FAA"/>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58" autoAdjust="0"/>
    <p:restoredTop sz="95501" autoAdjust="0"/>
  </p:normalViewPr>
  <p:slideViewPr>
    <p:cSldViewPr snapToGrid="0" snapToObjects="1" showGuides="1">
      <p:cViewPr>
        <p:scale>
          <a:sx n="20" d="100"/>
          <a:sy n="20" d="100"/>
        </p:scale>
        <p:origin x="1488" y="-78"/>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9" dt="2017-10-31T19:56:32.604" idx="1">
    <p:pos x="6000" y="0"/>
    <p:text>The graphs are clear and easy to understand. The description of the graph and the results are thoroughly discussed.</p:text>
  </p:cm>
</p:cmLst>
</file>

<file path=ppt/comments/comment2.xml><?xml version="1.0" encoding="utf-8"?>
<p:cmLst xmlns:a="http://schemas.openxmlformats.org/drawingml/2006/main" xmlns:r="http://schemas.openxmlformats.org/officeDocument/2006/relationships" xmlns:p="http://schemas.openxmlformats.org/presentationml/2006/main">
  <p:cm authorId="10" dt="2017-11-01T03:12:04.561" idx="1">
    <p:pos x="6000" y="200"/>
    <p:text>The graphs are great!  Maybe consider emphasizing in the graphs or text that one of them is falling and the other is staying asleep.  It took me a while to find the difference between the two (but that could totally just be me spacing).</p:text>
  </p:cm>
  <p:cm authorId="11" dt="2017-11-12T23:50:52.039" idx="1">
    <p:pos x="6000" y="0"/>
    <p:text>it may look better if there are different types of charts (scatter plot etc) and  not just a bar chart</p:text>
  </p:cm>
  <p:cm authorId="12" dt="2017-11-12T23:50:52.039" idx="1">
    <p:pos x="6000" y="100"/>
    <p:text>i disagree- too many different types of visuals can be confusing. each time the reader has to re-orient themselves to the graphic and figure out how to read it.</p:text>
  </p:cm>
</p:cmLst>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11/29/2017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cookbook-r.com/Graphs/Legends_(ggplot2)/#changing-the-position-of-the-legend"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747106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u="sng">
                <a:solidFill>
                  <a:schemeClr val="hlink"/>
                </a:solidFill>
                <a:hlinkClick r:id="rId3"/>
              </a:rPr>
              <a:t>http://www.cookbook-r.com/Graphs/Legends_(ggplot2)/#changing-the-position-of-the-legend</a:t>
            </a:r>
          </a:p>
          <a:p>
            <a:pPr lvl="0">
              <a:spcBef>
                <a:spcPts val="0"/>
              </a:spcBef>
              <a:buNone/>
            </a:pPr>
            <a:r>
              <a:rPr lang="en"/>
              <a:t>Consider redrawing your graphics to only show the % of the “positive” outcome. I demo’d this in the moderation assignment. </a:t>
            </a:r>
          </a:p>
        </p:txBody>
      </p:sp>
    </p:spTree>
    <p:extLst>
      <p:ext uri="{BB962C8B-B14F-4D97-AF65-F5344CB8AC3E}">
        <p14:creationId xmlns:p14="http://schemas.microsoft.com/office/powerpoint/2010/main" val="3920626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25487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20304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1496160" y="3555840"/>
            <a:ext cx="13478400" cy="4836480"/>
          </a:xfrm>
          <a:prstGeom prst="rect">
            <a:avLst/>
          </a:prstGeom>
        </p:spPr>
        <p:txBody>
          <a:bodyPr wrap="square" lIns="91425" tIns="91425" rIns="91425" bIns="91425" anchor="b" anchorCtr="0"/>
          <a:lstStyle>
            <a:lvl1pPr lvl="0">
              <a:spcBef>
                <a:spcPts val="0"/>
              </a:spcBef>
              <a:buSzPct val="100000"/>
              <a:defRPr sz="11520"/>
            </a:lvl1pPr>
            <a:lvl2pPr lvl="1">
              <a:spcBef>
                <a:spcPts val="0"/>
              </a:spcBef>
              <a:buSzPct val="100000"/>
              <a:defRPr sz="11520"/>
            </a:lvl2pPr>
            <a:lvl3pPr lvl="2">
              <a:spcBef>
                <a:spcPts val="0"/>
              </a:spcBef>
              <a:buSzPct val="100000"/>
              <a:defRPr sz="11520"/>
            </a:lvl3pPr>
            <a:lvl4pPr lvl="3">
              <a:spcBef>
                <a:spcPts val="0"/>
              </a:spcBef>
              <a:buSzPct val="100000"/>
              <a:defRPr sz="11520"/>
            </a:lvl4pPr>
            <a:lvl5pPr lvl="4">
              <a:spcBef>
                <a:spcPts val="0"/>
              </a:spcBef>
              <a:buSzPct val="100000"/>
              <a:defRPr sz="11520"/>
            </a:lvl5pPr>
            <a:lvl6pPr lvl="5">
              <a:spcBef>
                <a:spcPts val="0"/>
              </a:spcBef>
              <a:buSzPct val="100000"/>
              <a:defRPr sz="11520"/>
            </a:lvl6pPr>
            <a:lvl7pPr lvl="6">
              <a:spcBef>
                <a:spcPts val="0"/>
              </a:spcBef>
              <a:buSzPct val="100000"/>
              <a:defRPr sz="11520"/>
            </a:lvl7pPr>
            <a:lvl8pPr lvl="7">
              <a:spcBef>
                <a:spcPts val="0"/>
              </a:spcBef>
              <a:buSzPct val="100000"/>
              <a:defRPr sz="11520"/>
            </a:lvl8pPr>
            <a:lvl9pPr lvl="8">
              <a:spcBef>
                <a:spcPts val="0"/>
              </a:spcBef>
              <a:buSzPct val="100000"/>
              <a:defRPr sz="11520"/>
            </a:lvl9pPr>
          </a:lstStyle>
          <a:p>
            <a:endParaRPr/>
          </a:p>
        </p:txBody>
      </p:sp>
      <p:sp>
        <p:nvSpPr>
          <p:cNvPr id="33" name="Shape 33"/>
          <p:cNvSpPr txBox="1">
            <a:spLocks noGrp="1"/>
          </p:cNvSpPr>
          <p:nvPr>
            <p:ph type="body" idx="1"/>
          </p:nvPr>
        </p:nvSpPr>
        <p:spPr>
          <a:xfrm>
            <a:off x="1496160" y="8893440"/>
            <a:ext cx="13478400" cy="20348160"/>
          </a:xfrm>
          <a:prstGeom prst="rect">
            <a:avLst/>
          </a:prstGeom>
        </p:spPr>
        <p:txBody>
          <a:bodyPr wrap="square" lIns="91425" tIns="91425" rIns="91425" bIns="91425" anchor="t" anchorCtr="0"/>
          <a:lstStyle>
            <a:lvl1pPr lvl="0">
              <a:spcBef>
                <a:spcPts val="0"/>
              </a:spcBef>
              <a:buSzPct val="100000"/>
              <a:defRPr sz="5760"/>
            </a:lvl1pPr>
            <a:lvl2pPr lvl="1">
              <a:spcBef>
                <a:spcPts val="0"/>
              </a:spcBef>
              <a:buSzPct val="100000"/>
              <a:defRPr sz="5760"/>
            </a:lvl2pPr>
            <a:lvl3pPr lvl="2">
              <a:spcBef>
                <a:spcPts val="0"/>
              </a:spcBef>
              <a:buSzPct val="100000"/>
              <a:defRPr sz="5760"/>
            </a:lvl3pPr>
            <a:lvl4pPr lvl="3">
              <a:spcBef>
                <a:spcPts val="0"/>
              </a:spcBef>
              <a:buSzPct val="100000"/>
              <a:defRPr sz="5760"/>
            </a:lvl4pPr>
            <a:lvl5pPr lvl="4">
              <a:spcBef>
                <a:spcPts val="0"/>
              </a:spcBef>
              <a:buSzPct val="100000"/>
              <a:defRPr sz="5760"/>
            </a:lvl5pPr>
            <a:lvl6pPr lvl="5">
              <a:spcBef>
                <a:spcPts val="0"/>
              </a:spcBef>
              <a:buSzPct val="100000"/>
              <a:defRPr sz="5760"/>
            </a:lvl6pPr>
            <a:lvl7pPr lvl="6">
              <a:spcBef>
                <a:spcPts val="0"/>
              </a:spcBef>
              <a:buSzPct val="100000"/>
              <a:defRPr sz="5760"/>
            </a:lvl7pPr>
            <a:lvl8pPr lvl="7">
              <a:spcBef>
                <a:spcPts val="0"/>
              </a:spcBef>
              <a:buSzPct val="100000"/>
              <a:defRPr sz="5760"/>
            </a:lvl8pPr>
            <a:lvl9pPr lvl="8">
              <a:spcBef>
                <a:spcPts val="0"/>
              </a:spcBef>
              <a:buSzPct val="100000"/>
              <a:defRPr sz="5760"/>
            </a:lvl9pPr>
          </a:lstStyle>
          <a:p>
            <a:endParaRPr/>
          </a:p>
        </p:txBody>
      </p:sp>
      <p:sp>
        <p:nvSpPr>
          <p:cNvPr id="34" name="Shape 34"/>
          <p:cNvSpPr txBox="1">
            <a:spLocks noGrp="1"/>
          </p:cNvSpPr>
          <p:nvPr>
            <p:ph type="sldNum" idx="12"/>
          </p:nvPr>
        </p:nvSpPr>
        <p:spPr>
          <a:xfrm>
            <a:off x="40667798" y="29844589"/>
            <a:ext cx="2633760" cy="2519040"/>
          </a:xfrm>
          <a:prstGeom prst="rect">
            <a:avLst/>
          </a:prstGeom>
        </p:spPr>
        <p:txBody>
          <a:bodyPr wrap="square"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2741648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Main poi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2353200" y="3368640"/>
            <a:ext cx="27828000" cy="26181120"/>
          </a:xfrm>
          <a:prstGeom prst="rect">
            <a:avLst/>
          </a:prstGeom>
        </p:spPr>
        <p:txBody>
          <a:bodyPr wrap="square" lIns="91425" tIns="91425" rIns="91425" bIns="91425" anchor="ctr" anchorCtr="0"/>
          <a:lstStyle>
            <a:lvl1pPr lvl="0">
              <a:spcBef>
                <a:spcPts val="0"/>
              </a:spcBef>
              <a:buSzPct val="100000"/>
              <a:defRPr sz="23040"/>
            </a:lvl1pPr>
            <a:lvl2pPr lvl="1">
              <a:spcBef>
                <a:spcPts val="0"/>
              </a:spcBef>
              <a:buSzPct val="100000"/>
              <a:defRPr sz="23040"/>
            </a:lvl2pPr>
            <a:lvl3pPr lvl="2">
              <a:spcBef>
                <a:spcPts val="0"/>
              </a:spcBef>
              <a:buSzPct val="100000"/>
              <a:defRPr sz="23040"/>
            </a:lvl3pPr>
            <a:lvl4pPr lvl="3">
              <a:spcBef>
                <a:spcPts val="0"/>
              </a:spcBef>
              <a:buSzPct val="100000"/>
              <a:defRPr sz="23040"/>
            </a:lvl4pPr>
            <a:lvl5pPr lvl="4">
              <a:spcBef>
                <a:spcPts val="0"/>
              </a:spcBef>
              <a:buSzPct val="100000"/>
              <a:defRPr sz="23040"/>
            </a:lvl5pPr>
            <a:lvl6pPr lvl="5">
              <a:spcBef>
                <a:spcPts val="0"/>
              </a:spcBef>
              <a:buSzPct val="100000"/>
              <a:defRPr sz="23040"/>
            </a:lvl6pPr>
            <a:lvl7pPr lvl="6">
              <a:spcBef>
                <a:spcPts val="0"/>
              </a:spcBef>
              <a:buSzPct val="100000"/>
              <a:defRPr sz="23040"/>
            </a:lvl7pPr>
            <a:lvl8pPr lvl="7">
              <a:spcBef>
                <a:spcPts val="0"/>
              </a:spcBef>
              <a:buSzPct val="100000"/>
              <a:defRPr sz="23040"/>
            </a:lvl8pPr>
            <a:lvl9pPr lvl="8">
              <a:spcBef>
                <a:spcPts val="0"/>
              </a:spcBef>
              <a:buSzPct val="100000"/>
              <a:defRPr sz="23040"/>
            </a:lvl9pPr>
          </a:lstStyle>
          <a:p>
            <a:endParaRPr/>
          </a:p>
        </p:txBody>
      </p:sp>
      <p:sp>
        <p:nvSpPr>
          <p:cNvPr id="37" name="Shape 37"/>
          <p:cNvSpPr txBox="1">
            <a:spLocks noGrp="1"/>
          </p:cNvSpPr>
          <p:nvPr>
            <p:ph type="sldNum" idx="12"/>
          </p:nvPr>
        </p:nvSpPr>
        <p:spPr>
          <a:xfrm>
            <a:off x="40667798" y="29844589"/>
            <a:ext cx="2633760" cy="2519040"/>
          </a:xfrm>
          <a:prstGeom prst="rect">
            <a:avLst/>
          </a:prstGeom>
        </p:spPr>
        <p:txBody>
          <a:bodyPr wrap="square"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3652238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21945600" y="480"/>
            <a:ext cx="21945600" cy="32918400"/>
          </a:xfrm>
          <a:prstGeom prst="rect">
            <a:avLst/>
          </a:prstGeom>
          <a:solidFill>
            <a:schemeClr val="dk1"/>
          </a:solidFill>
          <a:ln>
            <a:noFill/>
          </a:ln>
        </p:spPr>
        <p:txBody>
          <a:bodyPr wrap="square" lIns="438840" tIns="438840" rIns="438840" bIns="438840" anchor="ctr" anchorCtr="0">
            <a:noAutofit/>
          </a:bodyPr>
          <a:lstStyle/>
          <a:p>
            <a:pPr defTabSz="4389120"/>
            <a:endParaRPr sz="6720" kern="0">
              <a:solidFill>
                <a:srgbClr val="000000"/>
              </a:solidFill>
              <a:cs typeface="Arial"/>
              <a:sym typeface="Arial"/>
            </a:endParaRPr>
          </a:p>
        </p:txBody>
      </p:sp>
      <p:cxnSp>
        <p:nvCxnSpPr>
          <p:cNvPr id="40" name="Shape 40"/>
          <p:cNvCxnSpPr/>
          <p:nvPr/>
        </p:nvCxnSpPr>
        <p:spPr>
          <a:xfrm>
            <a:off x="24142440" y="28771200"/>
            <a:ext cx="2247840" cy="0"/>
          </a:xfrm>
          <a:prstGeom prst="straightConnector1">
            <a:avLst/>
          </a:prstGeom>
          <a:noFill/>
          <a:ln w="19050" cap="flat" cmpd="sng">
            <a:solidFill>
              <a:schemeClr val="lt2"/>
            </a:solidFill>
            <a:prstDash val="solid"/>
            <a:round/>
            <a:headEnd type="none" w="med" len="med"/>
            <a:tailEnd type="none" w="med" len="med"/>
          </a:ln>
        </p:spPr>
      </p:cxnSp>
      <p:sp>
        <p:nvSpPr>
          <p:cNvPr id="41" name="Shape 41"/>
          <p:cNvSpPr txBox="1">
            <a:spLocks noGrp="1"/>
          </p:cNvSpPr>
          <p:nvPr>
            <p:ph type="title"/>
          </p:nvPr>
        </p:nvSpPr>
        <p:spPr>
          <a:xfrm>
            <a:off x="1274400" y="7717280"/>
            <a:ext cx="19416960" cy="9661440"/>
          </a:xfrm>
          <a:prstGeom prst="rect">
            <a:avLst/>
          </a:prstGeom>
        </p:spPr>
        <p:txBody>
          <a:bodyPr wrap="square" lIns="91425" tIns="91425" rIns="91425" bIns="91425" anchor="b" anchorCtr="0"/>
          <a:lstStyle>
            <a:lvl1pPr lvl="0" algn="ctr">
              <a:spcBef>
                <a:spcPts val="0"/>
              </a:spcBef>
              <a:buSzPct val="100000"/>
              <a:defRPr sz="20160"/>
            </a:lvl1pPr>
            <a:lvl2pPr lvl="1" algn="ctr">
              <a:spcBef>
                <a:spcPts val="0"/>
              </a:spcBef>
              <a:buSzPct val="100000"/>
              <a:defRPr sz="20160"/>
            </a:lvl2pPr>
            <a:lvl3pPr lvl="2" algn="ctr">
              <a:spcBef>
                <a:spcPts val="0"/>
              </a:spcBef>
              <a:buSzPct val="100000"/>
              <a:defRPr sz="20160"/>
            </a:lvl3pPr>
            <a:lvl4pPr lvl="3" algn="ctr">
              <a:spcBef>
                <a:spcPts val="0"/>
              </a:spcBef>
              <a:buSzPct val="100000"/>
              <a:defRPr sz="20160"/>
            </a:lvl4pPr>
            <a:lvl5pPr lvl="4" algn="ctr">
              <a:spcBef>
                <a:spcPts val="0"/>
              </a:spcBef>
              <a:buSzPct val="100000"/>
              <a:defRPr sz="20160"/>
            </a:lvl5pPr>
            <a:lvl6pPr lvl="5" algn="ctr">
              <a:spcBef>
                <a:spcPts val="0"/>
              </a:spcBef>
              <a:buSzPct val="100000"/>
              <a:defRPr sz="20160"/>
            </a:lvl6pPr>
            <a:lvl7pPr lvl="6" algn="ctr">
              <a:spcBef>
                <a:spcPts val="0"/>
              </a:spcBef>
              <a:buSzPct val="100000"/>
              <a:defRPr sz="20160"/>
            </a:lvl7pPr>
            <a:lvl8pPr lvl="7" algn="ctr">
              <a:spcBef>
                <a:spcPts val="0"/>
              </a:spcBef>
              <a:buSzPct val="100000"/>
              <a:defRPr sz="20160"/>
            </a:lvl8pPr>
            <a:lvl9pPr lvl="8" algn="ctr">
              <a:spcBef>
                <a:spcPts val="0"/>
              </a:spcBef>
              <a:buSzPct val="100000"/>
              <a:defRPr sz="20160"/>
            </a:lvl9pPr>
          </a:lstStyle>
          <a:p>
            <a:endParaRPr/>
          </a:p>
        </p:txBody>
      </p:sp>
      <p:sp>
        <p:nvSpPr>
          <p:cNvPr id="42" name="Shape 42"/>
          <p:cNvSpPr txBox="1">
            <a:spLocks noGrp="1"/>
          </p:cNvSpPr>
          <p:nvPr>
            <p:ph type="subTitle" idx="1"/>
          </p:nvPr>
        </p:nvSpPr>
        <p:spPr>
          <a:xfrm>
            <a:off x="1274400" y="17721606"/>
            <a:ext cx="19416960" cy="86112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10080"/>
            </a:lvl1pPr>
            <a:lvl2pPr lvl="1" algn="ctr">
              <a:lnSpc>
                <a:spcPct val="100000"/>
              </a:lnSpc>
              <a:spcBef>
                <a:spcPts val="0"/>
              </a:spcBef>
              <a:spcAft>
                <a:spcPts val="0"/>
              </a:spcAft>
              <a:buSzPct val="100000"/>
              <a:buNone/>
              <a:defRPr sz="10080"/>
            </a:lvl2pPr>
            <a:lvl3pPr lvl="2" algn="ctr">
              <a:lnSpc>
                <a:spcPct val="100000"/>
              </a:lnSpc>
              <a:spcBef>
                <a:spcPts val="0"/>
              </a:spcBef>
              <a:spcAft>
                <a:spcPts val="0"/>
              </a:spcAft>
              <a:buSzPct val="100000"/>
              <a:buNone/>
              <a:defRPr sz="10080"/>
            </a:lvl3pPr>
            <a:lvl4pPr lvl="3" algn="ctr">
              <a:lnSpc>
                <a:spcPct val="100000"/>
              </a:lnSpc>
              <a:spcBef>
                <a:spcPts val="0"/>
              </a:spcBef>
              <a:spcAft>
                <a:spcPts val="0"/>
              </a:spcAft>
              <a:buSzPct val="100000"/>
              <a:buNone/>
              <a:defRPr sz="10080"/>
            </a:lvl4pPr>
            <a:lvl5pPr lvl="4" algn="ctr">
              <a:lnSpc>
                <a:spcPct val="100000"/>
              </a:lnSpc>
              <a:spcBef>
                <a:spcPts val="0"/>
              </a:spcBef>
              <a:spcAft>
                <a:spcPts val="0"/>
              </a:spcAft>
              <a:buSzPct val="100000"/>
              <a:buNone/>
              <a:defRPr sz="10080"/>
            </a:lvl5pPr>
            <a:lvl6pPr lvl="5" algn="ctr">
              <a:lnSpc>
                <a:spcPct val="100000"/>
              </a:lnSpc>
              <a:spcBef>
                <a:spcPts val="0"/>
              </a:spcBef>
              <a:spcAft>
                <a:spcPts val="0"/>
              </a:spcAft>
              <a:buSzPct val="100000"/>
              <a:buNone/>
              <a:defRPr sz="10080"/>
            </a:lvl6pPr>
            <a:lvl7pPr lvl="6" algn="ctr">
              <a:lnSpc>
                <a:spcPct val="100000"/>
              </a:lnSpc>
              <a:spcBef>
                <a:spcPts val="0"/>
              </a:spcBef>
              <a:spcAft>
                <a:spcPts val="0"/>
              </a:spcAft>
              <a:buSzPct val="100000"/>
              <a:buNone/>
              <a:defRPr sz="10080"/>
            </a:lvl7pPr>
            <a:lvl8pPr lvl="7" algn="ctr">
              <a:lnSpc>
                <a:spcPct val="100000"/>
              </a:lnSpc>
              <a:spcBef>
                <a:spcPts val="0"/>
              </a:spcBef>
              <a:spcAft>
                <a:spcPts val="0"/>
              </a:spcAft>
              <a:buSzPct val="100000"/>
              <a:buNone/>
              <a:defRPr sz="10080"/>
            </a:lvl8pPr>
            <a:lvl9pPr lvl="8" algn="ctr">
              <a:lnSpc>
                <a:spcPct val="100000"/>
              </a:lnSpc>
              <a:spcBef>
                <a:spcPts val="0"/>
              </a:spcBef>
              <a:spcAft>
                <a:spcPts val="0"/>
              </a:spcAft>
              <a:buSzPct val="100000"/>
              <a:buNone/>
              <a:defRPr sz="10080"/>
            </a:lvl9pPr>
          </a:lstStyle>
          <a:p>
            <a:endParaRPr/>
          </a:p>
        </p:txBody>
      </p:sp>
      <p:sp>
        <p:nvSpPr>
          <p:cNvPr id="43" name="Shape 43"/>
          <p:cNvSpPr txBox="1">
            <a:spLocks noGrp="1"/>
          </p:cNvSpPr>
          <p:nvPr>
            <p:ph type="body" idx="2"/>
          </p:nvPr>
        </p:nvSpPr>
        <p:spPr>
          <a:xfrm>
            <a:off x="23709600" y="4634880"/>
            <a:ext cx="18417600" cy="23648640"/>
          </a:xfrm>
          <a:prstGeom prst="rect">
            <a:avLst/>
          </a:prstGeom>
        </p:spPr>
        <p:txBody>
          <a:bodyPr wrap="square"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4" name="Shape 44"/>
          <p:cNvSpPr txBox="1">
            <a:spLocks noGrp="1"/>
          </p:cNvSpPr>
          <p:nvPr>
            <p:ph type="sldNum" idx="12"/>
          </p:nvPr>
        </p:nvSpPr>
        <p:spPr>
          <a:xfrm>
            <a:off x="40667798" y="29844589"/>
            <a:ext cx="2633760" cy="2519040"/>
          </a:xfrm>
          <a:prstGeom prst="rect">
            <a:avLst/>
          </a:prstGeom>
        </p:spPr>
        <p:txBody>
          <a:bodyPr wrap="square" lIns="91425" tIns="91425" rIns="91425" bIns="91425" anchor="ctr" anchorCtr="0">
            <a:noAutofit/>
          </a:bodyPr>
          <a:lstStyle/>
          <a:p>
            <a:fld id="{00000000-1234-1234-1234-123412341234}" type="slidenum">
              <a:rPr lang="en">
                <a:solidFill>
                  <a:srgbClr val="FFFFFF"/>
                </a:solidFill>
              </a:rPr>
              <a:pPr/>
              <a:t>‹#›</a:t>
            </a:fld>
            <a:endParaRPr lang="en">
              <a:solidFill>
                <a:srgbClr val="FFFFFF"/>
              </a:solidFill>
            </a:endParaRPr>
          </a:p>
        </p:txBody>
      </p:sp>
    </p:spTree>
    <p:extLst>
      <p:ext uri="{BB962C8B-B14F-4D97-AF65-F5344CB8AC3E}">
        <p14:creationId xmlns:p14="http://schemas.microsoft.com/office/powerpoint/2010/main" val="3200063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1496160" y="27115680"/>
            <a:ext cx="28794240" cy="3832320"/>
          </a:xfrm>
          <a:prstGeom prst="rect">
            <a:avLst/>
          </a:prstGeom>
        </p:spPr>
        <p:txBody>
          <a:bodyPr wrap="square" lIns="91425" tIns="91425" rIns="91425" bIns="91425" anchor="ctr" anchorCtr="0"/>
          <a:lstStyle>
            <a:lvl1pPr lvl="0">
              <a:lnSpc>
                <a:spcPct val="100000"/>
              </a:lnSpc>
              <a:spcBef>
                <a:spcPts val="0"/>
              </a:spcBef>
              <a:spcAft>
                <a:spcPts val="0"/>
              </a:spcAft>
              <a:buSzPct val="100000"/>
              <a:buNone/>
              <a:defRPr sz="10080"/>
            </a:lvl1pPr>
          </a:lstStyle>
          <a:p>
            <a:endParaRPr/>
          </a:p>
        </p:txBody>
      </p:sp>
      <p:sp>
        <p:nvSpPr>
          <p:cNvPr id="47" name="Shape 47"/>
          <p:cNvSpPr txBox="1">
            <a:spLocks noGrp="1"/>
          </p:cNvSpPr>
          <p:nvPr>
            <p:ph type="sldNum" idx="12"/>
          </p:nvPr>
        </p:nvSpPr>
        <p:spPr>
          <a:xfrm>
            <a:off x="40667798" y="29844589"/>
            <a:ext cx="2633760" cy="2519040"/>
          </a:xfrm>
          <a:prstGeom prst="rect">
            <a:avLst/>
          </a:prstGeom>
        </p:spPr>
        <p:txBody>
          <a:bodyPr wrap="square"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1281990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p:nvPr/>
        </p:nvSpPr>
        <p:spPr>
          <a:xfrm>
            <a:off x="0" y="32292480"/>
            <a:ext cx="43891200" cy="625920"/>
          </a:xfrm>
          <a:prstGeom prst="rect">
            <a:avLst/>
          </a:prstGeom>
          <a:solidFill>
            <a:schemeClr val="lt2"/>
          </a:solidFill>
          <a:ln>
            <a:noFill/>
          </a:ln>
        </p:spPr>
        <p:txBody>
          <a:bodyPr wrap="square" lIns="438840" tIns="438840" rIns="438840" bIns="438840" anchor="ctr" anchorCtr="0">
            <a:noAutofit/>
          </a:bodyPr>
          <a:lstStyle/>
          <a:p>
            <a:pPr defTabSz="4389120"/>
            <a:endParaRPr sz="6720" kern="0">
              <a:solidFill>
                <a:srgbClr val="000000"/>
              </a:solidFill>
              <a:cs typeface="Arial"/>
              <a:sym typeface="Arial"/>
            </a:endParaRPr>
          </a:p>
        </p:txBody>
      </p:sp>
      <p:sp>
        <p:nvSpPr>
          <p:cNvPr id="50" name="Shape 50"/>
          <p:cNvSpPr txBox="1">
            <a:spLocks noGrp="1"/>
          </p:cNvSpPr>
          <p:nvPr>
            <p:ph type="title"/>
          </p:nvPr>
        </p:nvSpPr>
        <p:spPr>
          <a:xfrm>
            <a:off x="1496160" y="6345440"/>
            <a:ext cx="40898880" cy="12274560"/>
          </a:xfrm>
          <a:prstGeom prst="rect">
            <a:avLst/>
          </a:prstGeom>
        </p:spPr>
        <p:txBody>
          <a:bodyPr wrap="square" lIns="91425" tIns="91425" rIns="91425" bIns="91425" anchor="ctr" anchorCtr="0"/>
          <a:lstStyle>
            <a:lvl1pPr lvl="0" algn="ctr">
              <a:spcBef>
                <a:spcPts val="0"/>
              </a:spcBef>
              <a:buSzPct val="100000"/>
              <a:defRPr sz="67200" b="1"/>
            </a:lvl1pPr>
            <a:lvl2pPr lvl="1" algn="ctr">
              <a:spcBef>
                <a:spcPts val="0"/>
              </a:spcBef>
              <a:buSzPct val="100000"/>
              <a:defRPr sz="67200" b="1"/>
            </a:lvl2pPr>
            <a:lvl3pPr lvl="2" algn="ctr">
              <a:spcBef>
                <a:spcPts val="0"/>
              </a:spcBef>
              <a:buSzPct val="100000"/>
              <a:defRPr sz="67200" b="1"/>
            </a:lvl3pPr>
            <a:lvl4pPr lvl="3" algn="ctr">
              <a:spcBef>
                <a:spcPts val="0"/>
              </a:spcBef>
              <a:buSzPct val="100000"/>
              <a:defRPr sz="67200" b="1"/>
            </a:lvl4pPr>
            <a:lvl5pPr lvl="4" algn="ctr">
              <a:spcBef>
                <a:spcPts val="0"/>
              </a:spcBef>
              <a:buSzPct val="100000"/>
              <a:defRPr sz="67200" b="1"/>
            </a:lvl5pPr>
            <a:lvl6pPr lvl="5" algn="ctr">
              <a:spcBef>
                <a:spcPts val="0"/>
              </a:spcBef>
              <a:buSzPct val="100000"/>
              <a:defRPr sz="67200" b="1"/>
            </a:lvl6pPr>
            <a:lvl7pPr lvl="6" algn="ctr">
              <a:spcBef>
                <a:spcPts val="0"/>
              </a:spcBef>
              <a:buSzPct val="100000"/>
              <a:defRPr sz="67200" b="1"/>
            </a:lvl7pPr>
            <a:lvl8pPr lvl="7" algn="ctr">
              <a:spcBef>
                <a:spcPts val="0"/>
              </a:spcBef>
              <a:buSzPct val="100000"/>
              <a:defRPr sz="67200" b="1"/>
            </a:lvl8pPr>
            <a:lvl9pPr lvl="8" algn="ctr">
              <a:spcBef>
                <a:spcPts val="0"/>
              </a:spcBef>
              <a:buSzPct val="100000"/>
              <a:defRPr sz="67200" b="1"/>
            </a:lvl9pPr>
          </a:lstStyle>
          <a:p>
            <a:endParaRPr/>
          </a:p>
        </p:txBody>
      </p:sp>
      <p:sp>
        <p:nvSpPr>
          <p:cNvPr id="51" name="Shape 51"/>
          <p:cNvSpPr txBox="1">
            <a:spLocks noGrp="1"/>
          </p:cNvSpPr>
          <p:nvPr>
            <p:ph type="body" idx="1"/>
          </p:nvPr>
        </p:nvSpPr>
        <p:spPr>
          <a:xfrm>
            <a:off x="1496160" y="19656320"/>
            <a:ext cx="40898880" cy="577152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40667798" y="29844589"/>
            <a:ext cx="2633760" cy="2519040"/>
          </a:xfrm>
          <a:prstGeom prst="rect">
            <a:avLst/>
          </a:prstGeom>
        </p:spPr>
        <p:txBody>
          <a:bodyPr wrap="square"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468887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40667798" y="29844589"/>
            <a:ext cx="2633760" cy="2519040"/>
          </a:xfrm>
          <a:prstGeom prst="rect">
            <a:avLst/>
          </a:prstGeom>
        </p:spPr>
        <p:txBody>
          <a:bodyPr wrap="square"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1095929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28938913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4326808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4"/>
        <p:cNvGrpSpPr/>
        <p:nvPr/>
      </p:nvGrpSpPr>
      <p:grpSpPr>
        <a:xfrm>
          <a:off x="0" y="0"/>
          <a:ext cx="0" cy="0"/>
          <a:chOff x="0" y="0"/>
          <a:chExt cx="0" cy="0"/>
        </a:xfrm>
      </p:grpSpPr>
      <p:cxnSp>
        <p:nvCxnSpPr>
          <p:cNvPr id="15" name="Shape 15"/>
          <p:cNvCxnSpPr/>
          <p:nvPr/>
        </p:nvCxnSpPr>
        <p:spPr>
          <a:xfrm>
            <a:off x="0" y="19188160"/>
            <a:ext cx="43891200" cy="0"/>
          </a:xfrm>
          <a:prstGeom prst="straightConnector1">
            <a:avLst/>
          </a:prstGeom>
          <a:noFill/>
          <a:ln w="19050" cap="flat" cmpd="sng">
            <a:solidFill>
              <a:schemeClr val="lt2"/>
            </a:solidFill>
            <a:prstDash val="solid"/>
            <a:round/>
            <a:headEnd type="none" w="med" len="med"/>
            <a:tailEnd type="none" w="med" len="med"/>
          </a:ln>
        </p:spPr>
      </p:cxnSp>
      <p:sp>
        <p:nvSpPr>
          <p:cNvPr id="16" name="Shape 16"/>
          <p:cNvSpPr txBox="1">
            <a:spLocks noGrp="1"/>
          </p:cNvSpPr>
          <p:nvPr>
            <p:ph type="title"/>
          </p:nvPr>
        </p:nvSpPr>
        <p:spPr>
          <a:xfrm>
            <a:off x="2450160" y="13167360"/>
            <a:ext cx="38990880" cy="4984320"/>
          </a:xfrm>
          <a:prstGeom prst="rect">
            <a:avLst/>
          </a:prstGeom>
        </p:spPr>
        <p:txBody>
          <a:bodyPr wrap="square" lIns="91425" tIns="91425" rIns="91425" bIns="91425" anchor="b" anchorCtr="0"/>
          <a:lstStyle>
            <a:lvl1pPr lvl="0">
              <a:spcBef>
                <a:spcPts val="0"/>
              </a:spcBef>
              <a:buClr>
                <a:schemeClr val="lt1"/>
              </a:buClr>
              <a:buSzPct val="100000"/>
              <a:defRPr sz="17280">
                <a:solidFill>
                  <a:schemeClr val="lt1"/>
                </a:solidFill>
              </a:defRPr>
            </a:lvl1pPr>
            <a:lvl2pPr lvl="1">
              <a:spcBef>
                <a:spcPts val="0"/>
              </a:spcBef>
              <a:buClr>
                <a:schemeClr val="lt1"/>
              </a:buClr>
              <a:buSzPct val="100000"/>
              <a:defRPr sz="17280">
                <a:solidFill>
                  <a:schemeClr val="lt1"/>
                </a:solidFill>
              </a:defRPr>
            </a:lvl2pPr>
            <a:lvl3pPr lvl="2">
              <a:spcBef>
                <a:spcPts val="0"/>
              </a:spcBef>
              <a:buClr>
                <a:schemeClr val="lt1"/>
              </a:buClr>
              <a:buSzPct val="100000"/>
              <a:defRPr sz="17280">
                <a:solidFill>
                  <a:schemeClr val="lt1"/>
                </a:solidFill>
              </a:defRPr>
            </a:lvl3pPr>
            <a:lvl4pPr lvl="3">
              <a:spcBef>
                <a:spcPts val="0"/>
              </a:spcBef>
              <a:buClr>
                <a:schemeClr val="lt1"/>
              </a:buClr>
              <a:buSzPct val="100000"/>
              <a:defRPr sz="17280">
                <a:solidFill>
                  <a:schemeClr val="lt1"/>
                </a:solidFill>
              </a:defRPr>
            </a:lvl4pPr>
            <a:lvl5pPr lvl="4">
              <a:spcBef>
                <a:spcPts val="0"/>
              </a:spcBef>
              <a:buClr>
                <a:schemeClr val="lt1"/>
              </a:buClr>
              <a:buSzPct val="100000"/>
              <a:defRPr sz="17280">
                <a:solidFill>
                  <a:schemeClr val="lt1"/>
                </a:solidFill>
              </a:defRPr>
            </a:lvl5pPr>
            <a:lvl6pPr lvl="5">
              <a:spcBef>
                <a:spcPts val="0"/>
              </a:spcBef>
              <a:buClr>
                <a:schemeClr val="lt1"/>
              </a:buClr>
              <a:buSzPct val="100000"/>
              <a:defRPr sz="17280">
                <a:solidFill>
                  <a:schemeClr val="lt1"/>
                </a:solidFill>
              </a:defRPr>
            </a:lvl6pPr>
            <a:lvl7pPr lvl="6">
              <a:spcBef>
                <a:spcPts val="0"/>
              </a:spcBef>
              <a:buClr>
                <a:schemeClr val="lt1"/>
              </a:buClr>
              <a:buSzPct val="100000"/>
              <a:defRPr sz="17280">
                <a:solidFill>
                  <a:schemeClr val="lt1"/>
                </a:solidFill>
              </a:defRPr>
            </a:lvl7pPr>
            <a:lvl8pPr lvl="7">
              <a:spcBef>
                <a:spcPts val="0"/>
              </a:spcBef>
              <a:buClr>
                <a:schemeClr val="lt1"/>
              </a:buClr>
              <a:buSzPct val="100000"/>
              <a:defRPr sz="17280">
                <a:solidFill>
                  <a:schemeClr val="lt1"/>
                </a:solidFill>
              </a:defRPr>
            </a:lvl8pPr>
            <a:lvl9pPr lvl="8">
              <a:spcBef>
                <a:spcPts val="0"/>
              </a:spcBef>
              <a:buClr>
                <a:schemeClr val="lt1"/>
              </a:buClr>
              <a:buSzPct val="100000"/>
              <a:defRPr sz="17280">
                <a:solidFill>
                  <a:schemeClr val="lt1"/>
                </a:solidFill>
              </a:defRPr>
            </a:lvl9pPr>
          </a:lstStyle>
          <a:p>
            <a:endParaRPr/>
          </a:p>
        </p:txBody>
      </p:sp>
      <p:sp>
        <p:nvSpPr>
          <p:cNvPr id="17" name="Shape 17"/>
          <p:cNvSpPr txBox="1">
            <a:spLocks noGrp="1"/>
          </p:cNvSpPr>
          <p:nvPr>
            <p:ph type="sldNum" idx="12"/>
          </p:nvPr>
        </p:nvSpPr>
        <p:spPr>
          <a:xfrm>
            <a:off x="40667798" y="29844589"/>
            <a:ext cx="2633760" cy="2519040"/>
          </a:xfrm>
          <a:prstGeom prst="rect">
            <a:avLst/>
          </a:prstGeom>
        </p:spPr>
        <p:txBody>
          <a:bodyPr wrap="square" lIns="91425" tIns="91425" rIns="91425" bIns="91425" anchor="ctr" anchorCtr="0">
            <a:noAutofit/>
          </a:bodyPr>
          <a:lstStyle/>
          <a:p>
            <a:fld id="{00000000-1234-1234-1234-123412341234}" type="slidenum">
              <a:rPr lang="en">
                <a:solidFill>
                  <a:srgbClr val="FFFFFF"/>
                </a:solidFill>
              </a:rPr>
              <a:pPr/>
              <a:t>‹#›</a:t>
            </a:fld>
            <a:endParaRPr lang="en">
              <a:solidFill>
                <a:srgbClr val="FFFFFF"/>
              </a:solidFill>
            </a:endParaRPr>
          </a:p>
        </p:txBody>
      </p:sp>
    </p:spTree>
    <p:extLst>
      <p:ext uri="{BB962C8B-B14F-4D97-AF65-F5344CB8AC3E}">
        <p14:creationId xmlns:p14="http://schemas.microsoft.com/office/powerpoint/2010/main" val="4217697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a:off x="0" y="32292480"/>
            <a:ext cx="43891200" cy="625920"/>
          </a:xfrm>
          <a:prstGeom prst="rect">
            <a:avLst/>
          </a:prstGeom>
          <a:solidFill>
            <a:schemeClr val="lt2"/>
          </a:solidFill>
          <a:ln>
            <a:noFill/>
          </a:ln>
        </p:spPr>
        <p:txBody>
          <a:bodyPr wrap="square" lIns="438840" tIns="438840" rIns="438840" bIns="438840" anchor="ctr" anchorCtr="0">
            <a:noAutofit/>
          </a:bodyPr>
          <a:lstStyle/>
          <a:p>
            <a:pPr defTabSz="4389120"/>
            <a:endParaRPr sz="6720" kern="0">
              <a:solidFill>
                <a:srgbClr val="000000"/>
              </a:solidFill>
              <a:cs typeface="Arial"/>
              <a:sym typeface="Arial"/>
            </a:endParaRPr>
          </a:p>
        </p:txBody>
      </p:sp>
      <p:sp>
        <p:nvSpPr>
          <p:cNvPr id="20" name="Shape 20"/>
          <p:cNvSpPr txBox="1">
            <a:spLocks noGrp="1"/>
          </p:cNvSpPr>
          <p:nvPr>
            <p:ph type="title"/>
          </p:nvPr>
        </p:nvSpPr>
        <p:spPr>
          <a:xfrm>
            <a:off x="1496160" y="2848160"/>
            <a:ext cx="40898880" cy="366528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1496160" y="7375840"/>
            <a:ext cx="40898880" cy="2186496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40667798" y="29844589"/>
            <a:ext cx="2633760" cy="2519040"/>
          </a:xfrm>
          <a:prstGeom prst="rect">
            <a:avLst/>
          </a:prstGeom>
        </p:spPr>
        <p:txBody>
          <a:bodyPr wrap="square"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62988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496160" y="2848160"/>
            <a:ext cx="40898880" cy="366528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1496160" y="7375840"/>
            <a:ext cx="19199520" cy="21864960"/>
          </a:xfrm>
          <a:prstGeom prst="rect">
            <a:avLst/>
          </a:prstGeom>
        </p:spPr>
        <p:txBody>
          <a:bodyPr wrap="square" lIns="91425" tIns="91425" rIns="91425" bIns="91425" anchor="t" anchorCtr="0"/>
          <a:lstStyle>
            <a:lvl1pPr lvl="0">
              <a:spcBef>
                <a:spcPts val="0"/>
              </a:spcBef>
              <a:buSzPct val="100000"/>
              <a:defRPr sz="6720"/>
            </a:lvl1pPr>
            <a:lvl2pPr lvl="1">
              <a:spcBef>
                <a:spcPts val="0"/>
              </a:spcBef>
              <a:buSzPct val="100000"/>
              <a:defRPr sz="5760"/>
            </a:lvl2pPr>
            <a:lvl3pPr lvl="2">
              <a:spcBef>
                <a:spcPts val="0"/>
              </a:spcBef>
              <a:buSzPct val="100000"/>
              <a:defRPr sz="5760"/>
            </a:lvl3pPr>
            <a:lvl4pPr lvl="3">
              <a:spcBef>
                <a:spcPts val="0"/>
              </a:spcBef>
              <a:buSzPct val="100000"/>
              <a:defRPr sz="5760"/>
            </a:lvl4pPr>
            <a:lvl5pPr lvl="4">
              <a:spcBef>
                <a:spcPts val="0"/>
              </a:spcBef>
              <a:buSzPct val="100000"/>
              <a:defRPr sz="5760"/>
            </a:lvl5pPr>
            <a:lvl6pPr lvl="5">
              <a:spcBef>
                <a:spcPts val="0"/>
              </a:spcBef>
              <a:buSzPct val="100000"/>
              <a:defRPr sz="5760"/>
            </a:lvl6pPr>
            <a:lvl7pPr lvl="6">
              <a:spcBef>
                <a:spcPts val="0"/>
              </a:spcBef>
              <a:buSzPct val="100000"/>
              <a:defRPr sz="5760"/>
            </a:lvl7pPr>
            <a:lvl8pPr lvl="7">
              <a:spcBef>
                <a:spcPts val="0"/>
              </a:spcBef>
              <a:buSzPct val="100000"/>
              <a:defRPr sz="5760"/>
            </a:lvl8pPr>
            <a:lvl9pPr lvl="8">
              <a:spcBef>
                <a:spcPts val="0"/>
              </a:spcBef>
              <a:buSzPct val="100000"/>
              <a:defRPr sz="5760"/>
            </a:lvl9pPr>
          </a:lstStyle>
          <a:p>
            <a:endParaRPr/>
          </a:p>
        </p:txBody>
      </p:sp>
      <p:sp>
        <p:nvSpPr>
          <p:cNvPr id="26" name="Shape 26"/>
          <p:cNvSpPr txBox="1">
            <a:spLocks noGrp="1"/>
          </p:cNvSpPr>
          <p:nvPr>
            <p:ph type="body" idx="2"/>
          </p:nvPr>
        </p:nvSpPr>
        <p:spPr>
          <a:xfrm>
            <a:off x="23195520" y="7375840"/>
            <a:ext cx="19199520" cy="21864960"/>
          </a:xfrm>
          <a:prstGeom prst="rect">
            <a:avLst/>
          </a:prstGeom>
        </p:spPr>
        <p:txBody>
          <a:bodyPr wrap="square" lIns="91425" tIns="91425" rIns="91425" bIns="91425" anchor="t" anchorCtr="0"/>
          <a:lstStyle>
            <a:lvl1pPr lvl="0">
              <a:spcBef>
                <a:spcPts val="0"/>
              </a:spcBef>
              <a:buSzPct val="100000"/>
              <a:defRPr sz="6720"/>
            </a:lvl1pPr>
            <a:lvl2pPr lvl="1">
              <a:spcBef>
                <a:spcPts val="0"/>
              </a:spcBef>
              <a:buSzPct val="100000"/>
              <a:defRPr sz="5760"/>
            </a:lvl2pPr>
            <a:lvl3pPr lvl="2">
              <a:spcBef>
                <a:spcPts val="0"/>
              </a:spcBef>
              <a:buSzPct val="100000"/>
              <a:defRPr sz="5760"/>
            </a:lvl3pPr>
            <a:lvl4pPr lvl="3">
              <a:spcBef>
                <a:spcPts val="0"/>
              </a:spcBef>
              <a:buSzPct val="100000"/>
              <a:defRPr sz="5760"/>
            </a:lvl4pPr>
            <a:lvl5pPr lvl="4">
              <a:spcBef>
                <a:spcPts val="0"/>
              </a:spcBef>
              <a:buSzPct val="100000"/>
              <a:defRPr sz="5760"/>
            </a:lvl5pPr>
            <a:lvl6pPr lvl="5">
              <a:spcBef>
                <a:spcPts val="0"/>
              </a:spcBef>
              <a:buSzPct val="100000"/>
              <a:defRPr sz="5760"/>
            </a:lvl6pPr>
            <a:lvl7pPr lvl="6">
              <a:spcBef>
                <a:spcPts val="0"/>
              </a:spcBef>
              <a:buSzPct val="100000"/>
              <a:defRPr sz="5760"/>
            </a:lvl7pPr>
            <a:lvl8pPr lvl="7">
              <a:spcBef>
                <a:spcPts val="0"/>
              </a:spcBef>
              <a:buSzPct val="100000"/>
              <a:defRPr sz="5760"/>
            </a:lvl8pPr>
            <a:lvl9pPr lvl="8">
              <a:spcBef>
                <a:spcPts val="0"/>
              </a:spcBef>
              <a:buSzPct val="100000"/>
              <a:defRPr sz="5760"/>
            </a:lvl9pPr>
          </a:lstStyle>
          <a:p>
            <a:endParaRPr/>
          </a:p>
        </p:txBody>
      </p:sp>
      <p:sp>
        <p:nvSpPr>
          <p:cNvPr id="27" name="Shape 27"/>
          <p:cNvSpPr txBox="1">
            <a:spLocks noGrp="1"/>
          </p:cNvSpPr>
          <p:nvPr>
            <p:ph type="sldNum" idx="12"/>
          </p:nvPr>
        </p:nvSpPr>
        <p:spPr>
          <a:xfrm>
            <a:off x="40667798" y="29844589"/>
            <a:ext cx="2633760" cy="2519040"/>
          </a:xfrm>
          <a:prstGeom prst="rect">
            <a:avLst/>
          </a:prstGeom>
        </p:spPr>
        <p:txBody>
          <a:bodyPr wrap="square"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182693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496160" y="2848160"/>
            <a:ext cx="40898880" cy="366528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40667798" y="29844589"/>
            <a:ext cx="2633760" cy="2519040"/>
          </a:xfrm>
          <a:prstGeom prst="rect">
            <a:avLst/>
          </a:prstGeom>
        </p:spPr>
        <p:txBody>
          <a:bodyPr wrap="square"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1581185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6.png"/><Relationship Id="rId18" Type="http://schemas.openxmlformats.org/officeDocument/2006/relationships/oleObject" Target="../embeddings/oleObject8.bin"/><Relationship Id="rId3" Type="http://schemas.openxmlformats.org/officeDocument/2006/relationships/theme" Target="../theme/theme2.xml"/><Relationship Id="rId7" Type="http://schemas.openxmlformats.org/officeDocument/2006/relationships/image" Target="../media/image9.png"/><Relationship Id="rId12" Type="http://schemas.openxmlformats.org/officeDocument/2006/relationships/image" Target="../media/image5.png"/><Relationship Id="rId17" Type="http://schemas.openxmlformats.org/officeDocument/2006/relationships/image" Target="../media/image1.wmf"/><Relationship Id="rId2" Type="http://schemas.openxmlformats.org/officeDocument/2006/relationships/slideLayout" Target="../slideLayouts/slideLayout3.xml"/><Relationship Id="rId16"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image" Target="../media/image3.wmf"/><Relationship Id="rId11" Type="http://schemas.openxmlformats.org/officeDocument/2006/relationships/image" Target="../media/image10.jpeg"/><Relationship Id="rId5" Type="http://schemas.openxmlformats.org/officeDocument/2006/relationships/oleObject" Target="../embeddings/oleObject5.bin"/><Relationship Id="rId15" Type="http://schemas.openxmlformats.org/officeDocument/2006/relationships/image" Target="../media/image8.png"/><Relationship Id="rId10" Type="http://schemas.openxmlformats.org/officeDocument/2006/relationships/hyperlink" Target="http://www.facebook.com/pages/PosterPresentationscom/217914411419?v=app_4949752878&amp;ref=ts" TargetMode="External"/><Relationship Id="rId19" Type="http://schemas.openxmlformats.org/officeDocument/2006/relationships/image" Target="../media/image2.wmf"/><Relationship Id="rId4" Type="http://schemas.openxmlformats.org/officeDocument/2006/relationships/vmlDrawing" Target="../drawings/vmlDrawing2.vml"/><Relationship Id="rId9" Type="http://schemas.openxmlformats.org/officeDocument/2006/relationships/image" Target="../media/image4.wmf"/><Relationship Id="rId14"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6.png"/><Relationship Id="rId18" Type="http://schemas.openxmlformats.org/officeDocument/2006/relationships/oleObject" Target="../embeddings/oleObject12.bin"/><Relationship Id="rId3" Type="http://schemas.openxmlformats.org/officeDocument/2006/relationships/theme" Target="../theme/theme3.xml"/><Relationship Id="rId7" Type="http://schemas.openxmlformats.org/officeDocument/2006/relationships/image" Target="../media/image9.png"/><Relationship Id="rId12" Type="http://schemas.openxmlformats.org/officeDocument/2006/relationships/image" Target="../media/image5.png"/><Relationship Id="rId17" Type="http://schemas.openxmlformats.org/officeDocument/2006/relationships/image" Target="../media/image1.wmf"/><Relationship Id="rId2" Type="http://schemas.openxmlformats.org/officeDocument/2006/relationships/slideLayout" Target="../slideLayouts/slideLayout5.xml"/><Relationship Id="rId16" Type="http://schemas.openxmlformats.org/officeDocument/2006/relationships/oleObject" Target="../embeddings/oleObject11.bin"/><Relationship Id="rId1" Type="http://schemas.openxmlformats.org/officeDocument/2006/relationships/slideLayout" Target="../slideLayouts/slideLayout4.xml"/><Relationship Id="rId6" Type="http://schemas.openxmlformats.org/officeDocument/2006/relationships/image" Target="../media/image3.wmf"/><Relationship Id="rId11" Type="http://schemas.openxmlformats.org/officeDocument/2006/relationships/image" Target="../media/image10.jpeg"/><Relationship Id="rId5" Type="http://schemas.openxmlformats.org/officeDocument/2006/relationships/oleObject" Target="../embeddings/oleObject9.bin"/><Relationship Id="rId15" Type="http://schemas.openxmlformats.org/officeDocument/2006/relationships/image" Target="../media/image8.png"/><Relationship Id="rId10" Type="http://schemas.openxmlformats.org/officeDocument/2006/relationships/hyperlink" Target="http://www.facebook.com/pages/PosterPresentationscom/217914411419?v=app_4949752878&amp;ref=ts" TargetMode="External"/><Relationship Id="rId19" Type="http://schemas.openxmlformats.org/officeDocument/2006/relationships/image" Target="../media/image2.wmf"/><Relationship Id="rId4" Type="http://schemas.openxmlformats.org/officeDocument/2006/relationships/vmlDrawing" Target="../drawings/vmlDrawing3.vml"/><Relationship Id="rId9" Type="http://schemas.openxmlformats.org/officeDocument/2006/relationships/image" Target="../media/image4.wmf"/><Relationship Id="rId14" Type="http://schemas.openxmlformats.org/officeDocument/2006/relationships/image" Target="../media/image7.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4.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41000">
              <a:schemeClr val="bg2">
                <a:lumMod val="90000"/>
              </a:schemeClr>
            </a:gs>
            <a:gs pos="86000">
              <a:srgbClr val="435FAA"/>
            </a:gs>
            <a:gs pos="65000">
              <a:schemeClr val="bg2">
                <a:lumMod val="5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4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4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4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4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41000">
              <a:schemeClr val="bg2">
                <a:lumMod val="90000"/>
              </a:schemeClr>
            </a:gs>
            <a:gs pos="86000">
              <a:srgbClr val="435FAA"/>
            </a:gs>
            <a:gs pos="65000">
              <a:schemeClr val="bg2">
                <a:lumMod val="5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268" name="Image" r:id="rId5" imgW="4571280" imgH="1688760" progId="Photoshop.Image.13">
                    <p:embed/>
                  </p:oleObj>
                </mc:Choice>
                <mc:Fallback>
                  <p:oleObj name="Image" r:id="rId5" imgW="4571280" imgH="1688760" progId="Photoshop.Image.13">
                    <p:embed/>
                    <p:pic>
                      <p:nvPicPr>
                        <p:cNvPr id="0" name=""/>
                        <p:cNvPicPr/>
                        <p:nvPr/>
                      </p:nvPicPr>
                      <p:blipFill>
                        <a:blip r:embed="rId6"/>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7"/>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269" name="Image" r:id="rId8" imgW="1574280" imgH="1053720" progId="Photoshop.Image.13">
                    <p:embed/>
                  </p:oleObj>
                </mc:Choice>
                <mc:Fallback>
                  <p:oleObj name="Image" r:id="rId8" imgW="1574280" imgH="1053720" progId="Photoshop.Image.13">
                    <p:embed/>
                    <p:pic>
                      <p:nvPicPr>
                        <p:cNvPr id="0" name=""/>
                        <p:cNvPicPr/>
                        <p:nvPr/>
                      </p:nvPicPr>
                      <p:blipFill>
                        <a:blip r:embed="rId9"/>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2"/>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3"/>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4"/>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4"/>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5"/>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70"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71"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 id="2147483660"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41000">
              <a:schemeClr val="bg2">
                <a:lumMod val="90000"/>
              </a:schemeClr>
            </a:gs>
            <a:gs pos="86000">
              <a:srgbClr val="435FAA"/>
            </a:gs>
            <a:gs pos="65000">
              <a:schemeClr val="bg2">
                <a:lumMod val="5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92" name="Image" r:id="rId5" imgW="4571280" imgH="1688760" progId="Photoshop.Image.13">
                    <p:embed/>
                  </p:oleObj>
                </mc:Choice>
                <mc:Fallback>
                  <p:oleObj name="Image" r:id="rId5" imgW="4571280" imgH="1688760" progId="Photoshop.Image.13">
                    <p:embed/>
                    <p:pic>
                      <p:nvPicPr>
                        <p:cNvPr id="0" name=""/>
                        <p:cNvPicPr/>
                        <p:nvPr/>
                      </p:nvPicPr>
                      <p:blipFill>
                        <a:blip r:embed="rId6"/>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7"/>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93" name="Image" r:id="rId8" imgW="1574280" imgH="1053720" progId="Photoshop.Image.13">
                    <p:embed/>
                  </p:oleObj>
                </mc:Choice>
                <mc:Fallback>
                  <p:oleObj name="Image" r:id="rId8" imgW="1574280" imgH="1053720" progId="Photoshop.Image.13">
                    <p:embed/>
                    <p:pic>
                      <p:nvPicPr>
                        <p:cNvPr id="0" name=""/>
                        <p:cNvPicPr/>
                        <p:nvPr/>
                      </p:nvPicPr>
                      <p:blipFill>
                        <a:blip r:embed="rId9"/>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2"/>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3"/>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4"/>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4"/>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5"/>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94"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95"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 id="2147483659"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496160" y="2848160"/>
            <a:ext cx="40898880" cy="3665280"/>
          </a:xfrm>
          <a:prstGeom prst="rect">
            <a:avLst/>
          </a:prstGeom>
          <a:noFill/>
          <a:ln>
            <a:noFill/>
          </a:ln>
        </p:spPr>
        <p:txBody>
          <a:bodyPr wrap="square" lIns="91425" tIns="91425" rIns="91425" bIns="91425" anchor="t" anchorCtr="0"/>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Shape 7"/>
          <p:cNvSpPr txBox="1">
            <a:spLocks noGrp="1"/>
          </p:cNvSpPr>
          <p:nvPr>
            <p:ph type="body" idx="1"/>
          </p:nvPr>
        </p:nvSpPr>
        <p:spPr>
          <a:xfrm>
            <a:off x="1496160" y="7375840"/>
            <a:ext cx="40898880" cy="2186496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accent3"/>
              </a:buClr>
              <a:buSzPct val="100000"/>
              <a:buFont typeface="Proxima Nova"/>
              <a:buChar char="●"/>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Shape 8"/>
          <p:cNvSpPr txBox="1">
            <a:spLocks noGrp="1"/>
          </p:cNvSpPr>
          <p:nvPr>
            <p:ph type="sldNum" idx="12"/>
          </p:nvPr>
        </p:nvSpPr>
        <p:spPr>
          <a:xfrm>
            <a:off x="40667798" y="29844589"/>
            <a:ext cx="2633760" cy="2519040"/>
          </a:xfrm>
          <a:prstGeom prst="rect">
            <a:avLst/>
          </a:prstGeom>
          <a:noFill/>
          <a:ln>
            <a:noFill/>
          </a:ln>
        </p:spPr>
        <p:txBody>
          <a:bodyPr wrap="square" lIns="91425" tIns="91425" rIns="91425" bIns="91425" anchor="ctr" anchorCtr="0">
            <a:noAutofit/>
          </a:bodyPr>
          <a:lstStyle/>
          <a:p>
            <a:pPr algn="r" defTabSz="4389120"/>
            <a:fld id="{00000000-1234-1234-1234-123412341234}" type="slidenum">
              <a:rPr lang="en" sz="4800" kern="0" smtClean="0">
                <a:solidFill>
                  <a:srgbClr val="202729"/>
                </a:solidFill>
                <a:latin typeface="Proxima Nova"/>
                <a:ea typeface="Proxima Nova"/>
                <a:cs typeface="Proxima Nova"/>
                <a:sym typeface="Proxima Nova"/>
              </a:rPr>
              <a:pPr algn="r" defTabSz="4389120"/>
              <a:t>‹#›</a:t>
            </a:fld>
            <a:endParaRPr lang="en" sz="4800" kern="0">
              <a:solidFill>
                <a:srgbClr val="202729"/>
              </a:solidFill>
              <a:latin typeface="Proxima Nova"/>
              <a:ea typeface="Proxima Nova"/>
              <a:cs typeface="Proxima Nova"/>
              <a:sym typeface="Proxima Nova"/>
            </a:endParaRPr>
          </a:p>
        </p:txBody>
      </p:sp>
    </p:spTree>
    <p:extLst>
      <p:ext uri="{BB962C8B-B14F-4D97-AF65-F5344CB8AC3E}">
        <p14:creationId xmlns:p14="http://schemas.microsoft.com/office/powerpoint/2010/main" val="713502568"/>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672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67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67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67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67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67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67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67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67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672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67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67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67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67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67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67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67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67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672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1.xml"/><Relationship Id="rId7"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11.emf"/><Relationship Id="rId5" Type="http://schemas.openxmlformats.org/officeDocument/2006/relationships/package" Target="../embeddings/Microsoft_Excel_Worksheet1.xlsx"/><Relationship Id="rId4" Type="http://schemas.openxmlformats.org/officeDocument/2006/relationships/image" Target="../media/image12.pn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6378481"/>
            <a:ext cx="10056813" cy="11166111"/>
          </a:xfrm>
        </p:spPr>
        <p:txBody>
          <a:bodyPr/>
          <a:lstStyle/>
          <a:p>
            <a:r>
              <a:rPr lang="en-US" sz="2400" dirty="0">
                <a:solidFill>
                  <a:schemeClr val="tx1">
                    <a:lumMod val="95000"/>
                    <a:lumOff val="5000"/>
                  </a:schemeClr>
                </a:solidFill>
              </a:rPr>
              <a:t> </a:t>
            </a:r>
            <a:r>
              <a:rPr lang="en-US" sz="2400" dirty="0" smtClean="0">
                <a:solidFill>
                  <a:schemeClr val="tx1">
                    <a:lumMod val="95000"/>
                    <a:lumOff val="5000"/>
                  </a:schemeClr>
                </a:solidFill>
              </a:rPr>
              <a:t>                       Sleep </a:t>
            </a:r>
            <a:r>
              <a:rPr lang="en-US" sz="2400" dirty="0">
                <a:solidFill>
                  <a:schemeClr val="tx1">
                    <a:lumMod val="95000"/>
                    <a:lumOff val="5000"/>
                  </a:schemeClr>
                </a:solidFill>
              </a:rPr>
              <a:t>disturbance is a symptom that is commonly encountered in many psychiatric illnesses that affects </a:t>
            </a:r>
            <a:r>
              <a:rPr lang="en-US" sz="2400" dirty="0" smtClean="0">
                <a:solidFill>
                  <a:schemeClr val="tx1">
                    <a:lumMod val="95000"/>
                    <a:lumOff val="5000"/>
                  </a:schemeClr>
                </a:solidFill>
              </a:rPr>
              <a:t>their progression. </a:t>
            </a:r>
            <a:r>
              <a:rPr lang="en-US" sz="2400" dirty="0">
                <a:solidFill>
                  <a:schemeClr val="tx1">
                    <a:lumMod val="95000"/>
                    <a:lumOff val="5000"/>
                  </a:schemeClr>
                </a:solidFill>
              </a:rPr>
              <a:t>Morbidity studies have demonstrated that insomnia and sleep disturbance, characterized by difficulty falling asleep and/or staying asleep, are associated with an increased risk of major depressive disorder (MDD) and anxiety </a:t>
            </a:r>
            <a:r>
              <a:rPr lang="en-US" sz="2400" dirty="0" smtClean="0">
                <a:solidFill>
                  <a:schemeClr val="tx1">
                    <a:lumMod val="95000"/>
                    <a:lumOff val="5000"/>
                  </a:schemeClr>
                </a:solidFill>
              </a:rPr>
              <a:t>disorders (</a:t>
            </a:r>
            <a:r>
              <a:rPr lang="en-US" sz="2400" dirty="0" err="1" smtClean="0">
                <a:solidFill>
                  <a:schemeClr val="tx1">
                    <a:lumMod val="95000"/>
                    <a:lumOff val="5000"/>
                  </a:schemeClr>
                </a:solidFill>
              </a:rPr>
              <a:t>Baglioni</a:t>
            </a:r>
            <a:r>
              <a:rPr lang="en-US" sz="2400" dirty="0" smtClean="0">
                <a:solidFill>
                  <a:schemeClr val="tx1">
                    <a:lumMod val="95000"/>
                    <a:lumOff val="5000"/>
                  </a:schemeClr>
                </a:solidFill>
              </a:rPr>
              <a:t>, C., 2011).  Studies show that people who have trouble sleeping are more likely to </a:t>
            </a:r>
            <a:r>
              <a:rPr lang="en-US" sz="2400" dirty="0">
                <a:solidFill>
                  <a:schemeClr val="tx1">
                    <a:lumMod val="95000"/>
                    <a:lumOff val="5000"/>
                  </a:schemeClr>
                </a:solidFill>
              </a:rPr>
              <a:t>be negatively impacted </a:t>
            </a:r>
            <a:r>
              <a:rPr lang="en-US" sz="2400" dirty="0" smtClean="0">
                <a:solidFill>
                  <a:schemeClr val="tx1">
                    <a:lumMod val="95000"/>
                    <a:lumOff val="5000"/>
                  </a:schemeClr>
                </a:solidFill>
              </a:rPr>
              <a:t>health wise. </a:t>
            </a:r>
            <a:r>
              <a:rPr lang="en-US" sz="2400" dirty="0">
                <a:solidFill>
                  <a:schemeClr val="tx1">
                    <a:lumMod val="95000"/>
                    <a:lumOff val="5000"/>
                  </a:schemeClr>
                </a:solidFill>
              </a:rPr>
              <a:t>The general field consensus is </a:t>
            </a:r>
            <a:r>
              <a:rPr lang="en-US" sz="2400" dirty="0" smtClean="0">
                <a:solidFill>
                  <a:schemeClr val="tx1">
                    <a:lumMod val="95000"/>
                    <a:lumOff val="5000"/>
                  </a:schemeClr>
                </a:solidFill>
              </a:rPr>
              <a:t>that </a:t>
            </a:r>
            <a:r>
              <a:rPr lang="en-US" sz="2400" dirty="0">
                <a:solidFill>
                  <a:schemeClr val="tx1">
                    <a:lumMod val="95000"/>
                    <a:lumOff val="5000"/>
                  </a:schemeClr>
                </a:solidFill>
              </a:rPr>
              <a:t>further research and replication is needed, specifically towards deciding if sleep disturbances can be a cause of mental health problems, or just a factor that makes pre-existing disorders even worse. A broader age range also needs to be included in future studies, as most currently only involve young adults. </a:t>
            </a:r>
            <a:r>
              <a:rPr lang="en-US" sz="2400" dirty="0" smtClean="0">
                <a:solidFill>
                  <a:schemeClr val="tx1">
                    <a:lumMod val="95000"/>
                    <a:lumOff val="5000"/>
                  </a:schemeClr>
                </a:solidFill>
              </a:rPr>
              <a:t>With </a:t>
            </a:r>
            <a:r>
              <a:rPr lang="en-US" sz="2400" dirty="0">
                <a:solidFill>
                  <a:schemeClr val="tx1">
                    <a:lumMod val="95000"/>
                    <a:lumOff val="5000"/>
                  </a:schemeClr>
                </a:solidFill>
              </a:rPr>
              <a:t>so many correlations between mental health issues and sleep quality, it seems pertinent to start analyzing sleep patterns and figure out methods to improve sleep quality among those with and without mental health issues alike</a:t>
            </a:r>
            <a:r>
              <a:rPr lang="en-US" sz="2400" dirty="0" smtClean="0">
                <a:solidFill>
                  <a:schemeClr val="tx1">
                    <a:lumMod val="95000"/>
                    <a:lumOff val="5000"/>
                  </a:schemeClr>
                </a:solidFill>
              </a:rPr>
              <a:t>.</a:t>
            </a:r>
          </a:p>
          <a:p>
            <a:endParaRPr lang="en-US" sz="2400" dirty="0" smtClean="0">
              <a:solidFill>
                <a:schemeClr val="tx1">
                  <a:lumMod val="95000"/>
                  <a:lumOff val="5000"/>
                </a:schemeClr>
              </a:solidFill>
            </a:endParaRPr>
          </a:p>
          <a:p>
            <a:r>
              <a:rPr lang="en-US" sz="2400" dirty="0" smtClean="0">
                <a:solidFill>
                  <a:schemeClr val="tx1">
                    <a:lumMod val="95000"/>
                    <a:lumOff val="5000"/>
                  </a:schemeClr>
                </a:solidFill>
              </a:rPr>
              <a:t>                         Being </a:t>
            </a:r>
            <a:r>
              <a:rPr lang="en-US" sz="2400" dirty="0">
                <a:solidFill>
                  <a:schemeClr val="tx1">
                    <a:lumMod val="95000"/>
                    <a:lumOff val="5000"/>
                  </a:schemeClr>
                </a:solidFill>
              </a:rPr>
              <a:t>young adults in college, we chose topics from </a:t>
            </a:r>
            <a:r>
              <a:rPr lang="en-US" sz="2400" dirty="0" err="1">
                <a:solidFill>
                  <a:schemeClr val="tx1">
                    <a:lumMod val="95000"/>
                    <a:lumOff val="5000"/>
                  </a:schemeClr>
                </a:solidFill>
              </a:rPr>
              <a:t>Addhealth</a:t>
            </a:r>
            <a:r>
              <a:rPr lang="en-US" sz="2400" dirty="0">
                <a:solidFill>
                  <a:schemeClr val="tx1">
                    <a:lumMod val="95000"/>
                    <a:lumOff val="5000"/>
                  </a:schemeClr>
                </a:solidFill>
              </a:rPr>
              <a:t> that are relatable. Trouble sleeping, or unhealthy sleep patterns are probably the most common occurrence besides anxiety and depression for students, which is what led us to asking ourselves, “How do certain sleep patterns affect a </a:t>
            </a:r>
            <a:r>
              <a:rPr lang="en-US" sz="2400" dirty="0" smtClean="0">
                <a:solidFill>
                  <a:schemeClr val="tx1">
                    <a:lumMod val="95000"/>
                    <a:lumOff val="5000"/>
                  </a:schemeClr>
                </a:solidFill>
              </a:rPr>
              <a:t>person? Are </a:t>
            </a:r>
            <a:r>
              <a:rPr lang="en-US" sz="2400" dirty="0">
                <a:solidFill>
                  <a:schemeClr val="tx1">
                    <a:lumMod val="95000"/>
                    <a:lumOff val="5000"/>
                  </a:schemeClr>
                </a:solidFill>
              </a:rPr>
              <a:t>sleep issues related to mental health issues like depression, and can certain sleep patterns be a precursor to BPD, or do they just exacerbate them</a:t>
            </a:r>
            <a:r>
              <a:rPr lang="en-US" sz="2400" dirty="0" smtClean="0">
                <a:solidFill>
                  <a:schemeClr val="tx1">
                    <a:lumMod val="95000"/>
                    <a:lumOff val="5000"/>
                  </a:schemeClr>
                </a:solidFill>
              </a:rPr>
              <a:t>?” With the </a:t>
            </a:r>
            <a:r>
              <a:rPr lang="en-US" sz="2400" dirty="0" err="1">
                <a:solidFill>
                  <a:schemeClr val="tx1">
                    <a:lumMod val="95000"/>
                    <a:lumOff val="5000"/>
                  </a:schemeClr>
                </a:solidFill>
              </a:rPr>
              <a:t>Addhealth</a:t>
            </a:r>
            <a:r>
              <a:rPr lang="en-US" sz="2400" dirty="0">
                <a:solidFill>
                  <a:schemeClr val="tx1">
                    <a:lumMod val="95000"/>
                    <a:lumOff val="5000"/>
                  </a:schemeClr>
                </a:solidFill>
              </a:rPr>
              <a:t> survey, we </a:t>
            </a:r>
            <a:r>
              <a:rPr lang="en-US" sz="2400" dirty="0" smtClean="0">
                <a:solidFill>
                  <a:schemeClr val="tx1">
                    <a:lumMod val="95000"/>
                    <a:lumOff val="5000"/>
                  </a:schemeClr>
                </a:solidFill>
              </a:rPr>
              <a:t>can begin to </a:t>
            </a:r>
            <a:r>
              <a:rPr lang="en-US" sz="2400" dirty="0">
                <a:solidFill>
                  <a:schemeClr val="tx1">
                    <a:lumMod val="95000"/>
                    <a:lumOff val="5000"/>
                  </a:schemeClr>
                </a:solidFill>
              </a:rPr>
              <a:t>assess the relationship between sleeping patterns and </a:t>
            </a:r>
            <a:r>
              <a:rPr lang="en-US" sz="2400" dirty="0" smtClean="0">
                <a:solidFill>
                  <a:schemeClr val="tx1">
                    <a:lumMod val="95000"/>
                    <a:lumOff val="5000"/>
                  </a:schemeClr>
                </a:solidFill>
              </a:rPr>
              <a:t>depression.</a:t>
            </a:r>
          </a:p>
          <a:p>
            <a:r>
              <a:rPr lang="en-US" sz="2400" dirty="0">
                <a:solidFill>
                  <a:schemeClr val="tx1">
                    <a:lumMod val="95000"/>
                    <a:lumOff val="5000"/>
                  </a:schemeClr>
                </a:solidFill>
              </a:rPr>
              <a:t> </a:t>
            </a:r>
            <a:r>
              <a:rPr lang="en-US" sz="2400" dirty="0" smtClean="0">
                <a:solidFill>
                  <a:schemeClr val="tx1">
                    <a:lumMod val="95000"/>
                    <a:lumOff val="5000"/>
                  </a:schemeClr>
                </a:solidFill>
              </a:rPr>
              <a:t>                        Our observations </a:t>
            </a:r>
            <a:r>
              <a:rPr lang="en-US" sz="2400" dirty="0">
                <a:solidFill>
                  <a:schemeClr val="tx1">
                    <a:lumMod val="95000"/>
                    <a:lumOff val="5000"/>
                  </a:schemeClr>
                </a:solidFill>
              </a:rPr>
              <a:t>and data available led us to a narrowed-down main research question: </a:t>
            </a:r>
          </a:p>
          <a:p>
            <a:pPr algn="ctr"/>
            <a:r>
              <a:rPr lang="en-US" sz="2600" b="1" u="sng" dirty="0">
                <a:solidFill>
                  <a:schemeClr val="tx1">
                    <a:lumMod val="95000"/>
                    <a:lumOff val="5000"/>
                  </a:schemeClr>
                </a:solidFill>
              </a:rPr>
              <a:t>“Is there a relationship between sleep </a:t>
            </a:r>
            <a:r>
              <a:rPr lang="en-US" sz="2600" b="1" u="sng" dirty="0" smtClean="0">
                <a:solidFill>
                  <a:schemeClr val="tx1">
                    <a:lumMod val="95000"/>
                    <a:lumOff val="5000"/>
                  </a:schemeClr>
                </a:solidFill>
              </a:rPr>
              <a:t>disturbance  </a:t>
            </a:r>
            <a:r>
              <a:rPr lang="en-US" sz="2600" b="1" u="sng" dirty="0">
                <a:solidFill>
                  <a:schemeClr val="tx1">
                    <a:lumMod val="95000"/>
                    <a:lumOff val="5000"/>
                  </a:schemeClr>
                </a:solidFill>
              </a:rPr>
              <a:t>and mental health, namely depression</a:t>
            </a:r>
            <a:r>
              <a:rPr lang="en-US" sz="2600" b="1" u="sng" dirty="0" smtClean="0">
                <a:solidFill>
                  <a:schemeClr val="tx1">
                    <a:lumMod val="95000"/>
                    <a:lumOff val="5000"/>
                  </a:schemeClr>
                </a:solidFill>
              </a:rPr>
              <a:t>?” (We hypothesize yes)</a:t>
            </a:r>
            <a:endParaRPr lang="en-US" sz="2600" b="1" u="sng" dirty="0">
              <a:solidFill>
                <a:schemeClr val="tx1">
                  <a:lumMod val="95000"/>
                  <a:lumOff val="5000"/>
                </a:schemeClr>
              </a:solidFill>
            </a:endParaRPr>
          </a:p>
          <a:p>
            <a:endParaRPr lang="en-US" sz="2000" dirty="0"/>
          </a:p>
        </p:txBody>
      </p:sp>
      <p:sp>
        <p:nvSpPr>
          <p:cNvPr id="3" name="Text Placeholder 2"/>
          <p:cNvSpPr>
            <a:spLocks noGrp="1"/>
          </p:cNvSpPr>
          <p:nvPr>
            <p:ph type="body" sz="quarter" idx="11"/>
          </p:nvPr>
        </p:nvSpPr>
        <p:spPr/>
        <p:txBody>
          <a:bodyPr/>
          <a:lstStyle/>
          <a:p>
            <a:r>
              <a:rPr lang="en-US" dirty="0" smtClean="0"/>
              <a:t>INTRODUCTION</a:t>
            </a:r>
            <a:endParaRPr lang="en-US" dirty="0"/>
          </a:p>
        </p:txBody>
      </p:sp>
      <p:sp>
        <p:nvSpPr>
          <p:cNvPr id="4" name="Text Placeholder 3"/>
          <p:cNvSpPr>
            <a:spLocks noGrp="1"/>
          </p:cNvSpPr>
          <p:nvPr>
            <p:ph type="body" sz="quarter" idx="20"/>
          </p:nvPr>
        </p:nvSpPr>
        <p:spPr>
          <a:xfrm>
            <a:off x="533391" y="17544592"/>
            <a:ext cx="10050462" cy="754045"/>
          </a:xfrm>
        </p:spPr>
        <p:txBody>
          <a:bodyPr/>
          <a:lstStyle/>
          <a:p>
            <a:r>
              <a:rPr lang="en-US" dirty="0" smtClean="0"/>
              <a:t>SAMPLE CHARACTERISTICS</a:t>
            </a:r>
            <a:endParaRPr lang="en-US" dirty="0"/>
          </a:p>
        </p:txBody>
      </p:sp>
      <p:sp>
        <p:nvSpPr>
          <p:cNvPr id="5" name="Text Placeholder 4"/>
          <p:cNvSpPr>
            <a:spLocks noGrp="1"/>
          </p:cNvSpPr>
          <p:nvPr>
            <p:ph type="body" sz="quarter" idx="21"/>
          </p:nvPr>
        </p:nvSpPr>
        <p:spPr>
          <a:xfrm>
            <a:off x="11460161" y="6378481"/>
            <a:ext cx="10048874" cy="17851018"/>
          </a:xfrm>
        </p:spPr>
        <p:txBody>
          <a:bodyPr/>
          <a:lstStyle/>
          <a:p>
            <a:pPr marL="342900" indent="-342900">
              <a:buFont typeface="Wingdings" panose="05000000000000000000" pitchFamily="2" charset="2"/>
              <a:buChar char="v"/>
            </a:pPr>
            <a:r>
              <a:rPr lang="en-US" b="1" u="sng" dirty="0">
                <a:solidFill>
                  <a:schemeClr val="tx1">
                    <a:lumMod val="95000"/>
                    <a:lumOff val="5000"/>
                  </a:schemeClr>
                </a:solidFill>
              </a:rPr>
              <a:t>Sleep: </a:t>
            </a:r>
            <a:r>
              <a:rPr lang="en-US" dirty="0">
                <a:solidFill>
                  <a:schemeClr val="tx1">
                    <a:lumMod val="95000"/>
                    <a:lumOff val="5000"/>
                  </a:schemeClr>
                </a:solidFill>
              </a:rPr>
              <a:t>These questions that we included for our research asked how often a participant had trouble staying asleep/falling asleep, and if they snored, not how long they slept for.</a:t>
            </a:r>
          </a:p>
          <a:p>
            <a:pPr marL="342900" indent="-342900">
              <a:buFont typeface="Wingdings" panose="05000000000000000000" pitchFamily="2" charset="2"/>
              <a:buChar char="v"/>
            </a:pPr>
            <a:r>
              <a:rPr lang="en-US" b="1" u="sng" dirty="0" smtClean="0">
                <a:solidFill>
                  <a:schemeClr val="tx1">
                    <a:lumMod val="95000"/>
                    <a:lumOff val="5000"/>
                  </a:schemeClr>
                </a:solidFill>
              </a:rPr>
              <a:t>Mental </a:t>
            </a:r>
            <a:r>
              <a:rPr lang="en-US" b="1" u="sng" dirty="0">
                <a:solidFill>
                  <a:schemeClr val="tx1">
                    <a:lumMod val="95000"/>
                    <a:lumOff val="5000"/>
                  </a:schemeClr>
                </a:solidFill>
              </a:rPr>
              <a:t>Health: </a:t>
            </a:r>
            <a:r>
              <a:rPr lang="en-US" dirty="0">
                <a:solidFill>
                  <a:schemeClr val="tx1">
                    <a:lumMod val="95000"/>
                    <a:lumOff val="5000"/>
                  </a:schemeClr>
                </a:solidFill>
              </a:rPr>
              <a:t>Responses </a:t>
            </a:r>
            <a:r>
              <a:rPr lang="en-US" dirty="0" smtClean="0">
                <a:solidFill>
                  <a:schemeClr val="tx1">
                    <a:lumMod val="95000"/>
                    <a:lumOff val="5000"/>
                  </a:schemeClr>
                </a:solidFill>
              </a:rPr>
              <a:t>included </a:t>
            </a:r>
            <a:r>
              <a:rPr lang="en-US" dirty="0">
                <a:solidFill>
                  <a:schemeClr val="tx1">
                    <a:lumMod val="95000"/>
                    <a:lumOff val="5000"/>
                  </a:schemeClr>
                </a:solidFill>
              </a:rPr>
              <a:t>were either measured on a </a:t>
            </a:r>
            <a:r>
              <a:rPr lang="en-US" dirty="0" err="1" smtClean="0">
                <a:solidFill>
                  <a:schemeClr val="tx1">
                    <a:lumMod val="95000"/>
                    <a:lumOff val="5000"/>
                  </a:schemeClr>
                </a:solidFill>
              </a:rPr>
              <a:t>likert</a:t>
            </a:r>
            <a:r>
              <a:rPr lang="en-US" dirty="0" smtClean="0">
                <a:solidFill>
                  <a:schemeClr val="tx1">
                    <a:lumMod val="95000"/>
                    <a:lumOff val="5000"/>
                  </a:schemeClr>
                </a:solidFill>
              </a:rPr>
              <a:t> frequency (“never/rarely/sometimes/often”) or opinion(attractiveness = “very/ moderately/ </a:t>
            </a:r>
            <a:r>
              <a:rPr lang="en-US" dirty="0">
                <a:solidFill>
                  <a:schemeClr val="tx1">
                    <a:lumMod val="95000"/>
                    <a:lumOff val="5000"/>
                  </a:schemeClr>
                </a:solidFill>
              </a:rPr>
              <a:t>slightly/not at all”)</a:t>
            </a:r>
            <a:r>
              <a:rPr lang="en-US" dirty="0" smtClean="0">
                <a:solidFill>
                  <a:schemeClr val="tx1">
                    <a:lumMod val="95000"/>
                    <a:lumOff val="5000"/>
                  </a:schemeClr>
                </a:solidFill>
              </a:rPr>
              <a:t> scale. The questions </a:t>
            </a:r>
            <a:r>
              <a:rPr lang="en-US" dirty="0">
                <a:solidFill>
                  <a:schemeClr val="tx1">
                    <a:lumMod val="95000"/>
                    <a:lumOff val="5000"/>
                  </a:schemeClr>
                </a:solidFill>
              </a:rPr>
              <a:t>asked how participants felt about the world around them, </a:t>
            </a:r>
            <a:r>
              <a:rPr lang="en-US" dirty="0" smtClean="0">
                <a:solidFill>
                  <a:schemeClr val="tx1">
                    <a:lumMod val="95000"/>
                    <a:lumOff val="5000"/>
                  </a:schemeClr>
                </a:solidFill>
              </a:rPr>
              <a:t>themselves,  </a:t>
            </a:r>
            <a:r>
              <a:rPr lang="en-US" dirty="0">
                <a:solidFill>
                  <a:schemeClr val="tx1">
                    <a:lumMod val="95000"/>
                    <a:lumOff val="5000"/>
                  </a:schemeClr>
                </a:solidFill>
              </a:rPr>
              <a:t>how they </a:t>
            </a:r>
            <a:r>
              <a:rPr lang="en-US" dirty="0" smtClean="0">
                <a:solidFill>
                  <a:schemeClr val="tx1">
                    <a:lumMod val="95000"/>
                    <a:lumOff val="5000"/>
                  </a:schemeClr>
                </a:solidFill>
              </a:rPr>
              <a:t>compare </a:t>
            </a:r>
            <a:r>
              <a:rPr lang="en-US" dirty="0">
                <a:solidFill>
                  <a:schemeClr val="tx1">
                    <a:lumMod val="95000"/>
                    <a:lumOff val="5000"/>
                  </a:schemeClr>
                </a:solidFill>
              </a:rPr>
              <a:t>to others, and how they think others see them. </a:t>
            </a:r>
            <a:endParaRPr lang="en-US" dirty="0" smtClean="0">
              <a:solidFill>
                <a:schemeClr val="tx1">
                  <a:lumMod val="95000"/>
                  <a:lumOff val="5000"/>
                </a:schemeClr>
              </a:solidFill>
            </a:endParaRPr>
          </a:p>
          <a:p>
            <a:pPr marL="342900" indent="-342900">
              <a:buFont typeface="Wingdings" panose="05000000000000000000" pitchFamily="2" charset="2"/>
              <a:buChar char="v"/>
            </a:pPr>
            <a:endParaRPr lang="en-US" dirty="0">
              <a:solidFill>
                <a:schemeClr val="tx1">
                  <a:lumMod val="95000"/>
                  <a:lumOff val="5000"/>
                </a:schemeClr>
              </a:solidFill>
            </a:endParaRPr>
          </a:p>
          <a:p>
            <a:pPr marL="342900" indent="-342900">
              <a:buFont typeface="Wingdings" panose="05000000000000000000" pitchFamily="2" charset="2"/>
              <a:buChar char="v"/>
            </a:pPr>
            <a:r>
              <a:rPr lang="en-US" dirty="0">
                <a:solidFill>
                  <a:schemeClr val="tx1">
                    <a:lumMod val="95000"/>
                    <a:lumOff val="5000"/>
                  </a:schemeClr>
                </a:solidFill>
              </a:rPr>
              <a:t>Some ordinal </a:t>
            </a:r>
            <a:r>
              <a:rPr lang="en-US" dirty="0" smtClean="0">
                <a:solidFill>
                  <a:schemeClr val="tx1">
                    <a:lumMod val="95000"/>
                    <a:lumOff val="5000"/>
                  </a:schemeClr>
                </a:solidFill>
              </a:rPr>
              <a:t>categorical variables were split into binary categories for testing purposes, such as </a:t>
            </a:r>
            <a:r>
              <a:rPr lang="en-US" dirty="0">
                <a:solidFill>
                  <a:schemeClr val="tx1">
                    <a:lumMod val="95000"/>
                    <a:lumOff val="5000"/>
                  </a:schemeClr>
                </a:solidFill>
              </a:rPr>
              <a:t>turning </a:t>
            </a:r>
            <a:r>
              <a:rPr lang="en-US" dirty="0" smtClean="0">
                <a:solidFill>
                  <a:schemeClr val="tx1">
                    <a:lumMod val="95000"/>
                    <a:lumOff val="5000"/>
                  </a:schemeClr>
                </a:solidFill>
              </a:rPr>
              <a:t>a sleep disturbance or mental health question into “event/non-event”.</a:t>
            </a:r>
          </a:p>
          <a:p>
            <a:pPr marL="342900" indent="-342900">
              <a:buFont typeface="Wingdings" panose="05000000000000000000" pitchFamily="2" charset="2"/>
              <a:buChar char="v"/>
            </a:pPr>
            <a:r>
              <a:rPr lang="en-US" u="sng" dirty="0" smtClean="0">
                <a:solidFill>
                  <a:schemeClr val="tx1">
                    <a:lumMod val="95000"/>
                    <a:lumOff val="5000"/>
                  </a:schemeClr>
                </a:solidFill>
              </a:rPr>
              <a:t>All </a:t>
            </a:r>
            <a:r>
              <a:rPr lang="en-US" u="sng" dirty="0">
                <a:solidFill>
                  <a:schemeClr val="tx1">
                    <a:lumMod val="95000"/>
                    <a:lumOff val="5000"/>
                  </a:schemeClr>
                </a:solidFill>
              </a:rPr>
              <a:t>of the mental health, personality, and sleep variables we used for research were categorical. </a:t>
            </a:r>
          </a:p>
          <a:p>
            <a:pPr marL="342900" indent="-342900">
              <a:buFont typeface="Wingdings" panose="05000000000000000000" pitchFamily="2" charset="2"/>
              <a:buChar char="v"/>
            </a:pPr>
            <a:r>
              <a:rPr lang="en-US" u="sng" dirty="0">
                <a:solidFill>
                  <a:schemeClr val="tx1">
                    <a:lumMod val="95000"/>
                    <a:lumOff val="5000"/>
                  </a:schemeClr>
                </a:solidFill>
              </a:rPr>
              <a:t>The data used contained no outliers, only missing data to be coded out</a:t>
            </a:r>
            <a:r>
              <a:rPr lang="en-US" u="sng" dirty="0" smtClean="0">
                <a:solidFill>
                  <a:schemeClr val="tx1">
                    <a:lumMod val="95000"/>
                    <a:lumOff val="5000"/>
                  </a:schemeClr>
                </a:solidFill>
              </a:rPr>
              <a:t>.</a:t>
            </a:r>
          </a:p>
          <a:p>
            <a:pPr marL="342900" indent="-342900">
              <a:buFont typeface="Wingdings" panose="05000000000000000000" pitchFamily="2" charset="2"/>
              <a:buChar char="v"/>
            </a:pPr>
            <a:endParaRPr lang="en-US" u="sng" dirty="0" smtClean="0">
              <a:solidFill>
                <a:schemeClr val="tx1">
                  <a:lumMod val="95000"/>
                  <a:lumOff val="5000"/>
                </a:schemeClr>
              </a:solidFill>
            </a:endParaRPr>
          </a:p>
          <a:p>
            <a:r>
              <a:rPr lang="en-US" b="1" u="sng" dirty="0" smtClean="0">
                <a:solidFill>
                  <a:schemeClr val="tx1">
                    <a:lumMod val="95000"/>
                    <a:lumOff val="5000"/>
                  </a:schemeClr>
                </a:solidFill>
              </a:rPr>
              <a:t>Constructed Depression Variable:</a:t>
            </a:r>
            <a:r>
              <a:rPr lang="en-US" b="1" dirty="0" smtClean="0">
                <a:solidFill>
                  <a:schemeClr val="tx1">
                    <a:lumMod val="95000"/>
                    <a:lumOff val="5000"/>
                  </a:schemeClr>
                </a:solidFill>
              </a:rPr>
              <a:t> </a:t>
            </a:r>
            <a:r>
              <a:rPr lang="en-US" dirty="0" smtClean="0">
                <a:solidFill>
                  <a:schemeClr val="tx1">
                    <a:lumMod val="95000"/>
                    <a:lumOff val="5000"/>
                  </a:schemeClr>
                </a:solidFill>
              </a:rPr>
              <a:t>Combined two variables, one directly asking if the participant has been diagnosed with depression, the other being a </a:t>
            </a:r>
            <a:r>
              <a:rPr lang="en-US" dirty="0" err="1" smtClean="0">
                <a:solidFill>
                  <a:schemeClr val="tx1">
                    <a:lumMod val="95000"/>
                    <a:lumOff val="5000"/>
                  </a:schemeClr>
                </a:solidFill>
              </a:rPr>
              <a:t>likert</a:t>
            </a:r>
            <a:r>
              <a:rPr lang="en-US" dirty="0" smtClean="0">
                <a:solidFill>
                  <a:schemeClr val="tx1">
                    <a:lumMod val="95000"/>
                    <a:lumOff val="5000"/>
                  </a:schemeClr>
                </a:solidFill>
              </a:rPr>
              <a:t> scale of frequency of feeling depressed that month. If the score was greater than 2, we conclude the participant is depressed.</a:t>
            </a:r>
          </a:p>
          <a:p>
            <a:endParaRPr lang="en-US" u="sng" dirty="0">
              <a:solidFill>
                <a:schemeClr val="tx1">
                  <a:lumMod val="95000"/>
                  <a:lumOff val="5000"/>
                </a:schemeClr>
              </a:solidFill>
            </a:endParaRPr>
          </a:p>
          <a:p>
            <a:r>
              <a:rPr lang="en-US" b="1" u="sng" dirty="0" smtClean="0">
                <a:solidFill>
                  <a:schemeClr val="tx1">
                    <a:lumMod val="95000"/>
                    <a:lumOff val="5000"/>
                  </a:schemeClr>
                </a:solidFill>
              </a:rPr>
              <a:t>Moderation Testing: </a:t>
            </a:r>
          </a:p>
          <a:p>
            <a:pPr marL="342900" indent="-342900">
              <a:buFont typeface="Wingdings" panose="05000000000000000000" pitchFamily="2" charset="2"/>
              <a:buChar char="v"/>
            </a:pPr>
            <a:r>
              <a:rPr lang="en-US" dirty="0">
                <a:solidFill>
                  <a:schemeClr val="tx1">
                    <a:lumMod val="95000"/>
                    <a:lumOff val="5000"/>
                  </a:schemeClr>
                </a:solidFill>
              </a:rPr>
              <a:t>We tested the relationship between trouble staying asleep and depression, and the relationship between trouble falling asleep and ability to function the next day, considering snoring/not snoring, gender, and smoking/not smoking as potential moderators.</a:t>
            </a:r>
          </a:p>
          <a:p>
            <a:pPr marL="342900" indent="-342900">
              <a:buFont typeface="Wingdings" panose="05000000000000000000" pitchFamily="2" charset="2"/>
              <a:buChar char="v"/>
            </a:pPr>
            <a:r>
              <a:rPr lang="en-US" dirty="0">
                <a:solidFill>
                  <a:schemeClr val="tx1">
                    <a:lumMod val="95000"/>
                    <a:lumOff val="5000"/>
                  </a:schemeClr>
                </a:solidFill>
              </a:rPr>
              <a:t>We did not test the relationship between trouble falling asleep and depression with the potential moderators, as we assumed we would get </a:t>
            </a:r>
            <a:r>
              <a:rPr lang="en-US" dirty="0" smtClean="0">
                <a:solidFill>
                  <a:schemeClr val="tx1">
                    <a:lumMod val="95000"/>
                    <a:lumOff val="5000"/>
                  </a:schemeClr>
                </a:solidFill>
              </a:rPr>
              <a:t>the same results as the moderation test </a:t>
            </a:r>
            <a:r>
              <a:rPr lang="en-US" dirty="0">
                <a:solidFill>
                  <a:schemeClr val="tx1">
                    <a:lumMod val="95000"/>
                    <a:lumOff val="5000"/>
                  </a:schemeClr>
                </a:solidFill>
              </a:rPr>
              <a:t>for trouble staying asleep and </a:t>
            </a:r>
            <a:r>
              <a:rPr lang="en-US" dirty="0" smtClean="0">
                <a:solidFill>
                  <a:schemeClr val="tx1">
                    <a:lumMod val="95000"/>
                    <a:lumOff val="5000"/>
                  </a:schemeClr>
                </a:solidFill>
              </a:rPr>
              <a:t>depression, since the two relationships are almost identical.</a:t>
            </a:r>
            <a:endParaRPr lang="en-US" u="sng" dirty="0" smtClean="0">
              <a:solidFill>
                <a:schemeClr val="tx1">
                  <a:lumMod val="95000"/>
                  <a:lumOff val="5000"/>
                </a:schemeClr>
              </a:solidFill>
            </a:endParaRPr>
          </a:p>
          <a:p>
            <a:r>
              <a:rPr lang="en-US" b="1" u="sng" dirty="0" smtClean="0">
                <a:solidFill>
                  <a:schemeClr val="tx1">
                    <a:lumMod val="95000"/>
                    <a:lumOff val="5000"/>
                  </a:schemeClr>
                </a:solidFill>
              </a:rPr>
              <a:t>Confounder Testing:</a:t>
            </a:r>
          </a:p>
          <a:p>
            <a:pPr marL="342900" indent="-342900">
              <a:buFont typeface="Wingdings" panose="05000000000000000000" pitchFamily="2" charset="2"/>
              <a:buChar char="v"/>
            </a:pPr>
            <a:r>
              <a:rPr lang="en-US" dirty="0">
                <a:solidFill>
                  <a:schemeClr val="tx1">
                    <a:lumMod val="95000"/>
                    <a:lumOff val="5000"/>
                  </a:schemeClr>
                </a:solidFill>
              </a:rPr>
              <a:t>We tested the relationship between trouble falling asleep and depression, and the relationship between ability to function after poor sleep and depression, considering smoking status as a confounder.</a:t>
            </a:r>
          </a:p>
          <a:p>
            <a:pPr marL="342900" indent="-342900">
              <a:buFont typeface="Wingdings" panose="05000000000000000000" pitchFamily="2" charset="2"/>
              <a:buChar char="v"/>
            </a:pPr>
            <a:r>
              <a:rPr lang="en-US" dirty="0">
                <a:solidFill>
                  <a:schemeClr val="tx1">
                    <a:lumMod val="95000"/>
                    <a:lumOff val="5000"/>
                  </a:schemeClr>
                </a:solidFill>
              </a:rPr>
              <a:t>Like with moderation, we did not test smoking as a confounder on the relationship between trouble staying asleep and </a:t>
            </a:r>
            <a:r>
              <a:rPr lang="en-US" dirty="0" smtClean="0">
                <a:solidFill>
                  <a:schemeClr val="tx1">
                    <a:lumMod val="95000"/>
                    <a:lumOff val="5000"/>
                  </a:schemeClr>
                </a:solidFill>
              </a:rPr>
              <a:t>depression, for the same reason as before.</a:t>
            </a:r>
          </a:p>
          <a:p>
            <a:pPr marL="342900" indent="-342900">
              <a:buFont typeface="Wingdings" panose="05000000000000000000" pitchFamily="2" charset="2"/>
              <a:buChar char="v"/>
            </a:pPr>
            <a:endParaRPr lang="en-US" dirty="0" smtClean="0">
              <a:solidFill>
                <a:schemeClr val="tx1">
                  <a:lumMod val="95000"/>
                  <a:lumOff val="5000"/>
                </a:schemeClr>
              </a:solidFill>
            </a:endParaRPr>
          </a:p>
          <a:p>
            <a:r>
              <a:rPr lang="en-US" b="1" u="sng" dirty="0" smtClean="0">
                <a:solidFill>
                  <a:schemeClr val="tx1">
                    <a:lumMod val="95000"/>
                    <a:lumOff val="5000"/>
                  </a:schemeClr>
                </a:solidFill>
              </a:rPr>
              <a:t>Final Model:</a:t>
            </a:r>
            <a:r>
              <a:rPr lang="en-US" b="1" dirty="0">
                <a:solidFill>
                  <a:schemeClr val="tx1">
                    <a:lumMod val="95000"/>
                    <a:lumOff val="5000"/>
                  </a:schemeClr>
                </a:solidFill>
              </a:rPr>
              <a:t> </a:t>
            </a:r>
            <a:r>
              <a:rPr lang="en-US" dirty="0" smtClean="0">
                <a:solidFill>
                  <a:schemeClr val="tx1">
                    <a:lumMod val="95000"/>
                    <a:lumOff val="5000"/>
                  </a:schemeClr>
                </a:solidFill>
              </a:rPr>
              <a:t>Also included </a:t>
            </a:r>
            <a:r>
              <a:rPr lang="en-US" dirty="0" smtClean="0">
                <a:solidFill>
                  <a:schemeClr val="tx1">
                    <a:lumMod val="95000"/>
                    <a:lumOff val="5000"/>
                  </a:schemeClr>
                </a:solidFill>
              </a:rPr>
              <a:t>income(categories </a:t>
            </a:r>
            <a:r>
              <a:rPr lang="en-US" dirty="0" smtClean="0">
                <a:solidFill>
                  <a:schemeClr val="tx1">
                    <a:lumMod val="95000"/>
                    <a:lumOff val="5000"/>
                  </a:schemeClr>
                </a:solidFill>
              </a:rPr>
              <a:t>with </a:t>
            </a:r>
            <a:r>
              <a:rPr lang="en-US" dirty="0">
                <a:solidFill>
                  <a:schemeClr val="tx1">
                    <a:lumMod val="95000"/>
                    <a:lumOff val="5000"/>
                  </a:schemeClr>
                </a:solidFill>
              </a:rPr>
              <a:t>smallest </a:t>
            </a:r>
            <a:r>
              <a:rPr lang="en-US" dirty="0" smtClean="0">
                <a:solidFill>
                  <a:schemeClr val="tx1">
                    <a:lumMod val="95000"/>
                    <a:lumOff val="5000"/>
                  </a:schemeClr>
                </a:solidFill>
              </a:rPr>
              <a:t>being less </a:t>
            </a:r>
            <a:r>
              <a:rPr lang="en-US" dirty="0">
                <a:solidFill>
                  <a:schemeClr val="tx1">
                    <a:lumMod val="95000"/>
                    <a:lumOff val="5000"/>
                  </a:schemeClr>
                </a:solidFill>
              </a:rPr>
              <a:t>than $</a:t>
            </a:r>
            <a:r>
              <a:rPr lang="en-US" dirty="0" smtClean="0">
                <a:solidFill>
                  <a:schemeClr val="tx1">
                    <a:lumMod val="95000"/>
                    <a:lumOff val="5000"/>
                  </a:schemeClr>
                </a:solidFill>
              </a:rPr>
              <a:t>5,000 annually </a:t>
            </a:r>
            <a:r>
              <a:rPr lang="en-US" dirty="0">
                <a:solidFill>
                  <a:schemeClr val="tx1">
                    <a:lumMod val="95000"/>
                    <a:lumOff val="5000"/>
                  </a:schemeClr>
                </a:solidFill>
              </a:rPr>
              <a:t>and max being $</a:t>
            </a:r>
            <a:r>
              <a:rPr lang="en-US" dirty="0" smtClean="0">
                <a:solidFill>
                  <a:schemeClr val="tx1">
                    <a:lumMod val="95000"/>
                    <a:lumOff val="5000"/>
                  </a:schemeClr>
                </a:solidFill>
              </a:rPr>
              <a:t>150,000+) and BMI to be tested for their effect on the relationship between sleep disturbance and depression.</a:t>
            </a:r>
            <a:endParaRPr lang="en-US" b="1" u="sng" dirty="0" smtClean="0">
              <a:solidFill>
                <a:schemeClr val="tx1">
                  <a:lumMod val="95000"/>
                  <a:lumOff val="5000"/>
                </a:schemeClr>
              </a:solidFill>
            </a:endParaRPr>
          </a:p>
        </p:txBody>
      </p:sp>
      <p:sp>
        <p:nvSpPr>
          <p:cNvPr id="6" name="Text Placeholder 5"/>
          <p:cNvSpPr>
            <a:spLocks noGrp="1"/>
          </p:cNvSpPr>
          <p:nvPr>
            <p:ph type="body" sz="quarter" idx="22"/>
          </p:nvPr>
        </p:nvSpPr>
        <p:spPr/>
        <p:txBody>
          <a:bodyPr/>
          <a:lstStyle/>
          <a:p>
            <a:r>
              <a:rPr lang="en-US" dirty="0" smtClean="0"/>
              <a:t>ANALYSIS METHODS</a:t>
            </a:r>
            <a:endParaRPr lang="en-US" dirty="0"/>
          </a:p>
        </p:txBody>
      </p:sp>
      <p:sp>
        <p:nvSpPr>
          <p:cNvPr id="7" name="Text Placeholder 6"/>
          <p:cNvSpPr>
            <a:spLocks noGrp="1"/>
          </p:cNvSpPr>
          <p:nvPr>
            <p:ph type="body" sz="quarter" idx="23"/>
          </p:nvPr>
        </p:nvSpPr>
        <p:spPr>
          <a:xfrm>
            <a:off x="22385343" y="5541701"/>
            <a:ext cx="10048874" cy="8956276"/>
          </a:xfrm>
        </p:spPr>
        <p:txBody>
          <a:bodyPr/>
          <a:lstStyle/>
          <a:p>
            <a:pPr marL="501650" lvl="0" indent="-342900">
              <a:spcBef>
                <a:spcPts val="0"/>
              </a:spcBef>
              <a:buClr>
                <a:srgbClr val="000000"/>
              </a:buClr>
              <a:buSzPct val="100000"/>
              <a:buFont typeface="Wingdings" panose="05000000000000000000" pitchFamily="2" charset="2"/>
              <a:buChar char="v"/>
            </a:pPr>
            <a:r>
              <a:rPr lang="en-US" sz="2400" dirty="0" smtClean="0">
                <a:solidFill>
                  <a:srgbClr val="000000"/>
                </a:solidFill>
                <a:ea typeface="Arial"/>
                <a:sym typeface="Arial"/>
              </a:rPr>
              <a:t>While </a:t>
            </a:r>
            <a:r>
              <a:rPr lang="en-US" sz="2400" dirty="0">
                <a:solidFill>
                  <a:srgbClr val="000000"/>
                </a:solidFill>
                <a:ea typeface="Arial"/>
                <a:sym typeface="Arial"/>
              </a:rPr>
              <a:t>there </a:t>
            </a:r>
            <a:r>
              <a:rPr lang="en-US" sz="2400" dirty="0" smtClean="0">
                <a:solidFill>
                  <a:srgbClr val="000000"/>
                </a:solidFill>
                <a:ea typeface="Arial"/>
                <a:sym typeface="Arial"/>
              </a:rPr>
              <a:t>are </a:t>
            </a:r>
            <a:r>
              <a:rPr lang="en-US" sz="2400" dirty="0">
                <a:solidFill>
                  <a:srgbClr val="000000"/>
                </a:solidFill>
                <a:ea typeface="Arial"/>
                <a:sym typeface="Arial"/>
              </a:rPr>
              <a:t>other factors that play as much or more of a role in leading to depression, and we can’t definitively say “if you </a:t>
            </a:r>
            <a:r>
              <a:rPr lang="en-US" sz="2400" dirty="0" smtClean="0">
                <a:solidFill>
                  <a:srgbClr val="000000"/>
                </a:solidFill>
                <a:ea typeface="Arial"/>
                <a:sym typeface="Arial"/>
              </a:rPr>
              <a:t>don’t sleep well </a:t>
            </a:r>
            <a:r>
              <a:rPr lang="en-US" sz="2400" dirty="0">
                <a:solidFill>
                  <a:srgbClr val="000000"/>
                </a:solidFill>
                <a:ea typeface="Arial"/>
                <a:sym typeface="Arial"/>
              </a:rPr>
              <a:t>you’ll 100% be depressed”, it is clear that the more </a:t>
            </a:r>
            <a:r>
              <a:rPr lang="en-US" sz="2400" dirty="0" smtClean="0">
                <a:solidFill>
                  <a:srgbClr val="000000"/>
                </a:solidFill>
                <a:ea typeface="Arial"/>
                <a:sym typeface="Arial"/>
              </a:rPr>
              <a:t>poorly you sleep</a:t>
            </a:r>
            <a:r>
              <a:rPr lang="en-US" sz="2400" dirty="0">
                <a:solidFill>
                  <a:srgbClr val="000000"/>
                </a:solidFill>
                <a:ea typeface="Arial"/>
                <a:sym typeface="Arial"/>
              </a:rPr>
              <a:t>, the more you will feel out of shape mentally in more ways than one</a:t>
            </a:r>
            <a:r>
              <a:rPr lang="en-US" sz="2400" dirty="0" smtClean="0">
                <a:solidFill>
                  <a:srgbClr val="000000"/>
                </a:solidFill>
                <a:ea typeface="Arial"/>
                <a:sym typeface="Arial"/>
              </a:rPr>
              <a:t>.</a:t>
            </a:r>
          </a:p>
          <a:p>
            <a:pPr marL="501650" lvl="0" indent="-342900">
              <a:spcBef>
                <a:spcPts val="0"/>
              </a:spcBef>
              <a:buClr>
                <a:srgbClr val="000000"/>
              </a:buClr>
              <a:buSzPct val="100000"/>
              <a:buFont typeface="Wingdings" panose="05000000000000000000" pitchFamily="2" charset="2"/>
              <a:buChar char="v"/>
            </a:pPr>
            <a:endParaRPr lang="en-US" sz="2400" dirty="0">
              <a:solidFill>
                <a:srgbClr val="000000"/>
              </a:solidFill>
              <a:ea typeface="Arial"/>
              <a:sym typeface="Arial"/>
            </a:endParaRPr>
          </a:p>
          <a:p>
            <a:pPr marL="501650" lvl="0" indent="-342900">
              <a:spcBef>
                <a:spcPts val="0"/>
              </a:spcBef>
              <a:buClr>
                <a:srgbClr val="000000"/>
              </a:buClr>
              <a:buSzPct val="100000"/>
              <a:buFont typeface="Wingdings" panose="05000000000000000000" pitchFamily="2" charset="2"/>
              <a:buChar char="v"/>
            </a:pPr>
            <a:r>
              <a:rPr lang="en-US" sz="2400" dirty="0">
                <a:solidFill>
                  <a:srgbClr val="000000"/>
                </a:solidFill>
                <a:ea typeface="Arial"/>
                <a:sym typeface="Arial"/>
              </a:rPr>
              <a:t>From </a:t>
            </a:r>
            <a:r>
              <a:rPr lang="en-US" sz="2400" dirty="0" err="1">
                <a:solidFill>
                  <a:srgbClr val="000000"/>
                </a:solidFill>
                <a:ea typeface="Arial"/>
                <a:sym typeface="Arial"/>
              </a:rPr>
              <a:t>Nyer</a:t>
            </a:r>
            <a:r>
              <a:rPr lang="en-US" sz="2400" dirty="0">
                <a:solidFill>
                  <a:srgbClr val="000000"/>
                </a:solidFill>
                <a:ea typeface="Arial"/>
                <a:sym typeface="Arial"/>
              </a:rPr>
              <a:t>, M., et al. (2013</a:t>
            </a:r>
            <a:r>
              <a:rPr lang="en-US" sz="2400" dirty="0" smtClean="0">
                <a:solidFill>
                  <a:srgbClr val="000000"/>
                </a:solidFill>
                <a:ea typeface="Arial"/>
                <a:sym typeface="Arial"/>
              </a:rPr>
              <a:t>) </a:t>
            </a:r>
            <a:r>
              <a:rPr lang="en-US" sz="2400" dirty="0">
                <a:solidFill>
                  <a:srgbClr val="000000"/>
                </a:solidFill>
                <a:ea typeface="Arial"/>
                <a:sym typeface="Arial"/>
              </a:rPr>
              <a:t>and “Sleep and Mental Health” we learned that this relationship between sleep and depression may go both ways, as people who already have depression tend to exhibit worse symptoms and functional impairment when struggling to get quality sleep, and that treating sleep disorders can alleviate symptoms of mental health diseases</a:t>
            </a:r>
            <a:r>
              <a:rPr lang="en-US" sz="2400" dirty="0" smtClean="0">
                <a:solidFill>
                  <a:srgbClr val="000000"/>
                </a:solidFill>
                <a:ea typeface="Arial"/>
                <a:sym typeface="Arial"/>
              </a:rPr>
              <a:t>.</a:t>
            </a:r>
          </a:p>
          <a:p>
            <a:pPr marL="501650" lvl="0" indent="-342900">
              <a:spcBef>
                <a:spcPts val="0"/>
              </a:spcBef>
              <a:buClr>
                <a:srgbClr val="000000"/>
              </a:buClr>
              <a:buSzPct val="100000"/>
              <a:buFont typeface="Wingdings" panose="05000000000000000000" pitchFamily="2" charset="2"/>
              <a:buChar char="v"/>
            </a:pPr>
            <a:endParaRPr lang="en-US" sz="2400" dirty="0">
              <a:solidFill>
                <a:srgbClr val="000000"/>
              </a:solidFill>
              <a:ea typeface="Arial"/>
              <a:sym typeface="Arial"/>
            </a:endParaRPr>
          </a:p>
          <a:p>
            <a:pPr marL="501650" lvl="0" indent="-342900">
              <a:spcBef>
                <a:spcPts val="0"/>
              </a:spcBef>
              <a:buClr>
                <a:srgbClr val="000000"/>
              </a:buClr>
              <a:buSzPct val="100000"/>
              <a:buFont typeface="Wingdings" panose="05000000000000000000" pitchFamily="2" charset="2"/>
              <a:buChar char="v"/>
            </a:pPr>
            <a:r>
              <a:rPr lang="en-US" sz="2400" dirty="0">
                <a:solidFill>
                  <a:srgbClr val="000000"/>
                </a:solidFill>
                <a:ea typeface="Arial"/>
                <a:sym typeface="Arial"/>
              </a:rPr>
              <a:t>We have come to the same conclusion as Dag, B., &amp; </a:t>
            </a:r>
            <a:r>
              <a:rPr lang="en-US" sz="2400" dirty="0" err="1">
                <a:solidFill>
                  <a:srgbClr val="000000"/>
                </a:solidFill>
                <a:ea typeface="Arial"/>
                <a:sym typeface="Arial"/>
              </a:rPr>
              <a:t>Kutlu</a:t>
            </a:r>
            <a:r>
              <a:rPr lang="en-US" sz="2400" dirty="0">
                <a:solidFill>
                  <a:srgbClr val="000000"/>
                </a:solidFill>
                <a:ea typeface="Arial"/>
                <a:sym typeface="Arial"/>
              </a:rPr>
              <a:t>, F. Y. (2017), controlling for the same factors, though they used much more advanced methods of scoring sleep quality (Pittsburgh </a:t>
            </a:r>
            <a:r>
              <a:rPr lang="en-US" sz="2400" dirty="0" smtClean="0">
                <a:solidFill>
                  <a:srgbClr val="000000"/>
                </a:solidFill>
                <a:ea typeface="Arial"/>
                <a:sym typeface="Arial"/>
              </a:rPr>
              <a:t>Sleep Quality </a:t>
            </a:r>
            <a:r>
              <a:rPr lang="en-US" sz="2400" dirty="0">
                <a:solidFill>
                  <a:srgbClr val="000000"/>
                </a:solidFill>
                <a:ea typeface="Arial"/>
                <a:sym typeface="Arial"/>
              </a:rPr>
              <a:t>Index) and depression (Beck Depression Inventory</a:t>
            </a:r>
            <a:r>
              <a:rPr lang="en-US" sz="2400" dirty="0" smtClean="0">
                <a:solidFill>
                  <a:srgbClr val="000000"/>
                </a:solidFill>
                <a:ea typeface="Arial"/>
                <a:sym typeface="Arial"/>
              </a:rPr>
              <a:t>).</a:t>
            </a:r>
          </a:p>
          <a:p>
            <a:pPr marL="501650" lvl="0" indent="-342900">
              <a:spcBef>
                <a:spcPts val="0"/>
              </a:spcBef>
              <a:buClr>
                <a:srgbClr val="000000"/>
              </a:buClr>
              <a:buSzPct val="100000"/>
              <a:buFont typeface="Wingdings" panose="05000000000000000000" pitchFamily="2" charset="2"/>
              <a:buChar char="v"/>
            </a:pPr>
            <a:endParaRPr lang="en-US" sz="2400" dirty="0">
              <a:solidFill>
                <a:srgbClr val="000000"/>
              </a:solidFill>
              <a:ea typeface="Arial"/>
              <a:sym typeface="Arial"/>
            </a:endParaRPr>
          </a:p>
          <a:p>
            <a:pPr marL="501650" lvl="0" indent="-342900">
              <a:spcBef>
                <a:spcPts val="0"/>
              </a:spcBef>
              <a:buClr>
                <a:srgbClr val="000000"/>
              </a:buClr>
              <a:buSzPct val="100000"/>
              <a:buFont typeface="Wingdings" panose="05000000000000000000" pitchFamily="2" charset="2"/>
              <a:buChar char="v"/>
            </a:pPr>
            <a:r>
              <a:rPr lang="en-US" sz="2400" dirty="0" err="1">
                <a:solidFill>
                  <a:srgbClr val="000000"/>
                </a:solidFill>
                <a:ea typeface="Arial"/>
                <a:sym typeface="Arial"/>
              </a:rPr>
              <a:t>Baglioni</a:t>
            </a:r>
            <a:r>
              <a:rPr lang="en-US" sz="2400" dirty="0">
                <a:solidFill>
                  <a:srgbClr val="000000"/>
                </a:solidFill>
                <a:ea typeface="Arial"/>
                <a:sym typeface="Arial"/>
              </a:rPr>
              <a:t>, C., et al. (2011) found non-depressed people with sleep disturbance have a twofold risk to develop depression, compared to people who sleep soundly. We found similar results from odds ratios </a:t>
            </a:r>
            <a:r>
              <a:rPr lang="en-US" sz="2400" b="1" dirty="0" smtClean="0">
                <a:solidFill>
                  <a:srgbClr val="000000"/>
                </a:solidFill>
                <a:ea typeface="Arial"/>
                <a:sym typeface="Arial"/>
              </a:rPr>
              <a:t>(</a:t>
            </a:r>
            <a:r>
              <a:rPr lang="en-US" sz="2400" b="1" dirty="0">
                <a:solidFill>
                  <a:srgbClr val="000000"/>
                </a:solidFill>
                <a:ea typeface="Arial"/>
                <a:sym typeface="Arial"/>
              </a:rPr>
              <a:t>3.57 times more likely to be depressed if struggling to sleep 3-4 times/week, 3.7 times for 5+ times/week). </a:t>
            </a:r>
            <a:endParaRPr lang="en-US" sz="2400" b="1" dirty="0" smtClean="0">
              <a:solidFill>
                <a:srgbClr val="000000"/>
              </a:solidFill>
              <a:ea typeface="Arial"/>
              <a:sym typeface="Arial"/>
            </a:endParaRPr>
          </a:p>
          <a:p>
            <a:pPr marL="501650" lvl="0" indent="-342900">
              <a:spcBef>
                <a:spcPts val="0"/>
              </a:spcBef>
              <a:buClr>
                <a:srgbClr val="000000"/>
              </a:buClr>
              <a:buSzPct val="100000"/>
              <a:buFont typeface="Wingdings" panose="05000000000000000000" pitchFamily="2" charset="2"/>
              <a:buChar char="v"/>
            </a:pPr>
            <a:endParaRPr lang="en-US" sz="2400" dirty="0" smtClean="0">
              <a:solidFill>
                <a:srgbClr val="000000"/>
              </a:solidFill>
              <a:ea typeface="Arial"/>
              <a:sym typeface="Arial"/>
            </a:endParaRPr>
          </a:p>
          <a:p>
            <a:pPr marL="1644575" lvl="1" indent="0">
              <a:spcBef>
                <a:spcPts val="0"/>
              </a:spcBef>
              <a:buClr>
                <a:srgbClr val="000000"/>
              </a:buClr>
              <a:buSzPct val="100000"/>
              <a:buNone/>
            </a:pPr>
            <a:endParaRPr lang="en-US" sz="2400" dirty="0" smtClean="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8" name="Text Placeholder 7"/>
          <p:cNvSpPr>
            <a:spLocks noGrp="1"/>
          </p:cNvSpPr>
          <p:nvPr>
            <p:ph type="body" sz="quarter" idx="24"/>
          </p:nvPr>
        </p:nvSpPr>
        <p:spPr>
          <a:xfrm>
            <a:off x="11503933" y="23583260"/>
            <a:ext cx="10058400" cy="754045"/>
          </a:xfrm>
        </p:spPr>
        <p:txBody>
          <a:bodyPr/>
          <a:lstStyle/>
          <a:p>
            <a:r>
              <a:rPr lang="en-US" dirty="0" smtClean="0"/>
              <a:t>RESULTS</a:t>
            </a:r>
            <a:endParaRPr lang="en-US" dirty="0"/>
          </a:p>
        </p:txBody>
      </p:sp>
      <p:sp>
        <p:nvSpPr>
          <p:cNvPr id="9" name="Text Placeholder 8"/>
          <p:cNvSpPr>
            <a:spLocks noGrp="1"/>
          </p:cNvSpPr>
          <p:nvPr>
            <p:ph type="body" sz="quarter" idx="25"/>
          </p:nvPr>
        </p:nvSpPr>
        <p:spPr>
          <a:xfrm>
            <a:off x="33310523" y="9563266"/>
            <a:ext cx="10047018" cy="754045"/>
          </a:xfrm>
        </p:spPr>
        <p:txBody>
          <a:bodyPr/>
          <a:lstStyle/>
          <a:p>
            <a:r>
              <a:rPr lang="en-US" dirty="0" smtClean="0"/>
              <a:t>IMPLICATIONS</a:t>
            </a:r>
            <a:endParaRPr lang="en-US" dirty="0"/>
          </a:p>
        </p:txBody>
      </p:sp>
      <p:sp>
        <p:nvSpPr>
          <p:cNvPr id="10" name="Text Placeholder 9"/>
          <p:cNvSpPr>
            <a:spLocks noGrp="1"/>
          </p:cNvSpPr>
          <p:nvPr>
            <p:ph type="body" sz="quarter" idx="26"/>
          </p:nvPr>
        </p:nvSpPr>
        <p:spPr>
          <a:xfrm>
            <a:off x="33358541" y="10173715"/>
            <a:ext cx="10047018" cy="12280263"/>
          </a:xfrm>
        </p:spPr>
        <p:txBody>
          <a:bodyPr/>
          <a:lstStyle/>
          <a:p>
            <a:pPr marL="469900" lvl="0" indent="-342900">
              <a:spcBef>
                <a:spcPts val="0"/>
              </a:spcBef>
              <a:buClr>
                <a:srgbClr val="000000"/>
              </a:buClr>
              <a:buSzPct val="100000"/>
              <a:buFont typeface="Wingdings" panose="05000000000000000000" pitchFamily="2" charset="2"/>
              <a:buChar char="v"/>
            </a:pPr>
            <a:r>
              <a:rPr lang="en-US" sz="2400" dirty="0" smtClean="0">
                <a:solidFill>
                  <a:srgbClr val="000000"/>
                </a:solidFill>
              </a:rPr>
              <a:t>These </a:t>
            </a:r>
            <a:r>
              <a:rPr lang="en-US" sz="2400" dirty="0">
                <a:solidFill>
                  <a:srgbClr val="000000"/>
                </a:solidFill>
              </a:rPr>
              <a:t>results can be used to inform the work of other researchers on this subject and to build evidence proving this </a:t>
            </a:r>
            <a:r>
              <a:rPr lang="en-US" sz="2400" dirty="0" smtClean="0">
                <a:solidFill>
                  <a:srgbClr val="000000"/>
                </a:solidFill>
              </a:rPr>
              <a:t>relationship, </a:t>
            </a:r>
            <a:r>
              <a:rPr lang="en-US" sz="2400" dirty="0">
                <a:solidFill>
                  <a:srgbClr val="000000"/>
                </a:solidFill>
              </a:rPr>
              <a:t>so that more </a:t>
            </a:r>
            <a:r>
              <a:rPr lang="en-US" sz="2400" dirty="0" smtClean="0">
                <a:solidFill>
                  <a:srgbClr val="000000"/>
                </a:solidFill>
              </a:rPr>
              <a:t>medical effort and public </a:t>
            </a:r>
            <a:r>
              <a:rPr lang="en-US" sz="2400" dirty="0">
                <a:solidFill>
                  <a:srgbClr val="000000"/>
                </a:solidFill>
              </a:rPr>
              <a:t>awareness can be put towards improving people’s sleep patterns and keeping them mentally fit</a:t>
            </a:r>
            <a:r>
              <a:rPr lang="en-US" sz="2400" dirty="0" smtClean="0">
                <a:solidFill>
                  <a:srgbClr val="000000"/>
                </a:solidFill>
              </a:rPr>
              <a:t>.</a:t>
            </a:r>
          </a:p>
          <a:p>
            <a:pPr marL="469900" lvl="0" indent="-342900">
              <a:spcBef>
                <a:spcPts val="0"/>
              </a:spcBef>
              <a:buClr>
                <a:srgbClr val="000000"/>
              </a:buClr>
              <a:buSzPct val="100000"/>
              <a:buFont typeface="Wingdings" panose="05000000000000000000" pitchFamily="2" charset="2"/>
              <a:buChar char="v"/>
            </a:pPr>
            <a:endParaRPr lang="en-US" sz="2400" dirty="0" smtClean="0">
              <a:solidFill>
                <a:srgbClr val="000000"/>
              </a:solidFill>
            </a:endParaRPr>
          </a:p>
          <a:p>
            <a:pPr marL="469900" lvl="0" indent="-342900">
              <a:spcBef>
                <a:spcPts val="0"/>
              </a:spcBef>
              <a:buClr>
                <a:srgbClr val="000000"/>
              </a:buClr>
              <a:buSzPct val="100000"/>
              <a:buFont typeface="Wingdings" panose="05000000000000000000" pitchFamily="2" charset="2"/>
              <a:buChar char="v"/>
            </a:pPr>
            <a:r>
              <a:rPr lang="en-US" sz="2400" b="1" u="sng" dirty="0" smtClean="0">
                <a:solidFill>
                  <a:srgbClr val="000000"/>
                </a:solidFill>
              </a:rPr>
              <a:t>Limitations:</a:t>
            </a:r>
          </a:p>
          <a:p>
            <a:pPr marL="1955725" lvl="1" indent="-342900">
              <a:spcBef>
                <a:spcPts val="0"/>
              </a:spcBef>
              <a:buClr>
                <a:srgbClr val="000000"/>
              </a:buClr>
              <a:buSzPct val="100000"/>
              <a:buFont typeface="Wingdings" panose="05000000000000000000" pitchFamily="2" charset="2"/>
              <a:buChar char="v"/>
            </a:pPr>
            <a:r>
              <a:rPr lang="en-US" sz="2400" dirty="0" smtClean="0">
                <a:solidFill>
                  <a:srgbClr val="000000"/>
                </a:solidFill>
                <a:latin typeface="Times New Roman" panose="02020603050405020304" pitchFamily="18" charset="0"/>
                <a:cs typeface="Times New Roman" panose="02020603050405020304" pitchFamily="18" charset="0"/>
              </a:rPr>
              <a:t>There was limited qualitative sleep data, we would have liked to work with more. The format of the quantitative sleep data was basic sleep/wake times. </a:t>
            </a:r>
          </a:p>
          <a:p>
            <a:pPr marL="1955725" lvl="1" indent="-342900">
              <a:spcBef>
                <a:spcPts val="0"/>
              </a:spcBef>
              <a:buClr>
                <a:srgbClr val="000000"/>
              </a:buClr>
              <a:buSzPct val="100000"/>
              <a:buFont typeface="Wingdings" panose="05000000000000000000" pitchFamily="2" charset="2"/>
              <a:buChar char="v"/>
            </a:pPr>
            <a:r>
              <a:rPr lang="en-US" sz="2400" dirty="0" smtClean="0">
                <a:solidFill>
                  <a:srgbClr val="000000"/>
                </a:solidFill>
                <a:latin typeface="Times New Roman" panose="02020603050405020304" pitchFamily="18" charset="0"/>
                <a:cs typeface="Times New Roman" panose="02020603050405020304" pitchFamily="18" charset="0"/>
              </a:rPr>
              <a:t>The mental health section had many interesting questions </a:t>
            </a:r>
            <a:r>
              <a:rPr lang="en-US" sz="2400" dirty="0" smtClean="0">
                <a:solidFill>
                  <a:srgbClr val="000000"/>
                </a:solidFill>
                <a:latin typeface="Times New Roman" panose="02020603050405020304" pitchFamily="18" charset="0"/>
                <a:cs typeface="Times New Roman" panose="02020603050405020304" pitchFamily="18" charset="0"/>
              </a:rPr>
              <a:t>for  </a:t>
            </a:r>
            <a:r>
              <a:rPr lang="en-US" sz="2400" dirty="0" smtClean="0">
                <a:solidFill>
                  <a:srgbClr val="000000"/>
                </a:solidFill>
                <a:latin typeface="Times New Roman" panose="02020603050405020304" pitchFamily="18" charset="0"/>
                <a:cs typeface="Times New Roman" panose="02020603050405020304" pitchFamily="18" charset="0"/>
              </a:rPr>
              <a:t>participants, </a:t>
            </a:r>
            <a:r>
              <a:rPr lang="en-US" sz="2400" dirty="0">
                <a:solidFill>
                  <a:srgbClr val="000000"/>
                </a:solidFill>
                <a:latin typeface="Times New Roman" panose="02020603050405020304" pitchFamily="18" charset="0"/>
                <a:cs typeface="Times New Roman" panose="02020603050405020304" pitchFamily="18" charset="0"/>
              </a:rPr>
              <a:t>like </a:t>
            </a:r>
            <a:r>
              <a:rPr lang="en-US" sz="2400" dirty="0" smtClean="0">
                <a:solidFill>
                  <a:srgbClr val="000000"/>
                </a:solidFill>
                <a:latin typeface="Times New Roman" panose="02020603050405020304" pitchFamily="18" charset="0"/>
                <a:cs typeface="Times New Roman" panose="02020603050405020304" pitchFamily="18" charset="0"/>
              </a:rPr>
              <a:t>“How often were you </a:t>
            </a:r>
            <a:r>
              <a:rPr lang="en-US" sz="2400" dirty="0">
                <a:solidFill>
                  <a:srgbClr val="000000"/>
                </a:solidFill>
                <a:latin typeface="Times New Roman" panose="02020603050405020304" pitchFamily="18" charset="0"/>
                <a:cs typeface="Times New Roman" panose="02020603050405020304" pitchFamily="18" charset="0"/>
              </a:rPr>
              <a:t>bothered by things that usually </a:t>
            </a:r>
            <a:r>
              <a:rPr lang="en-US" sz="2400" dirty="0" smtClean="0">
                <a:solidFill>
                  <a:srgbClr val="000000"/>
                </a:solidFill>
                <a:latin typeface="Times New Roman" panose="02020603050405020304" pitchFamily="18" charset="0"/>
                <a:cs typeface="Times New Roman" panose="02020603050405020304" pitchFamily="18" charset="0"/>
              </a:rPr>
              <a:t>don’t?”, </a:t>
            </a:r>
            <a:r>
              <a:rPr lang="en-US" sz="2400" dirty="0" smtClean="0">
                <a:solidFill>
                  <a:srgbClr val="000000"/>
                </a:solidFill>
                <a:latin typeface="Times New Roman" panose="02020603050405020304" pitchFamily="18" charset="0"/>
                <a:cs typeface="Times New Roman" panose="02020603050405020304" pitchFamily="18" charset="0"/>
              </a:rPr>
              <a:t>but only a few of them could be clearly related back to a specific mental health issue like depression.</a:t>
            </a:r>
            <a:endParaRPr lang="en-US" sz="2400" dirty="0">
              <a:solidFill>
                <a:srgbClr val="000000"/>
              </a:solidFill>
              <a:latin typeface="Times New Roman" panose="02020603050405020304" pitchFamily="18" charset="0"/>
              <a:cs typeface="Times New Roman" panose="02020603050405020304" pitchFamily="18" charset="0"/>
            </a:endParaRPr>
          </a:p>
          <a:p>
            <a:pPr marL="1955725" lvl="1" indent="-342900">
              <a:spcBef>
                <a:spcPts val="0"/>
              </a:spcBef>
              <a:buClr>
                <a:srgbClr val="000000"/>
              </a:buClr>
              <a:buSzPct val="100000"/>
              <a:buFont typeface="Wingdings" panose="05000000000000000000" pitchFamily="2" charset="2"/>
              <a:buChar char="v"/>
            </a:pPr>
            <a:r>
              <a:rPr lang="en-US" sz="2400" dirty="0" smtClean="0">
                <a:solidFill>
                  <a:srgbClr val="000000"/>
                </a:solidFill>
                <a:latin typeface="Times New Roman" panose="02020603050405020304" pitchFamily="18" charset="0"/>
                <a:cs typeface="Times New Roman" panose="02020603050405020304" pitchFamily="18" charset="0"/>
              </a:rPr>
              <a:t>Since as </a:t>
            </a:r>
            <a:r>
              <a:rPr lang="en-US" sz="2400" dirty="0">
                <a:solidFill>
                  <a:srgbClr val="000000"/>
                </a:solidFill>
                <a:latin typeface="Times New Roman" panose="02020603050405020304" pitchFamily="18" charset="0"/>
                <a:cs typeface="Times New Roman" panose="02020603050405020304" pitchFamily="18" charset="0"/>
              </a:rPr>
              <a:t>many as 40 percent of those with depression can trace it to a genetic </a:t>
            </a:r>
            <a:r>
              <a:rPr lang="en-US" sz="2400" dirty="0" smtClean="0">
                <a:solidFill>
                  <a:srgbClr val="000000"/>
                </a:solidFill>
                <a:latin typeface="Times New Roman" panose="02020603050405020304" pitchFamily="18" charset="0"/>
                <a:cs typeface="Times New Roman" panose="02020603050405020304" pitchFamily="18" charset="0"/>
              </a:rPr>
              <a:t>link, we would have loved to test for family history of mental illness as a predictor/confounder of the </a:t>
            </a:r>
            <a:r>
              <a:rPr lang="en-US" sz="2400" dirty="0" err="1" smtClean="0">
                <a:solidFill>
                  <a:srgbClr val="000000"/>
                </a:solidFill>
                <a:latin typeface="Times New Roman" panose="02020603050405020304" pitchFamily="18" charset="0"/>
                <a:cs typeface="Times New Roman" panose="02020603050405020304" pitchFamily="18" charset="0"/>
              </a:rPr>
              <a:t>sleep~depression</a:t>
            </a:r>
            <a:r>
              <a:rPr lang="en-US" sz="2400" dirty="0" smtClean="0">
                <a:solidFill>
                  <a:srgbClr val="000000"/>
                </a:solidFill>
                <a:latin typeface="Times New Roman" panose="02020603050405020304" pitchFamily="18" charset="0"/>
                <a:cs typeface="Times New Roman" panose="02020603050405020304" pitchFamily="18" charset="0"/>
              </a:rPr>
              <a:t> relationship. </a:t>
            </a:r>
            <a:r>
              <a:rPr lang="en-US" sz="2400" dirty="0" smtClean="0">
                <a:solidFill>
                  <a:srgbClr val="000000"/>
                </a:solidFill>
                <a:latin typeface="Times New Roman" panose="02020603050405020304" pitchFamily="18" charset="0"/>
                <a:cs typeface="Times New Roman" panose="02020603050405020304" pitchFamily="18" charset="0"/>
              </a:rPr>
              <a:t>No such </a:t>
            </a:r>
            <a:r>
              <a:rPr lang="en-US" sz="2400" dirty="0" smtClean="0">
                <a:solidFill>
                  <a:srgbClr val="000000"/>
                </a:solidFill>
                <a:latin typeface="Times New Roman" panose="02020603050405020304" pitchFamily="18" charset="0"/>
                <a:cs typeface="Times New Roman" panose="02020603050405020304" pitchFamily="18" charset="0"/>
              </a:rPr>
              <a:t>variables existed.</a:t>
            </a:r>
          </a:p>
          <a:p>
            <a:pPr marL="1955725" lvl="1" indent="-342900">
              <a:spcBef>
                <a:spcPts val="0"/>
              </a:spcBef>
              <a:buClr>
                <a:srgbClr val="000000"/>
              </a:buClr>
              <a:buSzPct val="100000"/>
              <a:buFont typeface="Wingdings" panose="05000000000000000000" pitchFamily="2" charset="2"/>
              <a:buChar char="v"/>
            </a:pPr>
            <a:endParaRPr lang="en-US" sz="2400" dirty="0">
              <a:solidFill>
                <a:srgbClr val="000000"/>
              </a:solidFill>
              <a:latin typeface="Times New Roman" panose="02020603050405020304" pitchFamily="18" charset="0"/>
              <a:cs typeface="Times New Roman" panose="02020603050405020304" pitchFamily="18" charset="0"/>
            </a:endParaRPr>
          </a:p>
          <a:p>
            <a:pPr marL="469900" lvl="0" indent="-342900">
              <a:spcBef>
                <a:spcPts val="0"/>
              </a:spcBef>
              <a:buClr>
                <a:srgbClr val="000000"/>
              </a:buClr>
              <a:buSzPct val="100000"/>
              <a:buFont typeface="Wingdings" panose="05000000000000000000" pitchFamily="2" charset="2"/>
              <a:buChar char="v"/>
            </a:pPr>
            <a:r>
              <a:rPr lang="en-US" sz="2400" b="1" u="sng" dirty="0">
                <a:solidFill>
                  <a:srgbClr val="000000"/>
                </a:solidFill>
              </a:rPr>
              <a:t>Future </a:t>
            </a:r>
            <a:r>
              <a:rPr lang="en-US" sz="2400" b="1" u="sng" dirty="0" smtClean="0">
                <a:solidFill>
                  <a:srgbClr val="000000"/>
                </a:solidFill>
              </a:rPr>
              <a:t>Research:</a:t>
            </a:r>
          </a:p>
          <a:p>
            <a:pPr marL="1955725" lvl="1" indent="-342900">
              <a:spcBef>
                <a:spcPts val="0"/>
              </a:spcBef>
              <a:buClr>
                <a:srgbClr val="000000"/>
              </a:buClr>
              <a:buSzPct val="100000"/>
              <a:buFont typeface="Wingdings" panose="05000000000000000000" pitchFamily="2" charset="2"/>
              <a:buChar char="v"/>
            </a:pPr>
            <a:r>
              <a:rPr lang="en-US" sz="2400" dirty="0" smtClean="0">
                <a:solidFill>
                  <a:srgbClr val="000000"/>
                </a:solidFill>
                <a:latin typeface="Times New Roman" panose="02020603050405020304" pitchFamily="18" charset="0"/>
                <a:cs typeface="Times New Roman" panose="02020603050405020304" pitchFamily="18" charset="0"/>
              </a:rPr>
              <a:t>Gather more </a:t>
            </a:r>
            <a:r>
              <a:rPr lang="en-US" sz="2400" dirty="0">
                <a:solidFill>
                  <a:srgbClr val="000000"/>
                </a:solidFill>
                <a:latin typeface="Times New Roman" panose="02020603050405020304" pitchFamily="18" charset="0"/>
                <a:cs typeface="Times New Roman" panose="02020603050405020304" pitchFamily="18" charset="0"/>
              </a:rPr>
              <a:t>data </a:t>
            </a:r>
            <a:r>
              <a:rPr lang="en-US" sz="2400" dirty="0" smtClean="0">
                <a:solidFill>
                  <a:srgbClr val="000000"/>
                </a:solidFill>
                <a:latin typeface="Times New Roman" panose="02020603050405020304" pitchFamily="18" charset="0"/>
                <a:cs typeface="Times New Roman" panose="02020603050405020304" pitchFamily="18" charset="0"/>
              </a:rPr>
              <a:t>creating survey </a:t>
            </a:r>
            <a:r>
              <a:rPr lang="en-US" sz="2400" dirty="0">
                <a:solidFill>
                  <a:srgbClr val="000000"/>
                </a:solidFill>
                <a:latin typeface="Times New Roman" panose="02020603050405020304" pitchFamily="18" charset="0"/>
                <a:cs typeface="Times New Roman" panose="02020603050405020304" pitchFamily="18" charset="0"/>
              </a:rPr>
              <a:t>questions </a:t>
            </a:r>
            <a:r>
              <a:rPr lang="en-US" sz="2400" dirty="0" smtClean="0">
                <a:solidFill>
                  <a:srgbClr val="000000"/>
                </a:solidFill>
                <a:latin typeface="Times New Roman" panose="02020603050405020304" pitchFamily="18" charset="0"/>
                <a:cs typeface="Times New Roman" panose="02020603050405020304" pitchFamily="18" charset="0"/>
              </a:rPr>
              <a:t>about </a:t>
            </a:r>
            <a:r>
              <a:rPr lang="en-US" sz="2400" dirty="0">
                <a:solidFill>
                  <a:srgbClr val="000000"/>
                </a:solidFill>
                <a:latin typeface="Times New Roman" panose="02020603050405020304" pitchFamily="18" charset="0"/>
                <a:cs typeface="Times New Roman" panose="02020603050405020304" pitchFamily="18" charset="0"/>
              </a:rPr>
              <a:t>sleep </a:t>
            </a:r>
            <a:r>
              <a:rPr lang="en-US" sz="2400" dirty="0" smtClean="0">
                <a:solidFill>
                  <a:srgbClr val="000000"/>
                </a:solidFill>
                <a:latin typeface="Times New Roman" panose="02020603050405020304" pitchFamily="18" charset="0"/>
                <a:cs typeface="Times New Roman" panose="02020603050405020304" pitchFamily="18" charset="0"/>
              </a:rPr>
              <a:t>patterns. </a:t>
            </a:r>
            <a:r>
              <a:rPr lang="en-US" sz="2400" dirty="0" smtClean="0">
                <a:solidFill>
                  <a:srgbClr val="000000"/>
                </a:solidFill>
                <a:latin typeface="Times New Roman" panose="02020603050405020304" pitchFamily="18" charset="0"/>
                <a:cs typeface="Times New Roman" panose="02020603050405020304" pitchFamily="18" charset="0"/>
              </a:rPr>
              <a:t>An ideal method would be using an effective field tested-and-approved survey like the Pittsburgh Sleep Quality Index (PSQI). </a:t>
            </a:r>
            <a:endParaRPr lang="en-US" sz="2400" dirty="0">
              <a:solidFill>
                <a:srgbClr val="000000"/>
              </a:solidFill>
              <a:latin typeface="Times New Roman" panose="02020603050405020304" pitchFamily="18" charset="0"/>
              <a:cs typeface="Times New Roman" panose="02020603050405020304" pitchFamily="18" charset="0"/>
            </a:endParaRPr>
          </a:p>
          <a:p>
            <a:pPr marL="1955725" lvl="1" indent="-342900">
              <a:spcBef>
                <a:spcPts val="0"/>
              </a:spcBef>
              <a:buClr>
                <a:srgbClr val="000000"/>
              </a:buClr>
              <a:buSzPct val="100000"/>
              <a:buFont typeface="Wingdings" panose="05000000000000000000" pitchFamily="2" charset="2"/>
              <a:buChar char="v"/>
            </a:pPr>
            <a:r>
              <a:rPr lang="en-US" sz="2400" dirty="0" smtClean="0">
                <a:solidFill>
                  <a:srgbClr val="000000"/>
                </a:solidFill>
                <a:latin typeface="Times New Roman" panose="02020603050405020304" pitchFamily="18" charset="0"/>
                <a:cs typeface="Times New Roman" panose="02020603050405020304" pitchFamily="18" charset="0"/>
              </a:rPr>
              <a:t>Include </a:t>
            </a:r>
            <a:r>
              <a:rPr lang="en-US" sz="2400" dirty="0">
                <a:solidFill>
                  <a:srgbClr val="000000"/>
                </a:solidFill>
                <a:latin typeface="Times New Roman" panose="02020603050405020304" pitchFamily="18" charset="0"/>
                <a:cs typeface="Times New Roman" panose="02020603050405020304" pitchFamily="18" charset="0"/>
              </a:rPr>
              <a:t>more </a:t>
            </a:r>
            <a:r>
              <a:rPr lang="en-US" sz="2400" dirty="0" smtClean="0">
                <a:solidFill>
                  <a:srgbClr val="000000"/>
                </a:solidFill>
                <a:latin typeface="Times New Roman" panose="02020603050405020304" pitchFamily="18" charset="0"/>
                <a:cs typeface="Times New Roman" panose="02020603050405020304" pitchFamily="18" charset="0"/>
              </a:rPr>
              <a:t>quantitative </a:t>
            </a:r>
            <a:r>
              <a:rPr lang="en-US" sz="2400" dirty="0">
                <a:solidFill>
                  <a:srgbClr val="000000"/>
                </a:solidFill>
                <a:latin typeface="Times New Roman" panose="02020603050405020304" pitchFamily="18" charset="0"/>
                <a:cs typeface="Times New Roman" panose="02020603050405020304" pitchFamily="18" charset="0"/>
              </a:rPr>
              <a:t>testing </a:t>
            </a:r>
            <a:r>
              <a:rPr lang="en-US" sz="2400" dirty="0" smtClean="0">
                <a:solidFill>
                  <a:srgbClr val="000000"/>
                </a:solidFill>
                <a:latin typeface="Times New Roman" panose="02020603050405020304" pitchFamily="18" charset="0"/>
                <a:cs typeface="Times New Roman" panose="02020603050405020304" pitchFamily="18" charset="0"/>
              </a:rPr>
              <a:t>with </a:t>
            </a:r>
            <a:r>
              <a:rPr lang="en-US" sz="2400" dirty="0" err="1" smtClean="0">
                <a:solidFill>
                  <a:srgbClr val="000000"/>
                </a:solidFill>
                <a:latin typeface="Times New Roman" panose="02020603050405020304" pitchFamily="18" charset="0"/>
                <a:cs typeface="Times New Roman" panose="02020603050405020304" pitchFamily="18" charset="0"/>
              </a:rPr>
              <a:t>addhealth</a:t>
            </a:r>
            <a:r>
              <a:rPr lang="en-US" sz="2400" dirty="0" smtClean="0">
                <a:solidFill>
                  <a:srgbClr val="000000"/>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variables having to do with </a:t>
            </a:r>
            <a:r>
              <a:rPr lang="en-US" sz="2400" dirty="0" smtClean="0">
                <a:solidFill>
                  <a:srgbClr val="000000"/>
                </a:solidFill>
                <a:latin typeface="Times New Roman" panose="02020603050405020304" pitchFamily="18" charset="0"/>
                <a:cs typeface="Times New Roman" panose="02020603050405020304" pitchFamily="18" charset="0"/>
              </a:rPr>
              <a:t>slee</a:t>
            </a:r>
            <a:r>
              <a:rPr lang="en-US" sz="2400" dirty="0">
                <a:solidFill>
                  <a:srgbClr val="000000"/>
                </a:solidFill>
                <a:latin typeface="Times New Roman" panose="02020603050405020304" pitchFamily="18" charset="0"/>
                <a:cs typeface="Times New Roman" panose="02020603050405020304" pitchFamily="18" charset="0"/>
              </a:rPr>
              <a:t>p</a:t>
            </a:r>
            <a:r>
              <a:rPr lang="en-US" sz="2400" dirty="0" smtClean="0">
                <a:solidFill>
                  <a:srgbClr val="000000"/>
                </a:solidFill>
                <a:latin typeface="Times New Roman" panose="02020603050405020304" pitchFamily="18" charset="0"/>
                <a:cs typeface="Times New Roman" panose="02020603050405020304" pitchFamily="18" charset="0"/>
              </a:rPr>
              <a:t>. Determine how much sleep length also affects mental health issues.</a:t>
            </a:r>
          </a:p>
          <a:p>
            <a:pPr marL="1955725" lvl="1" indent="-342900">
              <a:spcBef>
                <a:spcPts val="0"/>
              </a:spcBef>
              <a:buClr>
                <a:srgbClr val="000000"/>
              </a:buClr>
              <a:buSzPct val="100000"/>
              <a:buFont typeface="Wingdings" panose="05000000000000000000" pitchFamily="2" charset="2"/>
              <a:buChar char="v"/>
            </a:pPr>
            <a:r>
              <a:rPr lang="en-US" sz="2400" dirty="0" smtClean="0">
                <a:solidFill>
                  <a:srgbClr val="000000"/>
                </a:solidFill>
                <a:latin typeface="Times New Roman" panose="02020603050405020304" pitchFamily="18" charset="0"/>
                <a:cs typeface="Times New Roman" panose="02020603050405020304" pitchFamily="18" charset="0"/>
              </a:rPr>
              <a:t>Test sleep disturbance’s relationship with </a:t>
            </a:r>
            <a:r>
              <a:rPr lang="en-US" sz="2400" dirty="0" err="1" smtClean="0">
                <a:solidFill>
                  <a:srgbClr val="000000"/>
                </a:solidFill>
                <a:latin typeface="Times New Roman" panose="02020603050405020304" pitchFamily="18" charset="0"/>
                <a:cs typeface="Times New Roman" panose="02020603050405020304" pitchFamily="18" charset="0"/>
              </a:rPr>
              <a:t>addhealth</a:t>
            </a:r>
            <a:r>
              <a:rPr lang="en-US" sz="2400" dirty="0" smtClean="0">
                <a:solidFill>
                  <a:srgbClr val="000000"/>
                </a:solidFill>
                <a:latin typeface="Times New Roman" panose="02020603050405020304" pitchFamily="18" charset="0"/>
                <a:cs typeface="Times New Roman" panose="02020603050405020304" pitchFamily="18" charset="0"/>
              </a:rPr>
              <a:t> personality/behavior questions for significance as well.</a:t>
            </a:r>
            <a:endParaRPr lang="en-US" sz="2400" dirty="0">
              <a:solidFill>
                <a:srgbClr val="000000"/>
              </a:solidFill>
              <a:latin typeface="Times New Roman" panose="02020603050405020304" pitchFamily="18" charset="0"/>
              <a:cs typeface="Times New Roman" panose="02020603050405020304" pitchFamily="18" charset="0"/>
            </a:endParaRPr>
          </a:p>
          <a:p>
            <a:pPr marL="1955725" lvl="1" indent="-342900">
              <a:spcBef>
                <a:spcPts val="0"/>
              </a:spcBef>
              <a:buClr>
                <a:srgbClr val="000000"/>
              </a:buClr>
              <a:buSzPct val="100000"/>
              <a:buFont typeface="Wingdings" panose="05000000000000000000" pitchFamily="2" charset="2"/>
              <a:buChar char="v"/>
            </a:pPr>
            <a:r>
              <a:rPr lang="en-US" sz="2400" dirty="0">
                <a:solidFill>
                  <a:srgbClr val="000000"/>
                </a:solidFill>
                <a:latin typeface="Times New Roman" panose="02020603050405020304" pitchFamily="18" charset="0"/>
                <a:cs typeface="Times New Roman" panose="02020603050405020304" pitchFamily="18" charset="0"/>
              </a:rPr>
              <a:t>Work to distinguish the difference between sleep’s effect on </a:t>
            </a:r>
            <a:r>
              <a:rPr lang="en-US" sz="2400" dirty="0" smtClean="0">
                <a:solidFill>
                  <a:srgbClr val="000000"/>
                </a:solidFill>
                <a:latin typeface="Times New Roman" panose="02020603050405020304" pitchFamily="18" charset="0"/>
                <a:cs typeface="Times New Roman" panose="02020603050405020304" pitchFamily="18" charset="0"/>
              </a:rPr>
              <a:t>depression, </a:t>
            </a:r>
            <a:r>
              <a:rPr lang="en-US" sz="2400" dirty="0">
                <a:solidFill>
                  <a:srgbClr val="000000"/>
                </a:solidFill>
                <a:latin typeface="Times New Roman" panose="02020603050405020304" pitchFamily="18" charset="0"/>
                <a:cs typeface="Times New Roman" panose="02020603050405020304" pitchFamily="18" charset="0"/>
              </a:rPr>
              <a:t>and depression’s effect on </a:t>
            </a:r>
            <a:r>
              <a:rPr lang="en-US" sz="2400" dirty="0" smtClean="0">
                <a:solidFill>
                  <a:srgbClr val="000000"/>
                </a:solidFill>
                <a:latin typeface="Times New Roman" panose="02020603050405020304" pitchFamily="18" charset="0"/>
                <a:cs typeface="Times New Roman" panose="02020603050405020304" pitchFamily="18" charset="0"/>
              </a:rPr>
              <a:t>sleep. As </a:t>
            </a:r>
            <a:r>
              <a:rPr lang="en-US" sz="2400" dirty="0">
                <a:solidFill>
                  <a:srgbClr val="000000"/>
                </a:solidFill>
                <a:latin typeface="Times New Roman" panose="02020603050405020304" pitchFamily="18" charset="0"/>
                <a:cs typeface="Times New Roman" panose="02020603050405020304" pitchFamily="18" charset="0"/>
              </a:rPr>
              <a:t>of now this is cloudy in even the best research</a:t>
            </a:r>
            <a:r>
              <a:rPr lang="en-US" sz="2400" dirty="0" smtClean="0">
                <a:solidFill>
                  <a:srgbClr val="000000"/>
                </a:solidFill>
                <a:latin typeface="Times New Roman" panose="02020603050405020304" pitchFamily="18" charset="0"/>
                <a:cs typeface="Times New Roman" panose="02020603050405020304" pitchFamily="18" charset="0"/>
              </a:rPr>
              <a:t>.</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11" name="Text Placeholder 10"/>
          <p:cNvSpPr>
            <a:spLocks noGrp="1"/>
          </p:cNvSpPr>
          <p:nvPr>
            <p:ph type="body" sz="quarter" idx="27"/>
          </p:nvPr>
        </p:nvSpPr>
        <p:spPr>
          <a:xfrm>
            <a:off x="33358541" y="22120490"/>
            <a:ext cx="10047018" cy="754045"/>
          </a:xfrm>
        </p:spPr>
        <p:txBody>
          <a:bodyPr/>
          <a:lstStyle/>
          <a:p>
            <a:r>
              <a:rPr lang="en-US" dirty="0" smtClean="0"/>
              <a:t>REFERENCES</a:t>
            </a:r>
            <a:endParaRPr lang="en-US" dirty="0"/>
          </a:p>
        </p:txBody>
      </p:sp>
      <p:sp>
        <p:nvSpPr>
          <p:cNvPr id="12" name="Text Placeholder 11"/>
          <p:cNvSpPr>
            <a:spLocks noGrp="1"/>
          </p:cNvSpPr>
          <p:nvPr>
            <p:ph type="body" sz="quarter" idx="28"/>
          </p:nvPr>
        </p:nvSpPr>
        <p:spPr>
          <a:xfrm>
            <a:off x="33455683" y="22830087"/>
            <a:ext cx="10052050" cy="9842672"/>
          </a:xfrm>
        </p:spPr>
        <p:txBody>
          <a:bodyPr/>
          <a:lstStyle/>
          <a:p>
            <a:r>
              <a:rPr lang="en-US" sz="2400" dirty="0" smtClean="0">
                <a:solidFill>
                  <a:schemeClr val="tx1">
                    <a:lumMod val="95000"/>
                    <a:lumOff val="5000"/>
                  </a:schemeClr>
                </a:solidFill>
              </a:rPr>
              <a:t>1. </a:t>
            </a:r>
            <a:r>
              <a:rPr lang="en-US" sz="2400" dirty="0" err="1" smtClean="0">
                <a:solidFill>
                  <a:schemeClr val="tx1">
                    <a:lumMod val="95000"/>
                    <a:lumOff val="5000"/>
                  </a:schemeClr>
                </a:solidFill>
              </a:rPr>
              <a:t>Baglioni</a:t>
            </a:r>
            <a:r>
              <a:rPr lang="en-US" sz="2400" dirty="0">
                <a:solidFill>
                  <a:schemeClr val="tx1">
                    <a:lumMod val="95000"/>
                    <a:lumOff val="5000"/>
                  </a:schemeClr>
                </a:solidFill>
              </a:rPr>
              <a:t>, C., </a:t>
            </a:r>
            <a:r>
              <a:rPr lang="en-US" sz="2400" dirty="0" err="1">
                <a:solidFill>
                  <a:schemeClr val="tx1">
                    <a:lumMod val="95000"/>
                    <a:lumOff val="5000"/>
                  </a:schemeClr>
                </a:solidFill>
              </a:rPr>
              <a:t>Battagliese</a:t>
            </a:r>
            <a:r>
              <a:rPr lang="en-US" sz="2400" dirty="0">
                <a:solidFill>
                  <a:schemeClr val="tx1">
                    <a:lumMod val="95000"/>
                    <a:lumOff val="5000"/>
                  </a:schemeClr>
                </a:solidFill>
              </a:rPr>
              <a:t>, G., </a:t>
            </a:r>
            <a:r>
              <a:rPr lang="en-US" sz="2400" dirty="0" err="1">
                <a:solidFill>
                  <a:schemeClr val="tx1">
                    <a:lumMod val="95000"/>
                    <a:lumOff val="5000"/>
                  </a:schemeClr>
                </a:solidFill>
              </a:rPr>
              <a:t>Feige</a:t>
            </a:r>
            <a:r>
              <a:rPr lang="en-US" sz="2400" dirty="0">
                <a:solidFill>
                  <a:schemeClr val="tx1">
                    <a:lumMod val="95000"/>
                    <a:lumOff val="5000"/>
                  </a:schemeClr>
                </a:solidFill>
              </a:rPr>
              <a:t>, B., </a:t>
            </a:r>
            <a:r>
              <a:rPr lang="en-US" sz="2400" dirty="0" err="1">
                <a:solidFill>
                  <a:schemeClr val="tx1">
                    <a:lumMod val="95000"/>
                    <a:lumOff val="5000"/>
                  </a:schemeClr>
                </a:solidFill>
              </a:rPr>
              <a:t>Spiegelhalder</a:t>
            </a:r>
            <a:r>
              <a:rPr lang="en-US" sz="2400" dirty="0">
                <a:solidFill>
                  <a:schemeClr val="tx1">
                    <a:lumMod val="95000"/>
                    <a:lumOff val="5000"/>
                  </a:schemeClr>
                </a:solidFill>
              </a:rPr>
              <a:t>, K., </a:t>
            </a:r>
            <a:r>
              <a:rPr lang="en-US" sz="2400" dirty="0" err="1">
                <a:solidFill>
                  <a:schemeClr val="tx1">
                    <a:lumMod val="95000"/>
                    <a:lumOff val="5000"/>
                  </a:schemeClr>
                </a:solidFill>
              </a:rPr>
              <a:t>Nissen</a:t>
            </a:r>
            <a:r>
              <a:rPr lang="en-US" sz="2400" dirty="0">
                <a:solidFill>
                  <a:schemeClr val="tx1">
                    <a:lumMod val="95000"/>
                    <a:lumOff val="5000"/>
                  </a:schemeClr>
                </a:solidFill>
              </a:rPr>
              <a:t>, C., </a:t>
            </a:r>
            <a:r>
              <a:rPr lang="en-US" sz="2400" dirty="0" err="1" smtClean="0">
                <a:solidFill>
                  <a:schemeClr val="tx1">
                    <a:lumMod val="95000"/>
                    <a:lumOff val="5000"/>
                  </a:schemeClr>
                </a:solidFill>
              </a:rPr>
              <a:t>Voderholzer</a:t>
            </a:r>
            <a:r>
              <a:rPr lang="en-US" sz="2400" dirty="0">
                <a:solidFill>
                  <a:schemeClr val="tx1">
                    <a:lumMod val="95000"/>
                    <a:lumOff val="5000"/>
                  </a:schemeClr>
                </a:solidFill>
              </a:rPr>
              <a:t>, U</a:t>
            </a:r>
            <a:r>
              <a:rPr lang="en-US" sz="2400" dirty="0" smtClean="0">
                <a:solidFill>
                  <a:schemeClr val="tx1">
                    <a:lumMod val="95000"/>
                    <a:lumOff val="5000"/>
                  </a:schemeClr>
                </a:solidFill>
              </a:rPr>
              <a:t>.</a:t>
            </a:r>
            <a:r>
              <a:rPr lang="en-US" sz="2400" dirty="0">
                <a:solidFill>
                  <a:schemeClr val="tx1">
                    <a:lumMod val="95000"/>
                    <a:lumOff val="5000"/>
                  </a:schemeClr>
                </a:solidFill>
              </a:rPr>
              <a:t> al. (2011). Insomnia as a predictor of depression: a meta-analytic evaluation of longitudinal  epidemiological studies. Journal of Affective Disorders, 2011;135:10–19.</a:t>
            </a:r>
          </a:p>
          <a:p>
            <a:r>
              <a:rPr lang="en-US" sz="2400" dirty="0" smtClean="0">
                <a:solidFill>
                  <a:schemeClr val="tx1">
                    <a:lumMod val="95000"/>
                    <a:lumOff val="5000"/>
                  </a:schemeClr>
                </a:solidFill>
              </a:rPr>
              <a:t>2. Dag</a:t>
            </a:r>
            <a:r>
              <a:rPr lang="en-US" sz="2400" dirty="0">
                <a:solidFill>
                  <a:schemeClr val="tx1">
                    <a:lumMod val="95000"/>
                    <a:lumOff val="5000"/>
                  </a:schemeClr>
                </a:solidFill>
              </a:rPr>
              <a:t>, B., &amp; </a:t>
            </a:r>
            <a:r>
              <a:rPr lang="en-US" sz="2400" dirty="0" err="1">
                <a:solidFill>
                  <a:schemeClr val="tx1">
                    <a:lumMod val="95000"/>
                    <a:lumOff val="5000"/>
                  </a:schemeClr>
                </a:solidFill>
              </a:rPr>
              <a:t>Kutlu</a:t>
            </a:r>
            <a:r>
              <a:rPr lang="en-US" sz="2400" dirty="0">
                <a:solidFill>
                  <a:schemeClr val="tx1">
                    <a:lumMod val="95000"/>
                    <a:lumOff val="5000"/>
                  </a:schemeClr>
                </a:solidFill>
              </a:rPr>
              <a:t>, F. Y. (2017). The relationship between sleep quality and depressive symptoms in adolescents. Turkish Journal Of Medical Sciences, 47(3), 721-727. doi:10.3906/sag-1507-14</a:t>
            </a:r>
          </a:p>
          <a:p>
            <a:r>
              <a:rPr lang="en-US" sz="2400" dirty="0" smtClean="0">
                <a:solidFill>
                  <a:schemeClr val="tx1">
                    <a:lumMod val="95000"/>
                    <a:lumOff val="5000"/>
                  </a:schemeClr>
                </a:solidFill>
              </a:rPr>
              <a:t>3. Faulkner</a:t>
            </a:r>
            <a:r>
              <a:rPr lang="en-US" sz="2400" dirty="0">
                <a:solidFill>
                  <a:schemeClr val="tx1">
                    <a:lumMod val="95000"/>
                    <a:lumOff val="5000"/>
                  </a:schemeClr>
                </a:solidFill>
              </a:rPr>
              <a:t>, S., &amp; Bee, P. (2017). Experiences, perspectives and priorities of people with schizophrenia spectrum disorders regarding sleep disturbance and its treatment: a qualitative study. BMC Psychiatry, 171-17. doi:10.1186/s12888-017-1329-8 </a:t>
            </a:r>
          </a:p>
          <a:p>
            <a:r>
              <a:rPr lang="en-US" sz="2400" dirty="0" smtClean="0">
                <a:solidFill>
                  <a:schemeClr val="tx1">
                    <a:lumMod val="95000"/>
                    <a:lumOff val="5000"/>
                  </a:schemeClr>
                </a:solidFill>
              </a:rPr>
              <a:t>4. </a:t>
            </a:r>
            <a:r>
              <a:rPr lang="en-US" sz="2400" dirty="0" err="1" smtClean="0">
                <a:solidFill>
                  <a:schemeClr val="tx1">
                    <a:lumMod val="95000"/>
                    <a:lumOff val="5000"/>
                  </a:schemeClr>
                </a:solidFill>
              </a:rPr>
              <a:t>Lemola</a:t>
            </a:r>
            <a:r>
              <a:rPr lang="en-US" sz="2400" dirty="0">
                <a:solidFill>
                  <a:schemeClr val="tx1">
                    <a:lumMod val="95000"/>
                    <a:lumOff val="5000"/>
                  </a:schemeClr>
                </a:solidFill>
              </a:rPr>
              <a:t>, S., Ledermann, T., &amp; Friedman, E. M. (2013). Variability of </a:t>
            </a:r>
            <a:r>
              <a:rPr lang="en-US" sz="2400" dirty="0" smtClean="0">
                <a:solidFill>
                  <a:schemeClr val="tx1">
                    <a:lumMod val="95000"/>
                    <a:lumOff val="5000"/>
                  </a:schemeClr>
                </a:solidFill>
              </a:rPr>
              <a:t>Sleep     Duration </a:t>
            </a:r>
            <a:r>
              <a:rPr lang="en-US" sz="2400" dirty="0">
                <a:solidFill>
                  <a:schemeClr val="tx1">
                    <a:lumMod val="95000"/>
                    <a:lumOff val="5000"/>
                  </a:schemeClr>
                </a:solidFill>
              </a:rPr>
              <a:t>Is Related to Subjective Sleep Quality and Subjective Well-Being: An </a:t>
            </a:r>
            <a:r>
              <a:rPr lang="en-US" sz="2400" dirty="0" err="1">
                <a:solidFill>
                  <a:schemeClr val="tx1">
                    <a:lumMod val="95000"/>
                    <a:lumOff val="5000"/>
                  </a:schemeClr>
                </a:solidFill>
              </a:rPr>
              <a:t>Actigraphy</a:t>
            </a:r>
            <a:r>
              <a:rPr lang="en-US" sz="2400" dirty="0">
                <a:solidFill>
                  <a:schemeClr val="tx1">
                    <a:lumMod val="95000"/>
                    <a:lumOff val="5000"/>
                  </a:schemeClr>
                </a:solidFill>
              </a:rPr>
              <a:t> Study. </a:t>
            </a:r>
            <a:r>
              <a:rPr lang="en-US" sz="2400" dirty="0" err="1">
                <a:solidFill>
                  <a:schemeClr val="tx1">
                    <a:lumMod val="95000"/>
                    <a:lumOff val="5000"/>
                  </a:schemeClr>
                </a:solidFill>
              </a:rPr>
              <a:t>Plos</a:t>
            </a:r>
            <a:r>
              <a:rPr lang="en-US" sz="2400" dirty="0">
                <a:solidFill>
                  <a:schemeClr val="tx1">
                    <a:lumMod val="95000"/>
                    <a:lumOff val="5000"/>
                  </a:schemeClr>
                </a:solidFill>
              </a:rPr>
              <a:t> ONE, 8(8), 1-9. doi:10.1371/journal.pone.0071292</a:t>
            </a:r>
          </a:p>
          <a:p>
            <a:r>
              <a:rPr lang="en-US" sz="2400" dirty="0" smtClean="0">
                <a:solidFill>
                  <a:schemeClr val="tx1">
                    <a:lumMod val="95000"/>
                    <a:lumOff val="5000"/>
                  </a:schemeClr>
                </a:solidFill>
              </a:rPr>
              <a:t>5. </a:t>
            </a:r>
            <a:r>
              <a:rPr lang="en-US" sz="2400" dirty="0" err="1" smtClean="0">
                <a:solidFill>
                  <a:schemeClr val="tx1">
                    <a:lumMod val="95000"/>
                    <a:lumOff val="5000"/>
                  </a:schemeClr>
                </a:solidFill>
              </a:rPr>
              <a:t>N.a</a:t>
            </a:r>
            <a:r>
              <a:rPr lang="en-US" sz="2400" dirty="0">
                <a:solidFill>
                  <a:schemeClr val="tx1">
                    <a:lumMod val="95000"/>
                    <a:lumOff val="5000"/>
                  </a:schemeClr>
                </a:solidFill>
              </a:rPr>
              <a:t>. (2009). Sleep and mental health. Harvard Health Publications, Harvard Mental Health Letter. </a:t>
            </a:r>
          </a:p>
          <a:p>
            <a:r>
              <a:rPr lang="en-US" sz="2400" dirty="0" smtClean="0">
                <a:solidFill>
                  <a:schemeClr val="tx1">
                    <a:lumMod val="95000"/>
                    <a:lumOff val="5000"/>
                  </a:schemeClr>
                </a:solidFill>
              </a:rPr>
              <a:t>6. </a:t>
            </a:r>
            <a:r>
              <a:rPr lang="en-US" sz="2400" dirty="0" err="1" smtClean="0">
                <a:solidFill>
                  <a:schemeClr val="tx1">
                    <a:lumMod val="95000"/>
                    <a:lumOff val="5000"/>
                  </a:schemeClr>
                </a:solidFill>
              </a:rPr>
              <a:t>Nyer</a:t>
            </a:r>
            <a:r>
              <a:rPr lang="en-US" sz="2400" dirty="0">
                <a:solidFill>
                  <a:schemeClr val="tx1">
                    <a:lumMod val="95000"/>
                    <a:lumOff val="5000"/>
                  </a:schemeClr>
                </a:solidFill>
              </a:rPr>
              <a:t>, M., </a:t>
            </a:r>
            <a:r>
              <a:rPr lang="en-US" sz="2400" dirty="0" err="1">
                <a:solidFill>
                  <a:schemeClr val="tx1">
                    <a:lumMod val="95000"/>
                    <a:lumOff val="5000"/>
                  </a:schemeClr>
                </a:solidFill>
              </a:rPr>
              <a:t>Farabaugh</a:t>
            </a:r>
            <a:r>
              <a:rPr lang="en-US" sz="2400" dirty="0">
                <a:solidFill>
                  <a:schemeClr val="tx1">
                    <a:lumMod val="95000"/>
                    <a:lumOff val="5000"/>
                  </a:schemeClr>
                </a:solidFill>
              </a:rPr>
              <a:t>, A., Fehling, K., </a:t>
            </a:r>
            <a:r>
              <a:rPr lang="en-US" sz="2400" dirty="0" err="1">
                <a:solidFill>
                  <a:schemeClr val="tx1">
                    <a:lumMod val="95000"/>
                    <a:lumOff val="5000"/>
                  </a:schemeClr>
                </a:solidFill>
              </a:rPr>
              <a:t>Soskin</a:t>
            </a:r>
            <a:r>
              <a:rPr lang="en-US" sz="2400" dirty="0">
                <a:solidFill>
                  <a:schemeClr val="tx1">
                    <a:lumMod val="95000"/>
                    <a:lumOff val="5000"/>
                  </a:schemeClr>
                </a:solidFill>
              </a:rPr>
              <a:t>, D., Holt, D., </a:t>
            </a:r>
            <a:r>
              <a:rPr lang="en-US" sz="2400" dirty="0" err="1">
                <a:solidFill>
                  <a:schemeClr val="tx1">
                    <a:lumMod val="95000"/>
                    <a:lumOff val="5000"/>
                  </a:schemeClr>
                </a:solidFill>
              </a:rPr>
              <a:t>Papakostas</a:t>
            </a:r>
            <a:r>
              <a:rPr lang="en-US" sz="2400" dirty="0">
                <a:solidFill>
                  <a:schemeClr val="tx1">
                    <a:lumMod val="95000"/>
                    <a:lumOff val="5000"/>
                  </a:schemeClr>
                </a:solidFill>
              </a:rPr>
              <a:t>, G., </a:t>
            </a:r>
            <a:r>
              <a:rPr lang="en-US" sz="2400" dirty="0" smtClean="0">
                <a:solidFill>
                  <a:schemeClr val="tx1">
                    <a:lumMod val="95000"/>
                    <a:lumOff val="5000"/>
                  </a:schemeClr>
                </a:solidFill>
              </a:rPr>
              <a:t>  </a:t>
            </a:r>
            <a:r>
              <a:rPr lang="en-US" sz="2400" dirty="0" err="1" smtClean="0">
                <a:solidFill>
                  <a:schemeClr val="tx1">
                    <a:lumMod val="95000"/>
                    <a:lumOff val="5000"/>
                  </a:schemeClr>
                </a:solidFill>
              </a:rPr>
              <a:t>Mischoulon</a:t>
            </a:r>
            <a:r>
              <a:rPr lang="en-US" sz="2400" dirty="0">
                <a:solidFill>
                  <a:schemeClr val="tx1">
                    <a:lumMod val="95000"/>
                    <a:lumOff val="5000"/>
                  </a:schemeClr>
                </a:solidFill>
              </a:rPr>
              <a:t>, D. (2013). Relationship between sleep disturbance and depression, anxiety, and functioning in college students. Depression and Anxiety, 30(9), 873-880. </a:t>
            </a:r>
          </a:p>
          <a:p>
            <a:r>
              <a:rPr lang="en-US" sz="2400" dirty="0" smtClean="0">
                <a:solidFill>
                  <a:schemeClr val="tx1">
                    <a:lumMod val="95000"/>
                    <a:lumOff val="5000"/>
                  </a:schemeClr>
                </a:solidFill>
              </a:rPr>
              <a:t>7. </a:t>
            </a:r>
            <a:r>
              <a:rPr lang="en-US" sz="2400" dirty="0" err="1" smtClean="0">
                <a:solidFill>
                  <a:schemeClr val="tx1">
                    <a:lumMod val="95000"/>
                    <a:lumOff val="5000"/>
                  </a:schemeClr>
                </a:solidFill>
              </a:rPr>
              <a:t>Plante</a:t>
            </a:r>
            <a:r>
              <a:rPr lang="en-US" sz="2400" dirty="0">
                <a:solidFill>
                  <a:schemeClr val="tx1">
                    <a:lumMod val="95000"/>
                    <a:lumOff val="5000"/>
                  </a:schemeClr>
                </a:solidFill>
              </a:rPr>
              <a:t>, D., </a:t>
            </a:r>
            <a:r>
              <a:rPr lang="en-US" sz="2400" dirty="0" err="1">
                <a:solidFill>
                  <a:schemeClr val="tx1">
                    <a:lumMod val="95000"/>
                    <a:lumOff val="5000"/>
                  </a:schemeClr>
                </a:solidFill>
              </a:rPr>
              <a:t>Frankenburg</a:t>
            </a:r>
            <a:r>
              <a:rPr lang="en-US" sz="2400" dirty="0">
                <a:solidFill>
                  <a:schemeClr val="tx1">
                    <a:lumMod val="95000"/>
                    <a:lumOff val="5000"/>
                  </a:schemeClr>
                </a:solidFill>
              </a:rPr>
              <a:t>, F., Fitzmaurice, G., &amp; </a:t>
            </a:r>
            <a:r>
              <a:rPr lang="en-US" sz="2400" dirty="0" err="1">
                <a:solidFill>
                  <a:schemeClr val="tx1">
                    <a:lumMod val="95000"/>
                    <a:lumOff val="5000"/>
                  </a:schemeClr>
                </a:solidFill>
              </a:rPr>
              <a:t>Zanarini</a:t>
            </a:r>
            <a:r>
              <a:rPr lang="en-US" sz="2400" dirty="0">
                <a:solidFill>
                  <a:schemeClr val="tx1">
                    <a:lumMod val="95000"/>
                    <a:lumOff val="5000"/>
                  </a:schemeClr>
                </a:solidFill>
              </a:rPr>
              <a:t>, M. (2013). Relationship between sleep disturbance and recovery in patients with borderline personality disorder. Journal of Psychosomatic Research, 74(4</a:t>
            </a:r>
            <a:r>
              <a:rPr lang="en-US" sz="2400" dirty="0" smtClean="0">
                <a:solidFill>
                  <a:schemeClr val="tx1">
                    <a:lumMod val="95000"/>
                    <a:lumOff val="5000"/>
                  </a:schemeClr>
                </a:solidFill>
              </a:rPr>
              <a:t>). </a:t>
            </a:r>
            <a:endParaRPr lang="en-US" sz="2400" dirty="0">
              <a:solidFill>
                <a:schemeClr val="tx1">
                  <a:lumMod val="95000"/>
                  <a:lumOff val="5000"/>
                </a:schemeClr>
              </a:solidFill>
            </a:endParaRPr>
          </a:p>
          <a:p>
            <a:endParaRPr lang="en-US" sz="2400" dirty="0">
              <a:solidFill>
                <a:schemeClr val="tx1">
                  <a:lumMod val="95000"/>
                  <a:lumOff val="5000"/>
                </a:schemeClr>
              </a:solidFill>
            </a:endParaRPr>
          </a:p>
        </p:txBody>
      </p:sp>
      <p:sp>
        <p:nvSpPr>
          <p:cNvPr id="15" name="Text Placeholder 14"/>
          <p:cNvSpPr>
            <a:spLocks noGrp="1"/>
          </p:cNvSpPr>
          <p:nvPr>
            <p:ph type="body" sz="quarter" idx="96"/>
          </p:nvPr>
        </p:nvSpPr>
        <p:spPr>
          <a:xfrm>
            <a:off x="514957" y="18337392"/>
            <a:ext cx="10056813" cy="3508631"/>
          </a:xfrm>
        </p:spPr>
        <p:txBody>
          <a:bodyPr/>
          <a:lstStyle/>
          <a:p>
            <a:pPr marL="469900" lvl="0" indent="-342900">
              <a:spcBef>
                <a:spcPts val="0"/>
              </a:spcBef>
              <a:buClr>
                <a:srgbClr val="000000"/>
              </a:buClr>
              <a:buSzPct val="100000"/>
              <a:buFont typeface="Wingdings" panose="05000000000000000000" pitchFamily="2" charset="2"/>
              <a:buChar char="v"/>
            </a:pPr>
            <a:r>
              <a:rPr lang="en" sz="2400" dirty="0">
                <a:solidFill>
                  <a:srgbClr val="000000"/>
                </a:solidFill>
              </a:rPr>
              <a:t>This research uses the National Longitudinal Study of Adolescent to Adult Health (Addhealth), a study of a nationally representative sample of adolescents grade 7-12 in the U.S. during the 1994-95 school year. </a:t>
            </a:r>
            <a:endParaRPr lang="en" sz="2400" dirty="0" smtClean="0">
              <a:solidFill>
                <a:srgbClr val="000000"/>
              </a:solidFill>
            </a:endParaRPr>
          </a:p>
          <a:p>
            <a:pPr marL="469900" lvl="0" indent="-342900">
              <a:spcBef>
                <a:spcPts val="0"/>
              </a:spcBef>
              <a:buClr>
                <a:srgbClr val="000000"/>
              </a:buClr>
              <a:buSzPct val="100000"/>
              <a:buFont typeface="Wingdings" panose="05000000000000000000" pitchFamily="2" charset="2"/>
              <a:buChar char="v"/>
            </a:pPr>
            <a:endParaRPr lang="en" sz="2400" dirty="0">
              <a:solidFill>
                <a:srgbClr val="000000"/>
              </a:solidFill>
            </a:endParaRPr>
          </a:p>
          <a:p>
            <a:pPr marL="469900" lvl="0" indent="-342900">
              <a:spcBef>
                <a:spcPts val="0"/>
              </a:spcBef>
              <a:buClr>
                <a:srgbClr val="000000"/>
              </a:buClr>
              <a:buSzPct val="100000"/>
              <a:buFont typeface="Wingdings" panose="05000000000000000000" pitchFamily="2" charset="2"/>
              <a:buChar char="v"/>
            </a:pPr>
            <a:r>
              <a:rPr lang="en" sz="2400" dirty="0">
                <a:solidFill>
                  <a:srgbClr val="000000"/>
                </a:solidFill>
              </a:rPr>
              <a:t>The survey has followed respondents “into young adulthood with 4 in-home interviews, the most recent completed in 2008.” Our data is from Wave IV, the 2008 survey.</a:t>
            </a:r>
          </a:p>
          <a:p>
            <a:endParaRPr lang="en-US" dirty="0"/>
          </a:p>
        </p:txBody>
      </p:sp>
      <p:sp>
        <p:nvSpPr>
          <p:cNvPr id="16" name="Text Placeholder 15"/>
          <p:cNvSpPr>
            <a:spLocks noGrp="1"/>
          </p:cNvSpPr>
          <p:nvPr>
            <p:ph type="body" sz="quarter" idx="150"/>
          </p:nvPr>
        </p:nvSpPr>
        <p:spPr/>
        <p:txBody>
          <a:bodyPr/>
          <a:lstStyle/>
          <a:p>
            <a:r>
              <a:rPr lang="en-US" b="1" dirty="0"/>
              <a:t>California State University, Chico</a:t>
            </a:r>
          </a:p>
          <a:p>
            <a:endParaRPr lang="en-US" dirty="0"/>
          </a:p>
        </p:txBody>
      </p:sp>
      <p:sp>
        <p:nvSpPr>
          <p:cNvPr id="17" name="Text Placeholder 16"/>
          <p:cNvSpPr>
            <a:spLocks noGrp="1"/>
          </p:cNvSpPr>
          <p:nvPr>
            <p:ph type="body" sz="quarter" idx="151"/>
          </p:nvPr>
        </p:nvSpPr>
        <p:spPr/>
        <p:txBody>
          <a:bodyPr>
            <a:normAutofit fontScale="92500" lnSpcReduction="10000"/>
          </a:bodyPr>
          <a:lstStyle/>
          <a:p>
            <a:r>
              <a:rPr lang="en-US" dirty="0" smtClean="0"/>
              <a:t>Seth Myrick and Shyanne Rizzo</a:t>
            </a:r>
            <a:endParaRPr lang="en-US" dirty="0"/>
          </a:p>
        </p:txBody>
      </p:sp>
      <p:sp>
        <p:nvSpPr>
          <p:cNvPr id="18" name="Text Placeholder 17"/>
          <p:cNvSpPr>
            <a:spLocks noGrp="1"/>
          </p:cNvSpPr>
          <p:nvPr>
            <p:ph type="body" sz="quarter" idx="153"/>
          </p:nvPr>
        </p:nvSpPr>
        <p:spPr/>
        <p:txBody>
          <a:bodyPr>
            <a:normAutofit fontScale="77500" lnSpcReduction="20000"/>
          </a:bodyPr>
          <a:lstStyle/>
          <a:p>
            <a:r>
              <a:rPr lang="en-US" dirty="0"/>
              <a:t>The Relationship between Sleep </a:t>
            </a:r>
            <a:r>
              <a:rPr lang="en-US" dirty="0" smtClean="0"/>
              <a:t>Disturbance </a:t>
            </a:r>
            <a:r>
              <a:rPr lang="en-US" dirty="0"/>
              <a:t>and Mental Health </a:t>
            </a:r>
          </a:p>
        </p:txBody>
      </p:sp>
      <p:pic>
        <p:nvPicPr>
          <p:cNvPr id="19" name="Picture 18"/>
          <p:cNvPicPr>
            <a:picLocks noChangeAspect="1"/>
          </p:cNvPicPr>
          <p:nvPr/>
        </p:nvPicPr>
        <p:blipFill>
          <a:blip r:embed="rId4"/>
          <a:stretch>
            <a:fillRect/>
          </a:stretch>
        </p:blipFill>
        <p:spPr>
          <a:xfrm>
            <a:off x="509578" y="245117"/>
            <a:ext cx="5030610" cy="4365202"/>
          </a:xfrm>
          <a:prstGeom prst="rect">
            <a:avLst/>
          </a:prstGeom>
        </p:spPr>
      </p:pic>
      <p:graphicFrame>
        <p:nvGraphicFramePr>
          <p:cNvPr id="22" name="Object 21"/>
          <p:cNvGraphicFramePr>
            <a:graphicFrameLocks noChangeAspect="1"/>
          </p:cNvGraphicFramePr>
          <p:nvPr>
            <p:extLst>
              <p:ext uri="{D42A27DB-BD31-4B8C-83A1-F6EECF244321}">
                <p14:modId xmlns:p14="http://schemas.microsoft.com/office/powerpoint/2010/main" val="3495048836"/>
              </p:ext>
            </p:extLst>
          </p:nvPr>
        </p:nvGraphicFramePr>
        <p:xfrm>
          <a:off x="904446" y="22945755"/>
          <a:ext cx="9230770" cy="6829967"/>
        </p:xfrm>
        <a:graphic>
          <a:graphicData uri="http://schemas.openxmlformats.org/presentationml/2006/ole">
            <mc:AlternateContent xmlns:mc="http://schemas.openxmlformats.org/markup-compatibility/2006">
              <mc:Choice xmlns:v="urn:schemas-microsoft-com:vml" Requires="v">
                <p:oleObj spid="_x0000_s4149" name="Worksheet" r:id="rId5" imgW="4943425" imgH="3133548" progId="Excel.Sheet.12">
                  <p:embed/>
                </p:oleObj>
              </mc:Choice>
              <mc:Fallback>
                <p:oleObj name="Worksheet" r:id="rId5" imgW="4943425" imgH="3133548" progId="Excel.Sheet.12">
                  <p:embed/>
                  <p:pic>
                    <p:nvPicPr>
                      <p:cNvPr id="0" name=""/>
                      <p:cNvPicPr/>
                      <p:nvPr/>
                    </p:nvPicPr>
                    <p:blipFill>
                      <a:blip r:embed="rId6"/>
                      <a:stretch>
                        <a:fillRect/>
                      </a:stretch>
                    </p:blipFill>
                    <p:spPr>
                      <a:xfrm>
                        <a:off x="904446" y="22945755"/>
                        <a:ext cx="9230770" cy="6829967"/>
                      </a:xfrm>
                      <a:prstGeom prst="rect">
                        <a:avLst/>
                      </a:prstGeom>
                    </p:spPr>
                  </p:pic>
                </p:oleObj>
              </mc:Fallback>
            </mc:AlternateContent>
          </a:graphicData>
        </a:graphic>
      </p:graphicFrame>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589487" y="15552045"/>
            <a:ext cx="9732446" cy="6731955"/>
          </a:xfrm>
          <a:prstGeom prst="rect">
            <a:avLst/>
          </a:prstGeom>
        </p:spPr>
      </p:pic>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589487" y="22987267"/>
            <a:ext cx="9732446" cy="6235557"/>
          </a:xfrm>
          <a:prstGeom prst="rect">
            <a:avLst/>
          </a:prstGeom>
        </p:spPr>
      </p:pic>
      <p:sp>
        <p:nvSpPr>
          <p:cNvPr id="37" name="Rectangle 36"/>
          <p:cNvSpPr/>
          <p:nvPr/>
        </p:nvSpPr>
        <p:spPr>
          <a:xfrm>
            <a:off x="22433359" y="14000082"/>
            <a:ext cx="10030270" cy="1200329"/>
          </a:xfrm>
          <a:prstGeom prst="rect">
            <a:avLst/>
          </a:prstGeom>
        </p:spPr>
        <p:txBody>
          <a:bodyPr wrap="square">
            <a:spAutoFit/>
          </a:bodyPr>
          <a:lstStyle/>
          <a:p>
            <a:pPr marL="501650" lvl="0" indent="-342900">
              <a:spcBef>
                <a:spcPts val="0"/>
              </a:spcBef>
              <a:buClr>
                <a:srgbClr val="000000"/>
              </a:buClr>
              <a:buSzPct val="100000"/>
              <a:buFont typeface="Wingdings" panose="05000000000000000000" pitchFamily="2" charset="2"/>
              <a:buChar char="v"/>
            </a:pPr>
            <a:r>
              <a:rPr lang="en-US" sz="2400" b="1" dirty="0">
                <a:solidFill>
                  <a:srgbClr val="000000"/>
                </a:solidFill>
                <a:latin typeface="Times New Roman" panose="02020603050405020304" pitchFamily="18" charset="0"/>
                <a:ea typeface="Arial"/>
                <a:cs typeface="Times New Roman" panose="02020603050405020304" pitchFamily="18" charset="0"/>
                <a:sym typeface="Arial"/>
              </a:rPr>
              <a:t>Our results support the hypothesis that there is a relationship between sleep quality and mental health, namely depression</a:t>
            </a:r>
            <a:r>
              <a:rPr lang="en-US" sz="2400" b="1" dirty="0" smtClean="0">
                <a:solidFill>
                  <a:srgbClr val="000000"/>
                </a:solidFill>
                <a:latin typeface="Times New Roman" panose="02020603050405020304" pitchFamily="18" charset="0"/>
                <a:ea typeface="Arial"/>
                <a:cs typeface="Times New Roman" panose="02020603050405020304" pitchFamily="18" charset="0"/>
                <a:sym typeface="Arial"/>
              </a:rPr>
              <a:t>.</a:t>
            </a:r>
          </a:p>
          <a:p>
            <a:pPr marL="501650" lvl="0" indent="-342900">
              <a:spcBef>
                <a:spcPts val="0"/>
              </a:spcBef>
              <a:buClr>
                <a:srgbClr val="000000"/>
              </a:buClr>
              <a:buSzPct val="100000"/>
              <a:buFont typeface="Wingdings" panose="05000000000000000000" pitchFamily="2" charset="2"/>
              <a:buChar char="v"/>
            </a:pPr>
            <a:endParaRPr lang="en-US" sz="2400" b="1"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47" name="TextBox 46"/>
          <p:cNvSpPr txBox="1"/>
          <p:nvPr/>
        </p:nvSpPr>
        <p:spPr>
          <a:xfrm>
            <a:off x="862451" y="22497513"/>
            <a:ext cx="8691857"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Table 1. Characteristics of key variables</a:t>
            </a:r>
            <a:endParaRPr lang="en-US" sz="2000" b="1" dirty="0">
              <a:latin typeface="Times New Roman" panose="02020603050405020304" pitchFamily="18" charset="0"/>
              <a:cs typeface="Times New Roman" panose="02020603050405020304" pitchFamily="18" charset="0"/>
            </a:endParaRPr>
          </a:p>
        </p:txBody>
      </p:sp>
      <p:sp>
        <p:nvSpPr>
          <p:cNvPr id="49" name="TextBox 48"/>
          <p:cNvSpPr txBox="1"/>
          <p:nvPr/>
        </p:nvSpPr>
        <p:spPr>
          <a:xfrm>
            <a:off x="12375340" y="31685952"/>
            <a:ext cx="8691857"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Figure 1. </a:t>
            </a:r>
            <a:r>
              <a:rPr lang="en-US" sz="2000" b="1" dirty="0" smtClean="0">
                <a:latin typeface="Times New Roman" panose="02020603050405020304" pitchFamily="18" charset="0"/>
                <a:cs typeface="Times New Roman" panose="02020603050405020304" pitchFamily="18" charset="0"/>
              </a:rPr>
              <a:t>Odds ratios for </a:t>
            </a:r>
            <a:r>
              <a:rPr lang="en-US" sz="2000" b="1" dirty="0" smtClean="0">
                <a:latin typeface="Times New Roman" panose="02020603050405020304" pitchFamily="18" charset="0"/>
                <a:cs typeface="Times New Roman" panose="02020603050405020304" pitchFamily="18" charset="0"/>
              </a:rPr>
              <a:t>the sleep </a:t>
            </a:r>
            <a:r>
              <a:rPr lang="en-US" sz="2000" b="1" dirty="0" err="1" smtClean="0">
                <a:latin typeface="Times New Roman" panose="02020603050405020304" pitchFamily="18" charset="0"/>
                <a:cs typeface="Times New Roman" panose="02020603050405020304" pitchFamily="18" charset="0"/>
              </a:rPr>
              <a:t>disturbance~depression</a:t>
            </a:r>
            <a:r>
              <a:rPr lang="en-US" sz="2000" b="1" dirty="0" smtClean="0">
                <a:latin typeface="Times New Roman" panose="02020603050405020304" pitchFamily="18" charset="0"/>
                <a:cs typeface="Times New Roman" panose="02020603050405020304" pitchFamily="18" charset="0"/>
              </a:rPr>
              <a:t> model</a:t>
            </a:r>
            <a:endParaRPr lang="en-US" sz="2000" b="1" dirty="0">
              <a:latin typeface="Times New Roman" panose="02020603050405020304" pitchFamily="18" charset="0"/>
              <a:cs typeface="Times New Roman" panose="02020603050405020304" pitchFamily="18" charset="0"/>
            </a:endParaRPr>
          </a:p>
        </p:txBody>
      </p:sp>
      <p:sp>
        <p:nvSpPr>
          <p:cNvPr id="51" name="TextBox 50"/>
          <p:cNvSpPr txBox="1"/>
          <p:nvPr/>
        </p:nvSpPr>
        <p:spPr>
          <a:xfrm>
            <a:off x="22589487" y="22253923"/>
            <a:ext cx="8691857"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Figure 2. Proportion of depression by sleep disturbance frequency</a:t>
            </a:r>
            <a:endParaRPr lang="en-US" sz="2000" b="1" dirty="0">
              <a:latin typeface="Times New Roman" panose="02020603050405020304" pitchFamily="18" charset="0"/>
              <a:cs typeface="Times New Roman" panose="02020603050405020304" pitchFamily="18" charset="0"/>
            </a:endParaRPr>
          </a:p>
        </p:txBody>
      </p:sp>
      <p:sp>
        <p:nvSpPr>
          <p:cNvPr id="52" name="TextBox 51"/>
          <p:cNvSpPr txBox="1"/>
          <p:nvPr/>
        </p:nvSpPr>
        <p:spPr>
          <a:xfrm>
            <a:off x="22543558" y="29222824"/>
            <a:ext cx="8691857"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Figure 3. Proportion of reported malaise by sleep disturbance frequency</a:t>
            </a:r>
            <a:endParaRPr lang="en-US" sz="2000" b="1" dirty="0">
              <a:latin typeface="Times New Roman" panose="02020603050405020304" pitchFamily="18" charset="0"/>
              <a:cs typeface="Times New Roman" panose="02020603050405020304" pitchFamily="18" charset="0"/>
            </a:endParaRPr>
          </a:p>
        </p:txBody>
      </p:sp>
      <p:sp>
        <p:nvSpPr>
          <p:cNvPr id="23" name="Rectangle 22"/>
          <p:cNvSpPr/>
          <p:nvPr/>
        </p:nvSpPr>
        <p:spPr>
          <a:xfrm>
            <a:off x="22486406" y="29657884"/>
            <a:ext cx="10047325" cy="2308324"/>
          </a:xfrm>
          <a:prstGeom prst="rect">
            <a:avLst/>
          </a:prstGeom>
        </p:spPr>
        <p:txBody>
          <a:bodyPr wrap="square">
            <a:spAutoFit/>
          </a:bodyPr>
          <a:lstStyle/>
          <a:p>
            <a:pPr marL="501650" lvl="0" indent="-342900">
              <a:buClr>
                <a:srgbClr val="000000"/>
              </a:buClr>
              <a:buSzPct val="100000"/>
              <a:buFont typeface="Wingdings" panose="05000000000000000000" pitchFamily="2" charset="2"/>
              <a:buChar char="v"/>
            </a:pPr>
            <a:r>
              <a:rPr lang="en-US" sz="2400" dirty="0">
                <a:solidFill>
                  <a:srgbClr val="000000"/>
                </a:solidFill>
                <a:latin typeface="Times New Roman" pitchFamily="18" charset="0"/>
                <a:ea typeface="Arial"/>
                <a:cs typeface="Times New Roman" pitchFamily="18" charset="0"/>
                <a:sym typeface="Arial"/>
              </a:rPr>
              <a:t>Figures 2 and 3 show that depression increased 35% from no sleep disturbance to disturbance 5+ times/week, and ability to function decreased 17% as well. </a:t>
            </a:r>
          </a:p>
          <a:p>
            <a:pPr marL="501650" lvl="0" indent="-342900">
              <a:buClr>
                <a:srgbClr val="000000"/>
              </a:buClr>
              <a:buSzPct val="100000"/>
              <a:buFont typeface="Wingdings" panose="05000000000000000000" pitchFamily="2" charset="2"/>
              <a:buChar char="v"/>
            </a:pPr>
            <a:r>
              <a:rPr lang="en-US" sz="2400" dirty="0">
                <a:solidFill>
                  <a:srgbClr val="000000"/>
                </a:solidFill>
                <a:latin typeface="Times New Roman" pitchFamily="18" charset="0"/>
                <a:ea typeface="Arial"/>
                <a:cs typeface="Times New Roman" pitchFamily="18" charset="0"/>
                <a:sym typeface="Arial"/>
              </a:rPr>
              <a:t>Differences in depression were significant across all levels of disturbance aside from 3-4 times/week vs 5+. The same goes for functional ability except 1-2 times/week vs. 3-4 times, and 3-4 times vs. 5+.</a:t>
            </a:r>
          </a:p>
        </p:txBody>
      </p:sp>
      <p:sp>
        <p:nvSpPr>
          <p:cNvPr id="25" name="Rectangle 24"/>
          <p:cNvSpPr/>
          <p:nvPr/>
        </p:nvSpPr>
        <p:spPr>
          <a:xfrm>
            <a:off x="33346139" y="6313439"/>
            <a:ext cx="10116460" cy="3046988"/>
          </a:xfrm>
          <a:prstGeom prst="rect">
            <a:avLst/>
          </a:prstGeom>
        </p:spPr>
        <p:txBody>
          <a:bodyPr wrap="square">
            <a:spAutoFit/>
          </a:bodyPr>
          <a:lstStyle/>
          <a:p>
            <a:pPr marL="501650" lvl="0" indent="-342900">
              <a:buClr>
                <a:srgbClr val="000000"/>
              </a:buClr>
              <a:buSzPct val="100000"/>
              <a:buFont typeface="Wingdings" panose="05000000000000000000" pitchFamily="2" charset="2"/>
              <a:buChar char="v"/>
            </a:pPr>
            <a:r>
              <a:rPr lang="en-US" sz="2400" b="1" dirty="0">
                <a:solidFill>
                  <a:srgbClr val="000000"/>
                </a:solidFill>
                <a:latin typeface="Times New Roman" pitchFamily="18" charset="0"/>
                <a:ea typeface="Arial"/>
                <a:cs typeface="Times New Roman" pitchFamily="18" charset="0"/>
                <a:sym typeface="Arial"/>
              </a:rPr>
              <a:t>We’ve concluded that frequent sleep disturbance plays a significant role in determining depression, we see that as one struggles to fall/stay asleep more often and sleep quality declines, the likelihood that one will begin to become depressive and lose ability to function as a result significantly increases as well.</a:t>
            </a:r>
          </a:p>
          <a:p>
            <a:pPr marL="1987475" lvl="1" indent="-342900">
              <a:buClr>
                <a:srgbClr val="000000"/>
              </a:buClr>
              <a:buSzPct val="100000"/>
              <a:buFont typeface="Wingdings" panose="05000000000000000000" pitchFamily="2" charset="2"/>
              <a:buChar char="v"/>
            </a:pPr>
            <a:r>
              <a:rPr lang="en-US" sz="2400" dirty="0">
                <a:solidFill>
                  <a:srgbClr val="000000"/>
                </a:solidFill>
                <a:latin typeface="Times New Roman" panose="02020603050405020304" pitchFamily="18" charset="0"/>
                <a:ea typeface="Arial"/>
                <a:cs typeface="Times New Roman" panose="02020603050405020304" pitchFamily="18" charset="0"/>
                <a:sym typeface="Arial"/>
              </a:rPr>
              <a:t>This comes after controlling for the effect that smoking, gender, BMI, income, and other sleep factors like snoring also have on the relationship through a multivariable model.</a:t>
            </a:r>
          </a:p>
        </p:txBody>
      </p:sp>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375340" y="24305186"/>
            <a:ext cx="8218515" cy="7368231"/>
          </a:xfrm>
          <a:prstGeom prst="rect">
            <a:avLst/>
          </a:prstGeom>
        </p:spPr>
      </p:pic>
      <p:sp>
        <p:nvSpPr>
          <p:cNvPr id="28" name="Text Placeholder 27"/>
          <p:cNvSpPr>
            <a:spLocks noGrp="1"/>
          </p:cNvSpPr>
          <p:nvPr>
            <p:ph type="body" sz="quarter" idx="30"/>
          </p:nvPr>
        </p:nvSpPr>
        <p:spPr/>
        <p:txBody>
          <a:bodyPr/>
          <a:lstStyle/>
          <a:p>
            <a:endParaRPr lang="en-US"/>
          </a:p>
        </p:txBody>
      </p:sp>
    </p:spTree>
    <p:extLst>
      <p:ext uri="{BB962C8B-B14F-4D97-AF65-F5344CB8AC3E}">
        <p14:creationId xmlns:p14="http://schemas.microsoft.com/office/powerpoint/2010/main" val="3160527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1"/>
          </p:nvPr>
        </p:nvSpPr>
        <p:spPr>
          <a:xfrm>
            <a:off x="11460161" y="6378480"/>
            <a:ext cx="10048874" cy="22598985"/>
          </a:xfrm>
        </p:spPr>
        <p:txBody>
          <a:bodyPr/>
          <a:lstStyle/>
          <a:p>
            <a:pPr lvl="0">
              <a:spcAft>
                <a:spcPts val="800"/>
              </a:spcAft>
            </a:pPr>
            <a:r>
              <a:rPr lang="en-US" sz="8800" dirty="0">
                <a:solidFill>
                  <a:srgbClr val="FF0000"/>
                </a:solidFill>
              </a:rPr>
              <a:t>Poster Draft (Due 11/29</a:t>
            </a:r>
            <a:r>
              <a:rPr lang="en-US" sz="8800" dirty="0" smtClean="0">
                <a:solidFill>
                  <a:srgbClr val="FF0000"/>
                </a:solidFill>
              </a:rPr>
              <a:t>)</a:t>
            </a:r>
            <a:endParaRPr lang="en-US" sz="8800" dirty="0">
              <a:solidFill>
                <a:srgbClr val="FF0000"/>
              </a:solidFill>
            </a:endParaRPr>
          </a:p>
          <a:p>
            <a:pPr lvl="0">
              <a:spcAft>
                <a:spcPts val="800"/>
              </a:spcAft>
            </a:pPr>
            <a:r>
              <a:rPr lang="en-US" sz="8800" dirty="0">
                <a:solidFill>
                  <a:srgbClr val="000000"/>
                </a:solidFill>
              </a:rPr>
              <a:t>Peer Review Poster Draft (Due 12/1</a:t>
            </a:r>
            <a:r>
              <a:rPr lang="en-US" sz="8800" dirty="0" smtClean="0">
                <a:solidFill>
                  <a:srgbClr val="000000"/>
                </a:solidFill>
              </a:rPr>
              <a:t>)</a:t>
            </a:r>
          </a:p>
          <a:p>
            <a:pPr lvl="0">
              <a:spcAft>
                <a:spcPts val="800"/>
              </a:spcAft>
            </a:pPr>
            <a:endParaRPr lang="en-US" sz="8800" dirty="0">
              <a:solidFill>
                <a:srgbClr val="000000"/>
              </a:solidFill>
            </a:endParaRPr>
          </a:p>
          <a:p>
            <a:pPr lvl="0">
              <a:spcAft>
                <a:spcPts val="800"/>
              </a:spcAft>
            </a:pPr>
            <a:r>
              <a:rPr lang="en-US" sz="8800" dirty="0">
                <a:solidFill>
                  <a:srgbClr val="000000"/>
                </a:solidFill>
              </a:rPr>
              <a:t>Final version of poster (Due 12/3)</a:t>
            </a:r>
          </a:p>
          <a:p>
            <a:pPr lvl="0">
              <a:spcAft>
                <a:spcPts val="800"/>
              </a:spcAft>
            </a:pPr>
            <a:r>
              <a:rPr lang="en-US" sz="8800" dirty="0">
                <a:solidFill>
                  <a:srgbClr val="000000"/>
                </a:solidFill>
              </a:rPr>
              <a:t>Final poster scoring (Due 12/8</a:t>
            </a:r>
            <a:r>
              <a:rPr lang="en-US" sz="8800" dirty="0" smtClean="0">
                <a:solidFill>
                  <a:srgbClr val="000000"/>
                </a:solidFill>
              </a:rPr>
              <a:t>)</a:t>
            </a:r>
          </a:p>
          <a:p>
            <a:pPr lvl="0">
              <a:spcAft>
                <a:spcPts val="800"/>
              </a:spcAft>
            </a:pPr>
            <a:endParaRPr lang="en-US" sz="8800" dirty="0" smtClean="0">
              <a:solidFill>
                <a:srgbClr val="000000"/>
              </a:solidFill>
            </a:endParaRPr>
          </a:p>
          <a:p>
            <a:pPr lvl="0">
              <a:spcAft>
                <a:spcPts val="800"/>
              </a:spcAft>
            </a:pPr>
            <a:r>
              <a:rPr lang="en-US" sz="8800" dirty="0" smtClean="0">
                <a:solidFill>
                  <a:srgbClr val="FF0000"/>
                </a:solidFill>
              </a:rPr>
              <a:t>Team evaluation (Due 12/8)</a:t>
            </a:r>
          </a:p>
          <a:p>
            <a:pPr lvl="0">
              <a:spcAft>
                <a:spcPts val="800"/>
              </a:spcAft>
            </a:pPr>
            <a:r>
              <a:rPr lang="en-US" sz="8800" dirty="0" smtClean="0">
                <a:solidFill>
                  <a:srgbClr val="000000"/>
                </a:solidFill>
              </a:rPr>
              <a:t>Build </a:t>
            </a:r>
            <a:r>
              <a:rPr lang="en-US" sz="8800" dirty="0" smtClean="0">
                <a:solidFill>
                  <a:srgbClr val="000000"/>
                </a:solidFill>
              </a:rPr>
              <a:t>your </a:t>
            </a:r>
            <a:r>
              <a:rPr lang="en-US" sz="8800" dirty="0">
                <a:solidFill>
                  <a:srgbClr val="000000"/>
                </a:solidFill>
              </a:rPr>
              <a:t>exam questions (Due 12/6)</a:t>
            </a:r>
            <a:endParaRPr lang="en" sz="8800" dirty="0">
              <a:solidFill>
                <a:srgbClr val="000000"/>
              </a:solidFill>
            </a:endParaRPr>
          </a:p>
          <a:p>
            <a:endParaRPr lang="en-US" dirty="0"/>
          </a:p>
        </p:txBody>
      </p:sp>
    </p:spTree>
    <p:extLst>
      <p:ext uri="{BB962C8B-B14F-4D97-AF65-F5344CB8AC3E}">
        <p14:creationId xmlns:p14="http://schemas.microsoft.com/office/powerpoint/2010/main" val="2887562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1496160" y="6250920"/>
            <a:ext cx="39496320" cy="2748960"/>
          </a:xfrm>
          <a:prstGeom prst="rect">
            <a:avLst/>
          </a:prstGeom>
        </p:spPr>
        <p:txBody>
          <a:bodyPr wrap="square" lIns="438840" tIns="438840" rIns="438840" bIns="438840" anchor="t" anchorCtr="0">
            <a:noAutofit/>
          </a:bodyPr>
          <a:lstStyle/>
          <a:p>
            <a:r>
              <a:rPr lang="en"/>
              <a:t>Bivariate Analyses: Chi-Square </a:t>
            </a:r>
          </a:p>
        </p:txBody>
      </p:sp>
      <p:sp>
        <p:nvSpPr>
          <p:cNvPr id="126" name="Shape 126"/>
          <p:cNvSpPr txBox="1">
            <a:spLocks noGrp="1"/>
          </p:cNvSpPr>
          <p:nvPr>
            <p:ph type="body" idx="1"/>
          </p:nvPr>
        </p:nvSpPr>
        <p:spPr>
          <a:xfrm>
            <a:off x="105600" y="9646680"/>
            <a:ext cx="21581280" cy="18643680"/>
          </a:xfrm>
          <a:prstGeom prst="rect">
            <a:avLst/>
          </a:prstGeom>
        </p:spPr>
        <p:txBody>
          <a:bodyPr wrap="square" lIns="438840" tIns="438840" rIns="438840" bIns="438840" anchor="t" anchorCtr="0">
            <a:noAutofit/>
          </a:bodyPr>
          <a:lstStyle/>
          <a:p>
            <a:pPr marL="2194560" indent="-1463040">
              <a:spcAft>
                <a:spcPts val="0"/>
              </a:spcAft>
              <a:buClr>
                <a:srgbClr val="000000"/>
              </a:buClr>
            </a:pPr>
            <a:r>
              <a:rPr lang="en" sz="5760">
                <a:solidFill>
                  <a:srgbClr val="000000"/>
                </a:solidFill>
              </a:rPr>
              <a:t>The distribution of depression is significantly different across almost all levels of sleep quality. People who felt depressed make up 22% of those who slept soundly all month, but 43% of those who had trouble </a:t>
            </a:r>
            <a:r>
              <a:rPr lang="en" sz="5760" b="1" u="sng">
                <a:solidFill>
                  <a:srgbClr val="000000"/>
                </a:solidFill>
              </a:rPr>
              <a:t>staying</a:t>
            </a:r>
            <a:r>
              <a:rPr lang="en" sz="5760">
                <a:solidFill>
                  <a:srgbClr val="000000"/>
                </a:solidFill>
              </a:rPr>
              <a:t> asleep 5+ times every week. </a:t>
            </a:r>
          </a:p>
          <a:p>
            <a:pPr marL="2194560" indent="-1463040">
              <a:spcAft>
                <a:spcPts val="0"/>
              </a:spcAft>
              <a:buClr>
                <a:srgbClr val="000000"/>
              </a:buClr>
            </a:pPr>
            <a:r>
              <a:rPr lang="en" sz="5760">
                <a:solidFill>
                  <a:srgbClr val="000000"/>
                </a:solidFill>
              </a:rPr>
              <a:t>We conclude that there is an association between how often you have trouble </a:t>
            </a:r>
            <a:r>
              <a:rPr lang="en" sz="5760" b="1" u="sng">
                <a:solidFill>
                  <a:srgbClr val="000000"/>
                </a:solidFill>
              </a:rPr>
              <a:t>staying</a:t>
            </a:r>
            <a:r>
              <a:rPr lang="en" sz="5760">
                <a:solidFill>
                  <a:srgbClr val="000000"/>
                </a:solidFill>
              </a:rPr>
              <a:t> asleep and feelings of depression (X-squared = 179.28, df = 4, p-value &lt; .0001). </a:t>
            </a:r>
          </a:p>
          <a:p>
            <a:pPr marL="2194560" indent="-1463040">
              <a:spcAft>
                <a:spcPts val="0"/>
              </a:spcAft>
              <a:buClr>
                <a:srgbClr val="000000"/>
              </a:buClr>
            </a:pPr>
            <a:r>
              <a:rPr lang="en" sz="5760">
                <a:solidFill>
                  <a:srgbClr val="000000"/>
                </a:solidFill>
              </a:rPr>
              <a:t>The proportion of those who felt depressed significantly differs between all pairs of sleep disturbance except between never in 4 weeks vs. &lt; once a week (22% vs 24% depressed), and 3-4 times/week vs. 5+ times/week (43% vs 43% depressed). </a:t>
            </a:r>
          </a:p>
          <a:p>
            <a:pPr marL="2194560" indent="-1463040">
              <a:buClr>
                <a:srgbClr val="000000"/>
              </a:buClr>
            </a:pPr>
            <a:r>
              <a:rPr lang="en" sz="5760">
                <a:solidFill>
                  <a:srgbClr val="000000"/>
                </a:solidFill>
              </a:rPr>
              <a:t>Essentially, people who struggle </a:t>
            </a:r>
            <a:r>
              <a:rPr lang="en" sz="5760" b="1" u="sng">
                <a:solidFill>
                  <a:srgbClr val="000000"/>
                </a:solidFill>
              </a:rPr>
              <a:t>staying</a:t>
            </a:r>
            <a:r>
              <a:rPr lang="en" sz="5760">
                <a:solidFill>
                  <a:srgbClr val="000000"/>
                </a:solidFill>
              </a:rPr>
              <a:t> asleep often have more trouble with depression than those who sleep more soundly.</a:t>
            </a:r>
          </a:p>
        </p:txBody>
      </p:sp>
      <p:pic>
        <p:nvPicPr>
          <p:cNvPr id="127" name="Shape 127"/>
          <p:cNvPicPr preferRelativeResize="0"/>
          <p:nvPr/>
        </p:nvPicPr>
        <p:blipFill rotWithShape="1">
          <a:blip r:embed="rId3">
            <a:alphaModFix/>
          </a:blip>
          <a:srcRect l="72749" t="34310" b="44142"/>
          <a:stretch/>
        </p:blipFill>
        <p:spPr>
          <a:xfrm>
            <a:off x="27621180" y="5616785"/>
            <a:ext cx="9711240" cy="4017240"/>
          </a:xfrm>
          <a:prstGeom prst="rect">
            <a:avLst/>
          </a:prstGeom>
          <a:noFill/>
          <a:ln>
            <a:noFill/>
          </a:ln>
        </p:spPr>
      </p:pic>
      <p:pic>
        <p:nvPicPr>
          <p:cNvPr id="128" name="Shape 128"/>
          <p:cNvPicPr preferRelativeResize="0"/>
          <p:nvPr/>
        </p:nvPicPr>
        <p:blipFill rotWithShape="1">
          <a:blip r:embed="rId3">
            <a:alphaModFix/>
          </a:blip>
          <a:srcRect r="26836"/>
          <a:stretch/>
        </p:blipFill>
        <p:spPr>
          <a:xfrm>
            <a:off x="21686402" y="9204720"/>
            <a:ext cx="21580805" cy="18643200"/>
          </a:xfrm>
          <a:prstGeom prst="rect">
            <a:avLst/>
          </a:prstGeom>
          <a:noFill/>
          <a:ln>
            <a:noFill/>
          </a:ln>
        </p:spPr>
      </p:pic>
      <p:cxnSp>
        <p:nvCxnSpPr>
          <p:cNvPr id="129" name="Shape 129"/>
          <p:cNvCxnSpPr/>
          <p:nvPr/>
        </p:nvCxnSpPr>
        <p:spPr>
          <a:xfrm>
            <a:off x="35109960" y="27470400"/>
            <a:ext cx="1972800" cy="0"/>
          </a:xfrm>
          <a:prstGeom prst="straightConnector1">
            <a:avLst/>
          </a:prstGeom>
          <a:noFill/>
          <a:ln w="19050" cap="flat" cmpd="sng">
            <a:solidFill>
              <a:srgbClr val="000000"/>
            </a:solidFill>
            <a:prstDash val="solid"/>
            <a:round/>
            <a:headEnd type="none" w="lg" len="lg"/>
            <a:tailEnd type="none" w="lg" len="lg"/>
          </a:ln>
        </p:spPr>
      </p:cxnSp>
    </p:spTree>
    <p:extLst>
      <p:ext uri="{BB962C8B-B14F-4D97-AF65-F5344CB8AC3E}">
        <p14:creationId xmlns:p14="http://schemas.microsoft.com/office/powerpoint/2010/main" val="373137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Shape 134"/>
          <p:cNvPicPr preferRelativeResize="0"/>
          <p:nvPr/>
        </p:nvPicPr>
        <p:blipFill rotWithShape="1">
          <a:blip r:embed="rId3">
            <a:alphaModFix/>
          </a:blip>
          <a:srcRect r="27672"/>
          <a:stretch/>
        </p:blipFill>
        <p:spPr>
          <a:xfrm>
            <a:off x="21242882" y="9646682"/>
            <a:ext cx="21967560" cy="18090840"/>
          </a:xfrm>
          <a:prstGeom prst="rect">
            <a:avLst/>
          </a:prstGeom>
          <a:noFill/>
          <a:ln>
            <a:noFill/>
          </a:ln>
        </p:spPr>
      </p:pic>
      <p:sp>
        <p:nvSpPr>
          <p:cNvPr id="135" name="Shape 135"/>
          <p:cNvSpPr txBox="1">
            <a:spLocks noGrp="1"/>
          </p:cNvSpPr>
          <p:nvPr>
            <p:ph type="title"/>
          </p:nvPr>
        </p:nvSpPr>
        <p:spPr>
          <a:xfrm>
            <a:off x="1496160" y="6250920"/>
            <a:ext cx="25728480" cy="2748960"/>
          </a:xfrm>
          <a:prstGeom prst="rect">
            <a:avLst/>
          </a:prstGeom>
        </p:spPr>
        <p:txBody>
          <a:bodyPr wrap="square" lIns="438840" tIns="438840" rIns="438840" bIns="438840" anchor="t" anchorCtr="0">
            <a:noAutofit/>
          </a:bodyPr>
          <a:lstStyle/>
          <a:p>
            <a:r>
              <a:rPr lang="en"/>
              <a:t>Bivariate Analyses: Chi-Square</a:t>
            </a:r>
          </a:p>
        </p:txBody>
      </p:sp>
      <p:sp>
        <p:nvSpPr>
          <p:cNvPr id="136" name="Shape 136"/>
          <p:cNvSpPr txBox="1">
            <a:spLocks noGrp="1"/>
          </p:cNvSpPr>
          <p:nvPr>
            <p:ph type="body" idx="1"/>
          </p:nvPr>
        </p:nvSpPr>
        <p:spPr>
          <a:xfrm>
            <a:off x="0" y="9646680"/>
            <a:ext cx="21608640" cy="18694080"/>
          </a:xfrm>
          <a:prstGeom prst="rect">
            <a:avLst/>
          </a:prstGeom>
        </p:spPr>
        <p:txBody>
          <a:bodyPr wrap="square" lIns="438840" tIns="438840" rIns="438840" bIns="438840" anchor="t" anchorCtr="0">
            <a:noAutofit/>
          </a:bodyPr>
          <a:lstStyle/>
          <a:p>
            <a:pPr marL="2194560" indent="-1463040">
              <a:spcAft>
                <a:spcPts val="0"/>
              </a:spcAft>
              <a:buClr>
                <a:srgbClr val="000000"/>
              </a:buClr>
            </a:pPr>
            <a:r>
              <a:rPr lang="en" sz="5760">
                <a:solidFill>
                  <a:srgbClr val="000000"/>
                </a:solidFill>
              </a:rPr>
              <a:t>The distribution of depression is significantly different across all but one pair of sleep quality levels. People who felt depressed make up 20% of those who slept soundly all month, and 55% of those who had trouble falling asleep 5+ times every week.</a:t>
            </a:r>
          </a:p>
          <a:p>
            <a:pPr marL="2194560" indent="-1463040">
              <a:spcAft>
                <a:spcPts val="0"/>
              </a:spcAft>
              <a:buClr>
                <a:srgbClr val="000000"/>
              </a:buClr>
            </a:pPr>
            <a:r>
              <a:rPr lang="en" sz="5760">
                <a:solidFill>
                  <a:srgbClr val="000000"/>
                </a:solidFill>
              </a:rPr>
              <a:t>Put simply, people who struggle </a:t>
            </a:r>
            <a:r>
              <a:rPr lang="en" sz="5760" b="1" u="sng">
                <a:solidFill>
                  <a:srgbClr val="000000"/>
                </a:solidFill>
              </a:rPr>
              <a:t>falling</a:t>
            </a:r>
            <a:r>
              <a:rPr lang="en" sz="5760">
                <a:solidFill>
                  <a:srgbClr val="000000"/>
                </a:solidFill>
              </a:rPr>
              <a:t> asleep often have more trouble with depression compared to those who sleep more soundly. </a:t>
            </a:r>
          </a:p>
          <a:p>
            <a:pPr marL="2194560" indent="-1463040">
              <a:spcAft>
                <a:spcPts val="0"/>
              </a:spcAft>
              <a:buClr>
                <a:srgbClr val="000000"/>
              </a:buClr>
            </a:pPr>
            <a:r>
              <a:rPr lang="en" sz="5760">
                <a:solidFill>
                  <a:srgbClr val="000000"/>
                </a:solidFill>
              </a:rPr>
              <a:t>We conclude that there is an association between how often you have trouble </a:t>
            </a:r>
            <a:r>
              <a:rPr lang="en" sz="5760" b="1" u="sng">
                <a:solidFill>
                  <a:srgbClr val="000000"/>
                </a:solidFill>
              </a:rPr>
              <a:t>falling</a:t>
            </a:r>
            <a:r>
              <a:rPr lang="en" sz="5760">
                <a:solidFill>
                  <a:srgbClr val="000000"/>
                </a:solidFill>
              </a:rPr>
              <a:t> asleep and feelings of depression (X-squared = 350.39, df = 4, p-value &lt; .0001). </a:t>
            </a:r>
          </a:p>
          <a:p>
            <a:pPr marL="2194560" indent="-1463040">
              <a:buClr>
                <a:srgbClr val="000000"/>
              </a:buClr>
            </a:pPr>
            <a:r>
              <a:rPr lang="en" sz="5760">
                <a:solidFill>
                  <a:srgbClr val="000000"/>
                </a:solidFill>
              </a:rPr>
              <a:t>The proportion of those who felt depressed significantly differs between all pairs of disturbance </a:t>
            </a:r>
            <a:r>
              <a:rPr lang="en" sz="5760" b="1" u="sng">
                <a:solidFill>
                  <a:srgbClr val="000000"/>
                </a:solidFill>
              </a:rPr>
              <a:t>falling</a:t>
            </a:r>
            <a:r>
              <a:rPr lang="en" sz="5760">
                <a:solidFill>
                  <a:srgbClr val="000000"/>
                </a:solidFill>
              </a:rPr>
              <a:t> asleep except between 3-4 times/wk and 5+ times/wk (49% vs 55% depressed)</a:t>
            </a:r>
          </a:p>
        </p:txBody>
      </p:sp>
      <p:cxnSp>
        <p:nvCxnSpPr>
          <p:cNvPr id="137" name="Shape 137"/>
          <p:cNvCxnSpPr/>
          <p:nvPr/>
        </p:nvCxnSpPr>
        <p:spPr>
          <a:xfrm>
            <a:off x="35159400" y="27371760"/>
            <a:ext cx="1972800" cy="0"/>
          </a:xfrm>
          <a:prstGeom prst="straightConnector1">
            <a:avLst/>
          </a:prstGeom>
          <a:noFill/>
          <a:ln w="19050" cap="flat" cmpd="sng">
            <a:solidFill>
              <a:srgbClr val="000000"/>
            </a:solidFill>
            <a:prstDash val="solid"/>
            <a:round/>
            <a:headEnd type="none" w="lg" len="lg"/>
            <a:tailEnd type="none" w="lg" len="lg"/>
          </a:ln>
        </p:spPr>
      </p:cxnSp>
      <p:pic>
        <p:nvPicPr>
          <p:cNvPr id="138" name="Shape 138"/>
          <p:cNvPicPr preferRelativeResize="0"/>
          <p:nvPr/>
        </p:nvPicPr>
        <p:blipFill rotWithShape="1">
          <a:blip r:embed="rId3">
            <a:alphaModFix/>
          </a:blip>
          <a:srcRect l="72215" t="34422" b="44724"/>
          <a:stretch/>
        </p:blipFill>
        <p:spPr>
          <a:xfrm>
            <a:off x="27348662" y="6160560"/>
            <a:ext cx="9756000" cy="3661200"/>
          </a:xfrm>
          <a:prstGeom prst="rect">
            <a:avLst/>
          </a:prstGeom>
          <a:noFill/>
          <a:ln>
            <a:noFill/>
          </a:ln>
        </p:spPr>
      </p:pic>
    </p:spTree>
    <p:extLst>
      <p:ext uri="{BB962C8B-B14F-4D97-AF65-F5344CB8AC3E}">
        <p14:creationId xmlns:p14="http://schemas.microsoft.com/office/powerpoint/2010/main" val="3472260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1496160" y="6250920"/>
            <a:ext cx="40898880" cy="2748960"/>
          </a:xfrm>
          <a:prstGeom prst="rect">
            <a:avLst/>
          </a:prstGeom>
        </p:spPr>
        <p:txBody>
          <a:bodyPr wrap="square" lIns="438840" tIns="438840" rIns="438840" bIns="438840" anchor="t" anchorCtr="0">
            <a:noAutofit/>
          </a:bodyPr>
          <a:lstStyle/>
          <a:p>
            <a:r>
              <a:rPr lang="en"/>
              <a:t>Moderation Testing: Snoring, Gender, Smoking</a:t>
            </a:r>
          </a:p>
        </p:txBody>
      </p:sp>
      <p:sp>
        <p:nvSpPr>
          <p:cNvPr id="152" name="Shape 152"/>
          <p:cNvSpPr txBox="1">
            <a:spLocks noGrp="1"/>
          </p:cNvSpPr>
          <p:nvPr>
            <p:ph type="body" idx="1"/>
          </p:nvPr>
        </p:nvSpPr>
        <p:spPr>
          <a:xfrm>
            <a:off x="1496160" y="9646680"/>
            <a:ext cx="40898880" cy="16398720"/>
          </a:xfrm>
          <a:prstGeom prst="rect">
            <a:avLst/>
          </a:prstGeom>
        </p:spPr>
        <p:txBody>
          <a:bodyPr wrap="square" lIns="438840" tIns="438840" rIns="438840" bIns="438840" anchor="t" anchorCtr="0">
            <a:noAutofit/>
          </a:bodyPr>
          <a:lstStyle/>
          <a:p>
            <a:pPr marL="2194560" indent="-1493520">
              <a:spcAft>
                <a:spcPts val="0"/>
              </a:spcAft>
              <a:buClr>
                <a:srgbClr val="000000"/>
              </a:buClr>
            </a:pPr>
            <a:r>
              <a:rPr lang="en" sz="6240" dirty="0" smtClean="0">
                <a:solidFill>
                  <a:srgbClr val="000000"/>
                </a:solidFill>
              </a:rPr>
              <a:t>Snoring </a:t>
            </a:r>
            <a:r>
              <a:rPr lang="en" sz="6240" dirty="0">
                <a:solidFill>
                  <a:srgbClr val="000000"/>
                </a:solidFill>
              </a:rPr>
              <a:t>and gender were very clearly NOT moderators, having no impact at all on the test statistics ran and visual interpretations created when including them as moderators.</a:t>
            </a:r>
          </a:p>
          <a:p>
            <a:pPr marL="2194560" indent="-1493520">
              <a:spcAft>
                <a:spcPts val="3840"/>
              </a:spcAft>
              <a:buClr>
                <a:srgbClr val="000000"/>
              </a:buClr>
            </a:pPr>
            <a:r>
              <a:rPr lang="en" sz="6240" dirty="0">
                <a:solidFill>
                  <a:srgbClr val="000000"/>
                </a:solidFill>
              </a:rPr>
              <a:t>Smoking seemed to have some effect on the relationships tested, but </a:t>
            </a:r>
            <a:r>
              <a:rPr lang="en" sz="6240" i="1" u="sng" dirty="0">
                <a:solidFill>
                  <a:srgbClr val="000000"/>
                </a:solidFill>
              </a:rPr>
              <a:t>not</a:t>
            </a:r>
            <a:r>
              <a:rPr lang="en" sz="6240" dirty="0">
                <a:solidFill>
                  <a:srgbClr val="000000"/>
                </a:solidFill>
              </a:rPr>
              <a:t> enough to warrant controlling for (p values all still &lt; .0001, differences in proportions didn’t change relationship direction and/or strength for the two stratified groups) </a:t>
            </a:r>
            <a:r>
              <a:rPr lang="en" sz="6240" b="1" dirty="0">
                <a:solidFill>
                  <a:srgbClr val="000000"/>
                </a:solidFill>
              </a:rPr>
              <a:t>i.e.</a:t>
            </a:r>
            <a:r>
              <a:rPr lang="en" sz="6240" dirty="0">
                <a:solidFill>
                  <a:srgbClr val="000000"/>
                </a:solidFill>
              </a:rPr>
              <a:t>, even though there were more depressed smokers than nonsmokers, the "less sleep=more reported depression" still existed (statistically) strongly in both groups</a:t>
            </a:r>
            <a:r>
              <a:rPr lang="en" sz="6240" dirty="0" smtClean="0">
                <a:solidFill>
                  <a:srgbClr val="000000"/>
                </a:solidFill>
              </a:rPr>
              <a:t>.</a:t>
            </a:r>
          </a:p>
          <a:p>
            <a:pPr marL="2194560" indent="-1493520">
              <a:spcAft>
                <a:spcPts val="0"/>
              </a:spcAft>
              <a:buClr>
                <a:srgbClr val="000000"/>
              </a:buClr>
            </a:pPr>
            <a:r>
              <a:rPr lang="en" sz="6240" dirty="0">
                <a:solidFill>
                  <a:srgbClr val="000000"/>
                </a:solidFill>
              </a:rPr>
              <a:t>Although smoking status was NOT  a moderator since all relationships were still significant and strong when controlling for it, we did find that being a smoker is almost as strong of a predictor for depression as some sleep variables (odds ratios of 1.86 and 1.77 times more likely to be depressed if a smoker, depending on the sleep~depression relationship tested with).</a:t>
            </a:r>
          </a:p>
          <a:p>
            <a:pPr marL="2194560" indent="-1493520">
              <a:spcAft>
                <a:spcPts val="3840"/>
              </a:spcAft>
              <a:buClr>
                <a:srgbClr val="000000"/>
              </a:buClr>
            </a:pPr>
            <a:r>
              <a:rPr lang="en" sz="6240" dirty="0">
                <a:solidFill>
                  <a:srgbClr val="000000"/>
                </a:solidFill>
              </a:rPr>
              <a:t>Note to self: Review </a:t>
            </a:r>
            <a:r>
              <a:rPr lang="en" sz="5280" dirty="0">
                <a:solidFill>
                  <a:srgbClr val="000000"/>
                </a:solidFill>
                <a:latin typeface="Calibri"/>
                <a:ea typeface="Calibri"/>
                <a:cs typeface="Calibri"/>
                <a:sym typeface="Calibri"/>
              </a:rPr>
              <a:t>Estrada_Matson for final poster draft</a:t>
            </a:r>
          </a:p>
          <a:p>
            <a:pPr marL="701040">
              <a:spcAft>
                <a:spcPts val="3840"/>
              </a:spcAft>
              <a:buClr>
                <a:srgbClr val="000000"/>
              </a:buClr>
              <a:buNone/>
            </a:pPr>
            <a:endParaRPr lang="en" sz="6240" dirty="0">
              <a:solidFill>
                <a:srgbClr val="000000"/>
              </a:solidFill>
            </a:endParaRPr>
          </a:p>
          <a:p>
            <a:pPr>
              <a:spcAft>
                <a:spcPts val="3840"/>
              </a:spcAft>
              <a:buNone/>
            </a:pPr>
            <a:endParaRPr sz="504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093942962"/>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3851</TotalTime>
  <Words>2355</Words>
  <Application>Microsoft Office PowerPoint</Application>
  <PresentationFormat>Custom</PresentationFormat>
  <Paragraphs>95</Paragraphs>
  <Slides>5</Slides>
  <Notes>4</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2</vt:i4>
      </vt:variant>
      <vt:variant>
        <vt:lpstr>Slide Titles</vt:lpstr>
      </vt:variant>
      <vt:variant>
        <vt:i4>5</vt:i4>
      </vt:variant>
    </vt:vector>
  </HeadingPairs>
  <TitlesOfParts>
    <vt:vector size="17" baseType="lpstr">
      <vt:lpstr>Arial</vt:lpstr>
      <vt:lpstr>Calibri</vt:lpstr>
      <vt:lpstr>Proxima Nova</vt:lpstr>
      <vt:lpstr>Times New Roman</vt:lpstr>
      <vt:lpstr>Trebuchet MS</vt:lpstr>
      <vt:lpstr>Wingdings</vt:lpstr>
      <vt:lpstr>36x48-Template-V2b</vt:lpstr>
      <vt:lpstr>1_Classic 3 Columns</vt:lpstr>
      <vt:lpstr>Classic - Wide Center</vt:lpstr>
      <vt:lpstr>Spearmint</vt:lpstr>
      <vt:lpstr>Image</vt:lpstr>
      <vt:lpstr>Worksheet</vt:lpstr>
      <vt:lpstr>PowerPoint Presentation</vt:lpstr>
      <vt:lpstr>PowerPoint Presentation</vt:lpstr>
      <vt:lpstr>Bivariate Analyses: Chi-Square </vt:lpstr>
      <vt:lpstr>Bivariate Analyses: Chi-Square</vt:lpstr>
      <vt:lpstr>Moderation Testing: Snoring, Gender, Smoking</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Seth Myrick</cp:lastModifiedBy>
  <cp:revision>99</cp:revision>
  <dcterms:created xsi:type="dcterms:W3CDTF">2012-02-03T19:11:35Z</dcterms:created>
  <dcterms:modified xsi:type="dcterms:W3CDTF">2017-11-30T02:00:35Z</dcterms:modified>
</cp:coreProperties>
</file>