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oleObject"/>
  <Default Extension="vml" ContentType="application/vnd.openxmlformats-officedocument.vmlDrawin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7"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guide id="7" pos="2074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3270" autoAdjust="0"/>
    <p:restoredTop sz="94712" autoAdjust="0"/>
  </p:normalViewPr>
  <p:slideViewPr>
    <p:cSldViewPr snapToGrid="0" snapToObjects="1" showGuides="1">
      <p:cViewPr>
        <p:scale>
          <a:sx n="20" d="100"/>
          <a:sy n="20" d="100"/>
        </p:scale>
        <p:origin x="2136" y="-40"/>
      </p:cViewPr>
      <p:guideLst>
        <p:guide orient="horz" pos="3318"/>
        <p:guide orient="horz" pos="288"/>
        <p:guide orient="horz" pos="20160"/>
        <p:guide orient="horz"/>
        <p:guide pos="581"/>
        <p:guide pos="27069"/>
        <p:guide pos="20741"/>
      </p:guideLst>
    </p:cSldViewPr>
  </p:slideViewPr>
  <p:outlineViewPr>
    <p:cViewPr>
      <p:scale>
        <a:sx n="33" d="100"/>
        <a:sy n="33" d="100"/>
      </p:scale>
      <p:origin x="0" y="0"/>
    </p:cViewPr>
  </p:outlineViewPr>
  <p:notesTextViewPr>
    <p:cViewPr>
      <p:scale>
        <a:sx n="3" d="2"/>
        <a:sy n="3" d="2"/>
      </p:scale>
      <p:origin x="0" y="-64"/>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notesMaster" Target="notesMasters/notesMaster1.xml"/><Relationship Id="rId6" Type="http://schemas.openxmlformats.org/officeDocument/2006/relationships/handoutMaster" Target="handoutMasters/handoutMaster1.xml"/><Relationship Id="rId7" Type="http://schemas.openxmlformats.org/officeDocument/2006/relationships/commentAuthors" Target="commentAuthors.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s>
</file>

<file path=ppt/drawings/_rels/vmlDrawing1.vml.rels><?xml version="1.0" encoding="UTF-8" standalone="yes"?>
<Relationships xmlns="http://schemas.openxmlformats.org/package/2006/relationships"><Relationship Id="rId1" Type="http://schemas.openxmlformats.org/officeDocument/2006/relationships/image" Target="NULL"/></Relationships>
</file>

<file path=ppt/drawings/_rels/vmlDrawing2.vml.rels><?xml version="1.0" encoding="UTF-8" standalone="yes"?>
<Relationships xmlns="http://schemas.openxmlformats.org/package/2006/relationships"><Relationship Id="rId1" Type="http://schemas.openxmlformats.org/officeDocument/2006/relationships/image" Target="NULL"/></Relationships>
</file>

<file path=ppt/drawings/_rels/vmlDrawing3.vml.rels><?xml version="1.0" encoding="UTF-8" standalone="yes"?>
<Relationships xmlns="http://schemas.openxmlformats.org/package/2006/relationships"><Relationship Id="rId1" Type="http://schemas.openxmlformats.org/officeDocument/2006/relationships/image" Target="NUL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11/29/17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11/29/17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610412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
        <p:nvSpPr>
          <p:cNvPr id="31" name="TextBox 30"/>
          <p:cNvSpPr txBox="1"/>
          <p:nvPr userDrawn="1"/>
        </p:nvSpPr>
        <p:spPr>
          <a:xfrm>
            <a:off x="14272591" y="9899374"/>
            <a:ext cx="4134679" cy="477054"/>
          </a:xfrm>
          <a:prstGeom prst="rect">
            <a:avLst/>
          </a:prstGeom>
          <a:noFill/>
        </p:spPr>
        <p:txBody>
          <a:bodyPr wrap="square" rtlCol="0">
            <a:spAutoFit/>
          </a:bodyPr>
          <a:lstStyle/>
          <a:p>
            <a:endParaRPr lang="en-US" sz="2500" dirty="0">
              <a:solidFill>
                <a:schemeClr val="accent5">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vmlDrawing" Target="../drawings/vmlDrawing1.vml"/><Relationship Id="rId4" Type="http://schemas.openxmlformats.org/officeDocument/2006/relationships/image" Target="NULL"/><Relationship Id="rId5" Type="http://schemas.openxmlformats.org/officeDocument/2006/relationships/oleObject" Target="../embeddings/oleObject1.bin"/><Relationship Id="rId6" Type="http://schemas.openxmlformats.org/officeDocument/2006/relationships/oleObject" Target="../embeddings/oleObject2.bin"/><Relationship Id="rId7" Type="http://schemas.openxmlformats.org/officeDocument/2006/relationships/oleObject" Target="../embeddings/oleObject3.bin"/><Relationship Id="rId8" Type="http://schemas.openxmlformats.org/officeDocument/2006/relationships/oleObject" Target="../embeddings/oleObject4.bin"/><Relationship Id="rId9" Type="http://schemas.openxmlformats.org/officeDocument/2006/relationships/hyperlink" Target="http://www.facebook.com/pages/PosterPresentationscom/217914411419?v=app_4949752878&amp;ref=ts" TargetMode="External"/><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vmlDrawing" Target="../drawings/vmlDrawing2.vml"/><Relationship Id="rId4" Type="http://schemas.openxmlformats.org/officeDocument/2006/relationships/oleObject" Target="../embeddings/oleObject5.bin"/><Relationship Id="rId5" Type="http://schemas.openxmlformats.org/officeDocument/2006/relationships/image" Target="NULL"/><Relationship Id="rId6" Type="http://schemas.openxmlformats.org/officeDocument/2006/relationships/oleObject" Target="../embeddings/oleObject6.bin"/><Relationship Id="rId7" Type="http://schemas.openxmlformats.org/officeDocument/2006/relationships/hyperlink" Target="http://www.facebook.com/pages/PosterPresentationscom/217914411419?v=app_4949752878&amp;ref=ts" TargetMode="External"/><Relationship Id="rId8" Type="http://schemas.openxmlformats.org/officeDocument/2006/relationships/oleObject" Target="../embeddings/oleObject7.bin"/><Relationship Id="rId9" Type="http://schemas.openxmlformats.org/officeDocument/2006/relationships/oleObject" Target="../embeddings/oleObject8.bin"/><Relationship Id="rId1" Type="http://schemas.openxmlformats.org/officeDocument/2006/relationships/slideLayout" Target="../slideLayouts/slideLayout2.xml"/><Relationship Id="rId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vmlDrawing" Target="../drawings/vmlDrawing3.vml"/><Relationship Id="rId4" Type="http://schemas.openxmlformats.org/officeDocument/2006/relationships/oleObject" Target="../embeddings/oleObject9.bin"/><Relationship Id="rId5" Type="http://schemas.openxmlformats.org/officeDocument/2006/relationships/image" Target="NULL"/><Relationship Id="rId6" Type="http://schemas.openxmlformats.org/officeDocument/2006/relationships/oleObject" Target="../embeddings/oleObject10.bin"/><Relationship Id="rId7" Type="http://schemas.openxmlformats.org/officeDocument/2006/relationships/hyperlink" Target="http://www.facebook.com/pages/PosterPresentationscom/217914411419?v=app_4949752878&amp;ref=ts" TargetMode="External"/><Relationship Id="rId8" Type="http://schemas.openxmlformats.org/officeDocument/2006/relationships/oleObject" Target="../embeddings/oleObject11.bin"/><Relationship Id="rId9" Type="http://schemas.openxmlformats.org/officeDocument/2006/relationships/oleObject" Target="../embeddings/oleObject12.bin"/><Relationship Id="rId1" Type="http://schemas.openxmlformats.org/officeDocument/2006/relationships/slideLayout" Target="../slideLayouts/slideLayout3.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8" name="Rectangle 67"/>
          <p:cNvSpPr/>
          <p:nvPr userDrawn="1"/>
        </p:nvSpPr>
        <p:spPr>
          <a:xfrm rot="10800000">
            <a:off x="0" y="31869601"/>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p:cNvSpPr/>
          <p:nvPr userDrawn="1"/>
        </p:nvSpPr>
        <p:spPr>
          <a:xfrm>
            <a:off x="446073" y="5475145"/>
            <a:ext cx="10058400" cy="2673667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userDrawn="1"/>
        </p:nvSpPr>
        <p:spPr>
          <a:xfrm>
            <a:off x="11428937" y="5475142"/>
            <a:ext cx="10058400" cy="2673667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22411801" y="5475143"/>
            <a:ext cx="10058400" cy="2673667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userDrawn="1"/>
        </p:nvSpPr>
        <p:spPr>
          <a:xfrm>
            <a:off x="33394664" y="5475144"/>
            <a:ext cx="10058400" cy="2673667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36"/>
          <p:cNvSpPr>
            <a:spLocks noChangeArrowheads="1"/>
          </p:cNvSpPr>
          <p:nvPr/>
        </p:nvSpPr>
        <p:spPr bwMode="auto">
          <a:xfrm>
            <a:off x="0" y="0"/>
            <a:ext cx="43891200" cy="4800600"/>
          </a:xfrm>
          <a:prstGeom prst="rect">
            <a:avLst/>
          </a:prstGeom>
          <a:noFill/>
          <a:ln w="9525">
            <a:no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567305" y="32390910"/>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4"/>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4"/>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4"/>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4"/>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48" name="Picture 47"/>
              <p:cNvPicPr>
                <a:picLocks noChangeAspect="1"/>
              </p:cNvPicPr>
              <p:nvPr userDrawn="1"/>
            </p:nvPicPr>
            <p:blipFill>
              <a:blip r:embed="rId4"/>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340" name="Image" r:id="rId5" imgW="1828440" imgH="1117440" progId="Photoshop.Image.13">
                      <p:embed/>
                    </p:oleObj>
                  </mc:Choice>
                  <mc:Fallback>
                    <p:oleObj name="Image" r:id="rId5" imgW="1828440" imgH="1117440" progId="Photoshop.Image.13">
                      <p:embed/>
                      <p:pic>
                        <p:nvPicPr>
                          <p:cNvPr id="0" name=""/>
                          <p:cNvPicPr/>
                          <p:nvPr/>
                        </p:nvPicPr>
                        <p:blipFill>
                          <a:blip r:embed="rId4"/>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341" name="Image" r:id="rId6" imgW="1828440" imgH="1117440" progId="Photoshop.Image.13">
                      <p:embed/>
                    </p:oleObj>
                  </mc:Choice>
                  <mc:Fallback>
                    <p:oleObj name="Image" r:id="rId6" imgW="1828440" imgH="1117440" progId="Photoshop.Image.13">
                      <p:embed/>
                      <p:pic>
                        <p:nvPicPr>
                          <p:cNvPr id="0" name=""/>
                          <p:cNvPicPr/>
                          <p:nvPr/>
                        </p:nvPicPr>
                        <p:blipFill>
                          <a:blip r:embed="rId4"/>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342" name="Image" r:id="rId7" imgW="4571280" imgH="1688760" progId="Photoshop.Image.13">
                    <p:embed/>
                  </p:oleObj>
                </mc:Choice>
                <mc:Fallback>
                  <p:oleObj name="Image" r:id="rId7" imgW="4571280" imgH="1688760" progId="Photoshop.Image.13">
                    <p:embed/>
                    <p:pic>
                      <p:nvPicPr>
                        <p:cNvPr id="0" name=""/>
                        <p:cNvPicPr/>
                        <p:nvPr/>
                      </p:nvPicPr>
                      <p:blipFill>
                        <a:blip r:embed="rId4"/>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4"/>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343" name="Image" r:id="rId8" imgW="1574280" imgH="1053720" progId="Photoshop.Image.13">
                    <p:embed/>
                  </p:oleObj>
                </mc:Choice>
                <mc:Fallback>
                  <p:oleObj name="Image" r:id="rId8" imgW="1574280" imgH="1053720" progId="Photoshop.Image.13">
                    <p:embed/>
                    <p:pic>
                      <p:nvPicPr>
                        <p:cNvPr id="0" name=""/>
                        <p:cNvPicPr/>
                        <p:nvPr/>
                      </p:nvPicPr>
                      <p:blipFill>
                        <a:blip r:embed="rId4"/>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9"/>
              </p:cNvPr>
              <p:cNvPicPr>
                <a:picLocks noChangeAspect="1" noChangeArrowheads="1"/>
              </p:cNvPicPr>
              <p:nvPr userDrawn="1"/>
            </p:nvPicPr>
            <p:blipFill>
              <a:blip r:embed="rId4"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sp>
        <p:nvSpPr>
          <p:cNvPr id="6" name="Rectangle 5"/>
          <p:cNvSpPr/>
          <p:nvPr userDrawn="1"/>
        </p:nvSpPr>
        <p:spPr>
          <a:xfrm>
            <a:off x="0" y="-55065"/>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userDrawn="1"/>
        </p:nvSpPr>
        <p:spPr>
          <a:xfrm>
            <a:off x="6096" y="4742487"/>
            <a:ext cx="43891200" cy="274521"/>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userDrawn="1"/>
        </p:nvSpPr>
        <p:spPr>
          <a:xfrm>
            <a:off x="44487207" y="31252910"/>
            <a:ext cx="7629577" cy="1399638"/>
          </a:xfrm>
          <a:prstGeom prst="rect">
            <a:avLst/>
          </a:prstGeom>
          <a:noFill/>
        </p:spPr>
        <p:txBody>
          <a:bodyPr wrap="square" lIns="65304" tIns="32651" rIns="65304" bIns="32651" rtlCol="0">
            <a:spAutoFit/>
          </a:bodyPr>
          <a:lstStyle/>
          <a:p>
            <a:pPr marL="400050" indent="-400050">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400" dirty="0" smtClean="0">
                <a:solidFill>
                  <a:schemeClr val="bg1"/>
                </a:solidFill>
              </a:rPr>
              <a:t>2117 Fourth Street ,</a:t>
            </a:r>
            <a:r>
              <a:rPr lang="en-US" sz="2400" baseline="0" dirty="0" smtClean="0">
                <a:solidFill>
                  <a:schemeClr val="bg1"/>
                </a:solidFill>
              </a:rPr>
              <a:t> Unit C</a:t>
            </a:r>
          </a:p>
          <a:p>
            <a:pPr marL="400050" indent="-400050">
              <a:lnSpc>
                <a:spcPts val="2600"/>
              </a:lnSpc>
            </a:pPr>
            <a:r>
              <a:rPr lang="en-US" sz="2400" baseline="0" dirty="0" smtClean="0">
                <a:solidFill>
                  <a:schemeClr val="bg1"/>
                </a:solidFill>
              </a:rPr>
              <a:t>	Berkeley CA </a:t>
            </a:r>
            <a:r>
              <a:rPr lang="en-US" sz="2000" baseline="0" dirty="0" smtClean="0">
                <a:solidFill>
                  <a:schemeClr val="bg1"/>
                </a:solidFill>
              </a:rPr>
              <a:t>94710</a:t>
            </a:r>
            <a:endParaRPr lang="en-US" sz="2400" baseline="0" dirty="0" smtClean="0">
              <a:solidFill>
                <a:schemeClr val="bg1"/>
              </a:solidFill>
            </a:endParaRPr>
          </a:p>
          <a:p>
            <a:pPr marL="400050" indent="-400050">
              <a:lnSpc>
                <a:spcPts val="2600"/>
              </a:lnSpc>
            </a:pPr>
            <a:r>
              <a:rPr lang="en-US" sz="2400" b="1" baseline="0" dirty="0" smtClean="0">
                <a:solidFill>
                  <a:srgbClr val="FFFF00"/>
                </a:solidFill>
              </a:rPr>
              <a:t>	posterpresenter@gmail.com</a:t>
            </a:r>
            <a:endParaRPr lang="en-US" sz="2800" b="1" dirty="0">
              <a:solidFill>
                <a:srgbClr val="FFFF00"/>
              </a:solidFill>
            </a:endParaRPr>
          </a:p>
        </p:txBody>
      </p:sp>
    </p:spTree>
  </p:cSld>
  <p:clrMap bg1="lt1" tx1="dk1" bg2="lt2" tx2="dk2" accent1="accent1" accent2="accent2" accent3="accent3" accent4="accent4" accent5="accent5" accent6="accent6" hlink="hlink" folHlink="folHlink"/>
  <p:sldLayoutIdLst>
    <p:sldLayoutId id="2147483652"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 name="Rectangle 39"/>
          <p:cNvSpPr/>
          <p:nvPr userDrawn="1"/>
        </p:nvSpPr>
        <p:spPr>
          <a:xfrm rot="10800000">
            <a:off x="-6419" y="31869601"/>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Box 14"/>
          <p:cNvSpPr txBox="1">
            <a:spLocks noChangeArrowheads="1"/>
          </p:cNvSpPr>
          <p:nvPr/>
        </p:nvSpPr>
        <p:spPr bwMode="auto">
          <a:xfrm>
            <a:off x="1484177" y="32306273"/>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364"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5"/>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365" name="Image" r:id="rId6" imgW="1574280" imgH="1053720" progId="Photoshop.Image.13">
                    <p:embed/>
                  </p:oleObj>
                </mc:Choice>
                <mc:Fallback>
                  <p:oleObj name="Image" r:id="rId6" imgW="1574280" imgH="1053720" progId="Photoshop.Image.13">
                    <p:embed/>
                    <p:pic>
                      <p:nvPicPr>
                        <p:cNvPr id="0" name=""/>
                        <p:cNvPicPr/>
                        <p:nvPr/>
                      </p:nvPicPr>
                      <p:blipFill>
                        <a:blip r:embed="rId5"/>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7"/>
              </p:cNvPr>
              <p:cNvPicPr>
                <a:picLocks noChangeAspect="1" noChangeArrowheads="1"/>
              </p:cNvPicPr>
              <p:nvPr userDrawn="1"/>
            </p:nvPicPr>
            <p:blipFill>
              <a:blip r:embed="rId5"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grpSp>
        <p:nvGrpSpPr>
          <p:cNvPr id="54" name="Group 53"/>
          <p:cNvGrpSpPr/>
          <p:nvPr userDrawn="1"/>
        </p:nvGrpSpPr>
        <p:grpSpPr>
          <a:xfrm>
            <a:off x="-11225189" y="-1"/>
            <a:ext cx="11018865"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5"/>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5"/>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5"/>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7" name="Picture 66"/>
              <p:cNvPicPr>
                <a:picLocks noChangeAspect="1"/>
              </p:cNvPicPr>
              <p:nvPr userDrawn="1"/>
            </p:nvPicPr>
            <p:blipFill>
              <a:blip r:embed="rId5"/>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60" name="Group 59"/>
            <p:cNvGrpSpPr/>
            <p:nvPr userDrawn="1"/>
          </p:nvGrpSpPr>
          <p:grpSpPr>
            <a:xfrm>
              <a:off x="-10398793" y="27751410"/>
              <a:ext cx="9323012" cy="2453251"/>
              <a:chOff x="-4754996" y="12734136"/>
              <a:chExt cx="4296559"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366" name="Image" r:id="rId8" imgW="1828440" imgH="1117440" progId="Photoshop.Image.13">
                      <p:embed/>
                    </p:oleObj>
                  </mc:Choice>
                  <mc:Fallback>
                    <p:oleObj name="Image" r:id="rId8" imgW="1828440" imgH="1117440" progId="Photoshop.Image.13">
                      <p:embed/>
                      <p:pic>
                        <p:nvPicPr>
                          <p:cNvPr id="0" name=""/>
                          <p:cNvPicPr/>
                          <p:nvPr/>
                        </p:nvPicPr>
                        <p:blipFill>
                          <a:blip r:embed="rId5"/>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367" name="Image" r:id="rId9" imgW="1828440" imgH="1117440" progId="Photoshop.Image.13">
                      <p:embed/>
                    </p:oleObj>
                  </mc:Choice>
                  <mc:Fallback>
                    <p:oleObj name="Image" r:id="rId9" imgW="1828440" imgH="1117440" progId="Photoshop.Image.13">
                      <p:embed/>
                      <p:pic>
                        <p:nvPicPr>
                          <p:cNvPr id="0" name=""/>
                          <p:cNvPicPr/>
                          <p:nvPr/>
                        </p:nvPicPr>
                        <p:blipFill>
                          <a:blip r:embed="rId5"/>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4" name="TextBox 6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
        <p:nvSpPr>
          <p:cNvPr id="39" name="Rectangle 38"/>
          <p:cNvSpPr/>
          <p:nvPr userDrawn="1"/>
        </p:nvSpPr>
        <p:spPr>
          <a:xfrm>
            <a:off x="0" y="-55065"/>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userDrawn="1"/>
        </p:nvSpPr>
        <p:spPr>
          <a:xfrm>
            <a:off x="29382628" y="5392017"/>
            <a:ext cx="13577436" cy="26757874"/>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15156882" y="5370818"/>
            <a:ext cx="13577436" cy="2677907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userDrawn="1"/>
        </p:nvSpPr>
        <p:spPr>
          <a:xfrm>
            <a:off x="931136" y="5413216"/>
            <a:ext cx="13577436" cy="2673667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userDrawn="1"/>
        </p:nvSpPr>
        <p:spPr>
          <a:xfrm>
            <a:off x="6096" y="4742487"/>
            <a:ext cx="43891200" cy="274521"/>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p:cNvSpPr txBox="1"/>
          <p:nvPr userDrawn="1"/>
        </p:nvSpPr>
        <p:spPr>
          <a:xfrm>
            <a:off x="44483668" y="31169782"/>
            <a:ext cx="7629577" cy="1399638"/>
          </a:xfrm>
          <a:prstGeom prst="rect">
            <a:avLst/>
          </a:prstGeom>
          <a:noFill/>
        </p:spPr>
        <p:txBody>
          <a:bodyPr wrap="square" lIns="65304" tIns="32651" rIns="65304" bIns="32651" rtlCol="0">
            <a:spAutoFit/>
          </a:bodyPr>
          <a:lstStyle/>
          <a:p>
            <a:pPr marL="400050" indent="-400050">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400" dirty="0" smtClean="0">
                <a:solidFill>
                  <a:schemeClr val="bg1"/>
                </a:solidFill>
              </a:rPr>
              <a:t>2117 Fourth Street ,</a:t>
            </a:r>
            <a:r>
              <a:rPr lang="en-US" sz="2400" baseline="0" dirty="0" smtClean="0">
                <a:solidFill>
                  <a:schemeClr val="bg1"/>
                </a:solidFill>
              </a:rPr>
              <a:t> Unit C</a:t>
            </a:r>
          </a:p>
          <a:p>
            <a:pPr marL="400050" indent="-400050">
              <a:lnSpc>
                <a:spcPts val="2600"/>
              </a:lnSpc>
            </a:pPr>
            <a:r>
              <a:rPr lang="en-US" sz="2400" baseline="0" dirty="0" smtClean="0">
                <a:solidFill>
                  <a:schemeClr val="bg1"/>
                </a:solidFill>
              </a:rPr>
              <a:t>	Berkeley CA </a:t>
            </a:r>
            <a:r>
              <a:rPr lang="en-US" sz="2000" baseline="0" dirty="0" smtClean="0">
                <a:solidFill>
                  <a:schemeClr val="bg1"/>
                </a:solidFill>
              </a:rPr>
              <a:t>94710</a:t>
            </a:r>
            <a:endParaRPr lang="en-US" sz="2400" baseline="0" dirty="0" smtClean="0">
              <a:solidFill>
                <a:schemeClr val="bg1"/>
              </a:solidFill>
            </a:endParaRPr>
          </a:p>
          <a:p>
            <a:pPr marL="400050" indent="-400050">
              <a:lnSpc>
                <a:spcPts val="2600"/>
              </a:lnSpc>
            </a:pPr>
            <a:r>
              <a:rPr lang="en-US" sz="2400" b="1" baseline="0" dirty="0" smtClean="0">
                <a:solidFill>
                  <a:srgbClr val="FFFF00"/>
                </a:solidFill>
              </a:rPr>
              <a:t>	posterpresenter@gmail.com</a:t>
            </a:r>
            <a:endParaRPr lang="en-US" sz="2800" b="1" dirty="0">
              <a:solidFill>
                <a:srgbClr val="FFFF00"/>
              </a:solidFill>
            </a:endParaRPr>
          </a:p>
        </p:txBody>
      </p:sp>
    </p:spTree>
  </p:cSld>
  <p:clrMap bg1="lt1" tx1="dk1" bg2="lt2" tx2="dk2" accent1="accent1" accent2="accent2" accent3="accent3" accent4="accent4" accent5="accent5" accent6="accent6" hlink="hlink" folHlink="folHlink"/>
  <p:sldLayoutIdLst>
    <p:sldLayoutId id="2147483658"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484177"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pSp>
        <p:nvGrpSpPr>
          <p:cNvPr id="43" name="Group 42"/>
          <p:cNvGrpSpPr/>
          <p:nvPr userDrawn="1"/>
        </p:nvGrpSpPr>
        <p:grpSpPr>
          <a:xfrm>
            <a:off x="44157839" y="-55065"/>
            <a:ext cx="11062139"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388"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5"/>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389" name="Image" r:id="rId6" imgW="1574280" imgH="1053720" progId="Photoshop.Image.13">
                    <p:embed/>
                  </p:oleObj>
                </mc:Choice>
                <mc:Fallback>
                  <p:oleObj name="Image" r:id="rId6" imgW="1574280" imgH="1053720" progId="Photoshop.Image.13">
                    <p:embed/>
                    <p:pic>
                      <p:nvPicPr>
                        <p:cNvPr id="0" name=""/>
                        <p:cNvPicPr/>
                        <p:nvPr/>
                      </p:nvPicPr>
                      <p:blipFill>
                        <a:blip r:embed="rId5"/>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7" descr="http://t2.gstatic.com/images?q=tbn:ANd9GcR4APHC6TT9w54M2zn_pvCiBxUNcspYPoVxirLRphBoJabfSvu7zw">
                <a:hlinkClick r:id="rId7"/>
              </p:cNvPr>
              <p:cNvPicPr>
                <a:picLocks noChangeAspect="1" noChangeArrowheads="1"/>
              </p:cNvPicPr>
              <p:nvPr userDrawn="1"/>
            </p:nvPicPr>
            <p:blipFill>
              <a:blip r:embed="rId5"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grpSp>
        <p:nvGrpSpPr>
          <p:cNvPr id="53" name="Group 52"/>
          <p:cNvGrpSpPr/>
          <p:nvPr userDrawn="1"/>
        </p:nvGrpSpPr>
        <p:grpSpPr>
          <a:xfrm>
            <a:off x="-11225189" y="-1"/>
            <a:ext cx="11018865"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5"/>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20439"/>
              <a:chOff x="-4470427" y="11016658"/>
              <a:chExt cx="3470785" cy="974220"/>
            </a:xfrm>
          </p:grpSpPr>
          <p:grpSp>
            <p:nvGrpSpPr>
              <p:cNvPr id="64" name="Group 63"/>
              <p:cNvGrpSpPr/>
              <p:nvPr userDrawn="1"/>
            </p:nvGrpSpPr>
            <p:grpSpPr>
              <a:xfrm>
                <a:off x="-2783495" y="11060886"/>
                <a:ext cx="624431" cy="893535"/>
                <a:chOff x="-3958697" y="11117435"/>
                <a:chExt cx="779338" cy="1280430"/>
              </a:xfrm>
            </p:grpSpPr>
            <p:pic>
              <p:nvPicPr>
                <p:cNvPr id="70" name="Picture 69"/>
                <p:cNvPicPr>
                  <a:picLocks noChangeAspect="1"/>
                </p:cNvPicPr>
                <p:nvPr userDrawn="1"/>
              </p:nvPicPr>
              <p:blipFill>
                <a:blip r:embed="rId5"/>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5" name="Group 64"/>
              <p:cNvGrpSpPr/>
              <p:nvPr userDrawn="1"/>
            </p:nvGrpSpPr>
            <p:grpSpPr>
              <a:xfrm>
                <a:off x="-2033159" y="11060889"/>
                <a:ext cx="1033517" cy="893529"/>
                <a:chOff x="-2921738" y="11200127"/>
                <a:chExt cx="1420279" cy="1227904"/>
              </a:xfrm>
            </p:grpSpPr>
            <p:pic>
              <p:nvPicPr>
                <p:cNvPr id="68" name="Picture 67"/>
                <p:cNvPicPr>
                  <a:picLocks noChangeAspect="1"/>
                </p:cNvPicPr>
                <p:nvPr userDrawn="1"/>
              </p:nvPicPr>
              <p:blipFill>
                <a:blip r:embed="rId5"/>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6" name="Picture 65"/>
              <p:cNvPicPr>
                <a:picLocks noChangeAspect="1"/>
              </p:cNvPicPr>
              <p:nvPr userDrawn="1"/>
            </p:nvPicPr>
            <p:blipFill>
              <a:blip r:embed="rId5"/>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59" name="Group 58"/>
            <p:cNvGrpSpPr/>
            <p:nvPr userDrawn="1"/>
          </p:nvGrpSpPr>
          <p:grpSpPr>
            <a:xfrm>
              <a:off x="-10398793" y="27751410"/>
              <a:ext cx="9323012" cy="2453251"/>
              <a:chOff x="-4754996" y="12734136"/>
              <a:chExt cx="4296559"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390" name="Image" r:id="rId8" imgW="1828440" imgH="1117440" progId="Photoshop.Image.13">
                      <p:embed/>
                    </p:oleObj>
                  </mc:Choice>
                  <mc:Fallback>
                    <p:oleObj name="Image" r:id="rId8" imgW="1828440" imgH="1117440" progId="Photoshop.Image.13">
                      <p:embed/>
                      <p:pic>
                        <p:nvPicPr>
                          <p:cNvPr id="0" name=""/>
                          <p:cNvPicPr/>
                          <p:nvPr/>
                        </p:nvPicPr>
                        <p:blipFill>
                          <a:blip r:embed="rId5"/>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391" name="Image" r:id="rId9" imgW="1828440" imgH="1117440" progId="Photoshop.Image.13">
                      <p:embed/>
                    </p:oleObj>
                  </mc:Choice>
                  <mc:Fallback>
                    <p:oleObj name="Image" r:id="rId9" imgW="1828440" imgH="1117440" progId="Photoshop.Image.13">
                      <p:embed/>
                      <p:pic>
                        <p:nvPicPr>
                          <p:cNvPr id="0" name=""/>
                          <p:cNvPicPr/>
                          <p:nvPr/>
                        </p:nvPicPr>
                        <p:blipFill>
                          <a:blip r:embed="rId5"/>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3" name="TextBox 6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
        <p:nvSpPr>
          <p:cNvPr id="37" name="Rectangle 36"/>
          <p:cNvSpPr/>
          <p:nvPr userDrawn="1"/>
        </p:nvSpPr>
        <p:spPr>
          <a:xfrm rot="10800000">
            <a:off x="-6419" y="31869601"/>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userDrawn="1"/>
        </p:nvSpPr>
        <p:spPr>
          <a:xfrm>
            <a:off x="0" y="-55065"/>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6096" y="4742487"/>
            <a:ext cx="43891200" cy="274521"/>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userDrawn="1"/>
        </p:nvSpPr>
        <p:spPr>
          <a:xfrm>
            <a:off x="44487207" y="31298534"/>
            <a:ext cx="7629577" cy="1399638"/>
          </a:xfrm>
          <a:prstGeom prst="rect">
            <a:avLst/>
          </a:prstGeom>
          <a:noFill/>
        </p:spPr>
        <p:txBody>
          <a:bodyPr wrap="square" lIns="65304" tIns="32651" rIns="65304" bIns="32651" rtlCol="0">
            <a:spAutoFit/>
          </a:bodyPr>
          <a:lstStyle/>
          <a:p>
            <a:pPr marL="400050" indent="-400050">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400" dirty="0" smtClean="0">
                <a:solidFill>
                  <a:schemeClr val="bg1"/>
                </a:solidFill>
              </a:rPr>
              <a:t>2117 Fourth Street ,</a:t>
            </a:r>
            <a:r>
              <a:rPr lang="en-US" sz="2400" baseline="0" dirty="0" smtClean="0">
                <a:solidFill>
                  <a:schemeClr val="bg1"/>
                </a:solidFill>
              </a:rPr>
              <a:t> Unit C</a:t>
            </a:r>
          </a:p>
          <a:p>
            <a:pPr marL="400050" indent="-400050">
              <a:lnSpc>
                <a:spcPts val="2600"/>
              </a:lnSpc>
            </a:pPr>
            <a:r>
              <a:rPr lang="en-US" sz="2400" baseline="0" dirty="0" smtClean="0">
                <a:solidFill>
                  <a:schemeClr val="bg1"/>
                </a:solidFill>
              </a:rPr>
              <a:t>	Berkeley CA </a:t>
            </a:r>
            <a:r>
              <a:rPr lang="en-US" sz="2000" baseline="0" dirty="0" smtClean="0">
                <a:solidFill>
                  <a:schemeClr val="bg1"/>
                </a:solidFill>
              </a:rPr>
              <a:t>94710</a:t>
            </a:r>
            <a:endParaRPr lang="en-US" sz="2400" baseline="0" dirty="0" smtClean="0">
              <a:solidFill>
                <a:schemeClr val="bg1"/>
              </a:solidFill>
            </a:endParaRPr>
          </a:p>
          <a:p>
            <a:pPr marL="400050" indent="-400050">
              <a:lnSpc>
                <a:spcPts val="2600"/>
              </a:lnSpc>
            </a:pPr>
            <a:r>
              <a:rPr lang="en-US" sz="2400" b="1" baseline="0" dirty="0" smtClean="0">
                <a:solidFill>
                  <a:srgbClr val="FFFF00"/>
                </a:solidFill>
              </a:rPr>
              <a:t>	posterpresenter@gmail.com</a:t>
            </a:r>
            <a:endParaRPr lang="en-US" sz="2800" b="1" dirty="0">
              <a:solidFill>
                <a:srgbClr val="FFFF00"/>
              </a:solidFill>
            </a:endParaRPr>
          </a:p>
        </p:txBody>
      </p:sp>
      <p:sp>
        <p:nvSpPr>
          <p:cNvPr id="40" name="Text Box 14"/>
          <p:cNvSpPr txBox="1">
            <a:spLocks noChangeArrowheads="1"/>
          </p:cNvSpPr>
          <p:nvPr userDrawn="1"/>
        </p:nvSpPr>
        <p:spPr bwMode="auto">
          <a:xfrm>
            <a:off x="1484177" y="32306273"/>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cdc.gov/obesity/data/adult.html" TargetMode="External"/><Relationship Id="rId4" Type="http://schemas.openxmlformats.org/officeDocument/2006/relationships/hyperlink" Target="mailto:Phurley@mail.csuchico.edu" TargetMode="External"/><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image" Target="../media/image3.png"/><Relationship Id="rId8" Type="http://schemas.openxmlformats.org/officeDocument/2006/relationships/image" Target="../media/image4.png"/><Relationship Id="rId9" Type="http://schemas.openxmlformats.org/officeDocument/2006/relationships/image" Target="../media/image5.png"/><Relationship Id="rId10" Type="http://schemas.openxmlformats.org/officeDocument/2006/relationships/image" Target="../media/image6.png"/><Relationship Id="rId11" Type="http://schemas.openxmlformats.org/officeDocument/2006/relationships/image" Target="../media/image7.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63056" y="6032611"/>
            <a:ext cx="10056813" cy="8848554"/>
          </a:xfrm>
        </p:spPr>
        <p:txBody>
          <a:bodyPr/>
          <a:lstStyle/>
          <a:p>
            <a:r>
              <a:rPr lang="en-US" dirty="0">
                <a:solidFill>
                  <a:schemeClr val="tx1"/>
                </a:solidFill>
              </a:rPr>
              <a:t>According to most recent data, the prevalence of obesity in US adults is more than one third, 36.5</a:t>
            </a:r>
            <a:r>
              <a:rPr lang="en-US" dirty="0" smtClean="0">
                <a:solidFill>
                  <a:schemeClr val="tx1"/>
                </a:solidFill>
              </a:rPr>
              <a:t>% of the population. Public </a:t>
            </a:r>
            <a:r>
              <a:rPr lang="en-US" dirty="0">
                <a:solidFill>
                  <a:schemeClr val="tx1"/>
                </a:solidFill>
              </a:rPr>
              <a:t>health </a:t>
            </a:r>
            <a:r>
              <a:rPr lang="en-US" dirty="0" smtClean="0">
                <a:solidFill>
                  <a:schemeClr val="tx1"/>
                </a:solidFill>
              </a:rPr>
              <a:t>officials </a:t>
            </a:r>
            <a:r>
              <a:rPr lang="en-US" dirty="0">
                <a:solidFill>
                  <a:schemeClr val="tx1"/>
                </a:solidFill>
              </a:rPr>
              <a:t>h</a:t>
            </a:r>
            <a:r>
              <a:rPr lang="en-US" dirty="0" smtClean="0">
                <a:solidFill>
                  <a:schemeClr val="tx1"/>
                </a:solidFill>
              </a:rPr>
              <a:t>ave gone as far as to </a:t>
            </a:r>
            <a:r>
              <a:rPr lang="en-US" dirty="0">
                <a:solidFill>
                  <a:schemeClr val="tx1"/>
                </a:solidFill>
              </a:rPr>
              <a:t>call obesity an epidemic</a:t>
            </a:r>
            <a:r>
              <a:rPr lang="en-US" dirty="0" smtClean="0">
                <a:solidFill>
                  <a:schemeClr val="tx1"/>
                </a:solidFill>
              </a:rPr>
              <a:t>. </a:t>
            </a:r>
          </a:p>
          <a:p>
            <a:endParaRPr lang="en-US" dirty="0">
              <a:solidFill>
                <a:schemeClr val="tx1"/>
              </a:solidFill>
            </a:endParaRPr>
          </a:p>
          <a:p>
            <a:r>
              <a:rPr lang="en-US" dirty="0">
                <a:solidFill>
                  <a:schemeClr val="tx1"/>
                </a:solidFill>
              </a:rPr>
              <a:t>Several studies have shown that parent–child interactions and the home environment can greatly influence children's behaviors related to food intake and physical activity. Parents are role models and are able to shape their child's development of eating habits and activity levels. In most cases the child is going to adopt the habits and lifestyles of their parents or </a:t>
            </a:r>
            <a:r>
              <a:rPr lang="en-US" dirty="0" smtClean="0">
                <a:solidFill>
                  <a:schemeClr val="tx1"/>
                </a:solidFill>
              </a:rPr>
              <a:t>caregivers. Findings </a:t>
            </a:r>
            <a:r>
              <a:rPr lang="en-US" dirty="0">
                <a:solidFill>
                  <a:schemeClr val="tx1"/>
                </a:solidFill>
              </a:rPr>
              <a:t>show that parental obesity more than doubles the risk of a child 10 years and under, who is more likely to become obese as an adult. However, reports show that mother–child obesity has a stronger relationship than father–child </a:t>
            </a:r>
            <a:r>
              <a:rPr lang="en-US" dirty="0" smtClean="0">
                <a:solidFill>
                  <a:schemeClr val="tx1"/>
                </a:solidFill>
              </a:rPr>
              <a:t>obesity. </a:t>
            </a:r>
            <a:endParaRPr lang="en-US" dirty="0">
              <a:solidFill>
                <a:schemeClr val="tx1"/>
              </a:solidFill>
            </a:endParaRPr>
          </a:p>
          <a:p>
            <a:endParaRPr lang="en-US" dirty="0" smtClean="0">
              <a:solidFill>
                <a:schemeClr val="tx1"/>
              </a:solidFill>
            </a:endParaRPr>
          </a:p>
          <a:p>
            <a:r>
              <a:rPr lang="en-US" dirty="0" smtClean="0">
                <a:solidFill>
                  <a:schemeClr val="tx1"/>
                </a:solidFill>
              </a:rPr>
              <a:t>This research project investigates the question of whether or not the relationship you have with your mother affects your BMI and overall general health. In </a:t>
            </a:r>
            <a:r>
              <a:rPr lang="en-US" dirty="0">
                <a:solidFill>
                  <a:schemeClr val="tx1"/>
                </a:solidFill>
              </a:rPr>
              <a:t>addition, </a:t>
            </a:r>
            <a:r>
              <a:rPr lang="en-US" dirty="0" smtClean="0">
                <a:solidFill>
                  <a:schemeClr val="tx1"/>
                </a:solidFill>
              </a:rPr>
              <a:t>it </a:t>
            </a:r>
            <a:r>
              <a:rPr lang="en-US" dirty="0">
                <a:solidFill>
                  <a:schemeClr val="tx1"/>
                </a:solidFill>
              </a:rPr>
              <a:t>will </a:t>
            </a:r>
            <a:r>
              <a:rPr lang="en-US" dirty="0" smtClean="0">
                <a:solidFill>
                  <a:schemeClr val="tx1"/>
                </a:solidFill>
              </a:rPr>
              <a:t>also explore how difference in gender may affect the probability of obesity and the quality of maternal relationships. We hypothesize that high-quality maternal relationships produce young adults with lower BMI rates.         </a:t>
            </a:r>
            <a:r>
              <a:rPr lang="en-US" dirty="0">
                <a:solidFill>
                  <a:schemeClr val="tx1"/>
                </a:solidFill>
              </a:rPr>
              <a:t/>
            </a:r>
            <a:br>
              <a:rPr lang="en-US" dirty="0">
                <a:solidFill>
                  <a:schemeClr val="tx1"/>
                </a:solidFill>
              </a:rPr>
            </a:br>
            <a:endParaRPr lang="en-US" dirty="0">
              <a:solidFill>
                <a:schemeClr val="tx1"/>
              </a:solidFill>
            </a:endParaRPr>
          </a:p>
        </p:txBody>
      </p:sp>
      <p:sp>
        <p:nvSpPr>
          <p:cNvPr id="3" name="Text Placeholder 2"/>
          <p:cNvSpPr>
            <a:spLocks noGrp="1"/>
          </p:cNvSpPr>
          <p:nvPr>
            <p:ph type="body" sz="quarter" idx="11"/>
          </p:nvPr>
        </p:nvSpPr>
        <p:spPr/>
        <p:txBody>
          <a:bodyPr/>
          <a:lstStyle/>
          <a:p>
            <a:r>
              <a:rPr lang="en-US" dirty="0" smtClean="0"/>
              <a:t>Introduction</a:t>
            </a:r>
            <a:endParaRPr lang="en-US" dirty="0"/>
          </a:p>
        </p:txBody>
      </p:sp>
      <p:sp>
        <p:nvSpPr>
          <p:cNvPr id="4" name="Text Placeholder 3"/>
          <p:cNvSpPr>
            <a:spLocks noGrp="1"/>
          </p:cNvSpPr>
          <p:nvPr>
            <p:ph type="body" sz="quarter" idx="20"/>
          </p:nvPr>
        </p:nvSpPr>
        <p:spPr>
          <a:xfrm>
            <a:off x="454641" y="14272738"/>
            <a:ext cx="10050462" cy="754045"/>
          </a:xfrm>
        </p:spPr>
        <p:txBody>
          <a:bodyPr/>
          <a:lstStyle/>
          <a:p>
            <a:r>
              <a:rPr lang="en-US" dirty="0" smtClean="0"/>
              <a:t>Methods</a:t>
            </a:r>
            <a:endParaRPr lang="en-US" dirty="0"/>
          </a:p>
        </p:txBody>
      </p:sp>
      <p:sp>
        <p:nvSpPr>
          <p:cNvPr id="7" name="Text Placeholder 6"/>
          <p:cNvSpPr>
            <a:spLocks noGrp="1"/>
          </p:cNvSpPr>
          <p:nvPr>
            <p:ph type="body" sz="quarter" idx="23"/>
          </p:nvPr>
        </p:nvSpPr>
        <p:spPr>
          <a:xfrm>
            <a:off x="33464341" y="6248415"/>
            <a:ext cx="9972693" cy="7535397"/>
          </a:xfrm>
        </p:spPr>
        <p:txBody>
          <a:bodyPr/>
          <a:lstStyle/>
          <a:p>
            <a:r>
              <a:rPr lang="en-US" dirty="0" smtClean="0">
                <a:solidFill>
                  <a:schemeClr val="tx1"/>
                </a:solidFill>
              </a:rPr>
              <a:t>Based on our results from whether or not the relationship you have with your  mother affects your BMI we can conclude that there is positive relationship between these two variables.    </a:t>
            </a:r>
          </a:p>
          <a:p>
            <a:endParaRPr lang="en-US" dirty="0">
              <a:solidFill>
                <a:schemeClr val="tx1"/>
              </a:solidFill>
            </a:endParaRPr>
          </a:p>
          <a:p>
            <a:r>
              <a:rPr lang="en-US" dirty="0">
                <a:solidFill>
                  <a:schemeClr val="tx1"/>
                </a:solidFill>
              </a:rPr>
              <a:t>Overall the trend in our data shows there is a significant difference between BMIs of males and females.  Overall BMI does seem to be related the relationship you have with your mother. Parents are role models and are able to shape their child's development of eating habits and activity levels. In most cases the child is going to adopt the habits and lifestyles of their parents or </a:t>
            </a:r>
            <a:r>
              <a:rPr lang="en-US" dirty="0" smtClean="0">
                <a:solidFill>
                  <a:schemeClr val="tx1"/>
                </a:solidFill>
              </a:rPr>
              <a:t>caregivers</a:t>
            </a:r>
          </a:p>
          <a:p>
            <a:endParaRPr lang="en-US" dirty="0">
              <a:solidFill>
                <a:schemeClr val="tx1"/>
              </a:solidFill>
            </a:endParaRPr>
          </a:p>
          <a:p>
            <a:r>
              <a:rPr lang="en-US" dirty="0">
                <a:solidFill>
                  <a:schemeClr val="tx1"/>
                </a:solidFill>
              </a:rPr>
              <a:t>Some practical implications of these findings would be that by trying and working to prevent diabetes and high blood pressure from an early age then maybe having increasing BMI could be prevented. Further research that should be conducted would be to examine the relationship between that the father and what affect these relationships have on BMI and measure these effects against the relationship with the mother. </a:t>
            </a:r>
            <a:endParaRPr lang="en-US" dirty="0">
              <a:solidFill>
                <a:schemeClr val="tx1"/>
              </a:solidFill>
            </a:endParaRPr>
          </a:p>
          <a:p>
            <a:r>
              <a:rPr lang="en-US" dirty="0"/>
              <a:t/>
            </a:r>
            <a:br>
              <a:rPr lang="en-US" dirty="0"/>
            </a:br>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r>
              <a:rPr lang="en-US" dirty="0" smtClean="0">
                <a:solidFill>
                  <a:schemeClr val="tx1"/>
                </a:solidFill>
              </a:rPr>
              <a:t> </a:t>
            </a:r>
            <a:r>
              <a:rPr lang="en-US" dirty="0">
                <a:solidFill>
                  <a:schemeClr val="tx1"/>
                </a:solidFill>
              </a:rPr>
              <a:t> </a:t>
            </a:r>
            <a:endParaRPr lang="en-US" dirty="0">
              <a:solidFill>
                <a:schemeClr val="tx1"/>
              </a:solidFill>
            </a:endParaRPr>
          </a:p>
        </p:txBody>
      </p:sp>
      <p:sp>
        <p:nvSpPr>
          <p:cNvPr id="8" name="Text Placeholder 7"/>
          <p:cNvSpPr>
            <a:spLocks noGrp="1"/>
          </p:cNvSpPr>
          <p:nvPr>
            <p:ph type="body" sz="quarter" idx="24"/>
          </p:nvPr>
        </p:nvSpPr>
        <p:spPr/>
        <p:txBody>
          <a:bodyPr/>
          <a:lstStyle/>
          <a:p>
            <a:r>
              <a:rPr lang="en-US" dirty="0" smtClean="0"/>
              <a:t>Regression Analysis</a:t>
            </a:r>
            <a:endParaRPr lang="en-US" dirty="0"/>
          </a:p>
        </p:txBody>
      </p:sp>
      <p:sp>
        <p:nvSpPr>
          <p:cNvPr id="9" name="Text Placeholder 8"/>
          <p:cNvSpPr>
            <a:spLocks noGrp="1"/>
          </p:cNvSpPr>
          <p:nvPr>
            <p:ph type="body" sz="quarter" idx="25"/>
          </p:nvPr>
        </p:nvSpPr>
        <p:spPr>
          <a:xfrm>
            <a:off x="33390016" y="5567244"/>
            <a:ext cx="10047018" cy="754045"/>
          </a:xfrm>
        </p:spPr>
        <p:txBody>
          <a:bodyPr/>
          <a:lstStyle/>
          <a:p>
            <a:r>
              <a:rPr lang="en-US" dirty="0" smtClean="0"/>
              <a:t>Conclusions</a:t>
            </a:r>
            <a:endParaRPr lang="en-US" dirty="0"/>
          </a:p>
        </p:txBody>
      </p:sp>
      <p:sp>
        <p:nvSpPr>
          <p:cNvPr id="11" name="Text Placeholder 10"/>
          <p:cNvSpPr>
            <a:spLocks noGrp="1"/>
          </p:cNvSpPr>
          <p:nvPr>
            <p:ph type="body" sz="quarter" idx="27"/>
          </p:nvPr>
        </p:nvSpPr>
        <p:spPr>
          <a:xfrm>
            <a:off x="33408378" y="14331867"/>
            <a:ext cx="10047018" cy="754045"/>
          </a:xfrm>
        </p:spPr>
        <p:txBody>
          <a:bodyPr/>
          <a:lstStyle/>
          <a:p>
            <a:r>
              <a:rPr lang="en-US" dirty="0" smtClean="0"/>
              <a:t>References</a:t>
            </a:r>
            <a:endParaRPr lang="en-US" dirty="0"/>
          </a:p>
        </p:txBody>
      </p:sp>
      <p:sp>
        <p:nvSpPr>
          <p:cNvPr id="12" name="Text Placeholder 11"/>
          <p:cNvSpPr>
            <a:spLocks noGrp="1"/>
          </p:cNvSpPr>
          <p:nvPr>
            <p:ph type="body" sz="quarter" idx="28"/>
          </p:nvPr>
        </p:nvSpPr>
        <p:spPr>
          <a:xfrm>
            <a:off x="33422146" y="15381176"/>
            <a:ext cx="10052050" cy="7540504"/>
          </a:xfrm>
        </p:spPr>
        <p:txBody>
          <a:bodyPr/>
          <a:lstStyle/>
          <a:p>
            <a:r>
              <a:rPr lang="en-US" dirty="0" smtClean="0">
                <a:solidFill>
                  <a:schemeClr val="tx1"/>
                </a:solidFill>
              </a:rPr>
              <a:t>1. Bell</a:t>
            </a:r>
            <a:r>
              <a:rPr lang="en-US" dirty="0">
                <a:solidFill>
                  <a:schemeClr val="tx1"/>
                </a:solidFill>
              </a:rPr>
              <a:t>, L. (2007). Increasing body mass index z-score is </a:t>
            </a:r>
            <a:r>
              <a:rPr lang="en-US" dirty="0" smtClean="0">
                <a:solidFill>
                  <a:schemeClr val="tx1"/>
                </a:solidFill>
              </a:rPr>
              <a:t>continuously</a:t>
            </a:r>
            <a:r>
              <a:rPr lang="en-US" dirty="0">
                <a:solidFill>
                  <a:schemeClr val="tx1"/>
                </a:solidFill>
              </a:rPr>
              <a:t> </a:t>
            </a:r>
            <a:r>
              <a:rPr lang="en-US" dirty="0" smtClean="0">
                <a:solidFill>
                  <a:schemeClr val="tx1"/>
                </a:solidFill>
              </a:rPr>
              <a:t>associated </a:t>
            </a:r>
            <a:r>
              <a:rPr lang="en-US" dirty="0">
                <a:solidFill>
                  <a:schemeClr val="tx1"/>
                </a:solidFill>
              </a:rPr>
              <a:t>with complications of overweight in children, even in the healthy weight range. The Journal of </a:t>
            </a:r>
            <a:r>
              <a:rPr lang="en-US" dirty="0" err="1">
                <a:solidFill>
                  <a:schemeClr val="tx1"/>
                </a:solidFill>
              </a:rPr>
              <a:t>ClinicalEndocrinology</a:t>
            </a:r>
            <a:r>
              <a:rPr lang="en-US" dirty="0">
                <a:solidFill>
                  <a:schemeClr val="tx1"/>
                </a:solidFill>
              </a:rPr>
              <a:t> and Metabolism, 92(2), 517-22.</a:t>
            </a:r>
            <a:endParaRPr lang="en-US" dirty="0">
              <a:solidFill>
                <a:schemeClr val="tx1"/>
              </a:solidFill>
            </a:endParaRPr>
          </a:p>
          <a:p>
            <a:endParaRPr lang="en-US" dirty="0" smtClean="0">
              <a:solidFill>
                <a:schemeClr val="tx1"/>
              </a:solidFill>
            </a:endParaRPr>
          </a:p>
          <a:p>
            <a:r>
              <a:rPr lang="en-US" dirty="0" smtClean="0">
                <a:solidFill>
                  <a:schemeClr val="tx1"/>
                </a:solidFill>
              </a:rPr>
              <a:t>2. Ogden</a:t>
            </a:r>
            <a:r>
              <a:rPr lang="en-US" dirty="0">
                <a:solidFill>
                  <a:schemeClr val="tx1"/>
                </a:solidFill>
              </a:rPr>
              <a:t>, C., Carroll, M., Curtin, L., </a:t>
            </a:r>
            <a:r>
              <a:rPr lang="en-US" dirty="0" err="1">
                <a:solidFill>
                  <a:schemeClr val="tx1"/>
                </a:solidFill>
              </a:rPr>
              <a:t>Mcdowell</a:t>
            </a:r>
            <a:r>
              <a:rPr lang="en-US" dirty="0">
                <a:solidFill>
                  <a:schemeClr val="tx1"/>
                </a:solidFill>
              </a:rPr>
              <a:t>, M., </a:t>
            </a:r>
            <a:r>
              <a:rPr lang="en-US" dirty="0" err="1">
                <a:solidFill>
                  <a:schemeClr val="tx1"/>
                </a:solidFill>
              </a:rPr>
              <a:t>Tabak</a:t>
            </a:r>
            <a:r>
              <a:rPr lang="en-US" dirty="0">
                <a:solidFill>
                  <a:schemeClr val="tx1"/>
                </a:solidFill>
              </a:rPr>
              <a:t>, C., &amp; </a:t>
            </a:r>
            <a:r>
              <a:rPr lang="en-US" dirty="0" err="1">
                <a:solidFill>
                  <a:schemeClr val="tx1"/>
                </a:solidFill>
              </a:rPr>
              <a:t>Flegal</a:t>
            </a:r>
            <a:r>
              <a:rPr lang="en-US" dirty="0">
                <a:solidFill>
                  <a:schemeClr val="tx1"/>
                </a:solidFill>
              </a:rPr>
              <a:t>, K. (2006). Prevalence of Overweight and Obesity in the United States, 1999-2004. JAMA, 295(13), 1549-1555.</a:t>
            </a:r>
            <a:endParaRPr lang="en-US" dirty="0">
              <a:solidFill>
                <a:schemeClr val="tx1"/>
              </a:solidFill>
            </a:endParaRPr>
          </a:p>
          <a:p>
            <a:endParaRPr lang="en-US" dirty="0" smtClean="0">
              <a:solidFill>
                <a:schemeClr val="tx1"/>
              </a:solidFill>
            </a:endParaRPr>
          </a:p>
          <a:p>
            <a:r>
              <a:rPr lang="en-US" dirty="0" smtClean="0">
                <a:solidFill>
                  <a:schemeClr val="tx1"/>
                </a:solidFill>
              </a:rPr>
              <a:t>3. “Overweight </a:t>
            </a:r>
            <a:r>
              <a:rPr lang="en-US" dirty="0">
                <a:solidFill>
                  <a:schemeClr val="tx1"/>
                </a:solidFill>
              </a:rPr>
              <a:t>&amp; Obesity.” </a:t>
            </a:r>
            <a:r>
              <a:rPr lang="en-US" i="1" dirty="0">
                <a:solidFill>
                  <a:schemeClr val="tx1"/>
                </a:solidFill>
              </a:rPr>
              <a:t>Centers for Disease Control and Prevention</a:t>
            </a:r>
            <a:r>
              <a:rPr lang="en-US" dirty="0">
                <a:solidFill>
                  <a:schemeClr val="tx1"/>
                </a:solidFill>
              </a:rPr>
              <a:t>, Centers for Disease Control and Prevention, 29 Aug. 2017,</a:t>
            </a:r>
            <a:r>
              <a:rPr lang="en-US" dirty="0">
                <a:solidFill>
                  <a:schemeClr val="tx1"/>
                </a:solidFill>
                <a:hlinkClick r:id="rId3"/>
              </a:rPr>
              <a:t> </a:t>
            </a:r>
            <a:r>
              <a:rPr lang="en-US" u="sng" dirty="0">
                <a:solidFill>
                  <a:schemeClr val="tx1"/>
                </a:solidFill>
                <a:hlinkClick r:id="rId3"/>
              </a:rPr>
              <a:t>www.cdc.gov/obesity/data/adult.html</a:t>
            </a:r>
            <a:r>
              <a:rPr lang="en-US" dirty="0">
                <a:solidFill>
                  <a:schemeClr val="tx1"/>
                </a:solidFill>
              </a:rPr>
              <a:t>.</a:t>
            </a:r>
            <a:endParaRPr lang="en-US" dirty="0">
              <a:solidFill>
                <a:schemeClr val="tx1"/>
              </a:solidFill>
            </a:endParaRPr>
          </a:p>
          <a:p>
            <a:endParaRPr lang="en-US" dirty="0" smtClean="0">
              <a:solidFill>
                <a:schemeClr val="tx1"/>
              </a:solidFill>
            </a:endParaRPr>
          </a:p>
          <a:p>
            <a:r>
              <a:rPr lang="en-US" dirty="0" smtClean="0">
                <a:solidFill>
                  <a:schemeClr val="tx1"/>
                </a:solidFill>
              </a:rPr>
              <a:t>4. Wheelwright</a:t>
            </a:r>
            <a:r>
              <a:rPr lang="en-US" dirty="0">
                <a:solidFill>
                  <a:schemeClr val="tx1"/>
                </a:solidFill>
              </a:rPr>
              <a:t>, J. (2014, January 01). Childhood Obesity Reversed. Discover, p. 21.</a:t>
            </a:r>
            <a:endParaRPr lang="en-US" dirty="0">
              <a:solidFill>
                <a:schemeClr val="tx1"/>
              </a:solidFill>
            </a:endParaRPr>
          </a:p>
          <a:p>
            <a:r>
              <a:rPr lang="en-US" dirty="0"/>
              <a:t/>
            </a:r>
            <a:br>
              <a:rPr lang="en-US" dirty="0"/>
            </a:br>
            <a:endParaRPr lang="en-US" dirty="0"/>
          </a:p>
        </p:txBody>
      </p:sp>
      <p:sp>
        <p:nvSpPr>
          <p:cNvPr id="13" name="Text Placeholder 12"/>
          <p:cNvSpPr>
            <a:spLocks noGrp="1"/>
          </p:cNvSpPr>
          <p:nvPr>
            <p:ph type="body" sz="quarter" idx="29"/>
          </p:nvPr>
        </p:nvSpPr>
        <p:spPr>
          <a:xfrm>
            <a:off x="33390016" y="23715836"/>
            <a:ext cx="10047018" cy="754045"/>
          </a:xfrm>
        </p:spPr>
        <p:txBody>
          <a:bodyPr/>
          <a:lstStyle/>
          <a:p>
            <a:r>
              <a:rPr lang="en-US" dirty="0" smtClean="0"/>
              <a:t>Acknowledgements</a:t>
            </a:r>
            <a:endParaRPr lang="en-US" dirty="0"/>
          </a:p>
        </p:txBody>
      </p:sp>
      <p:sp>
        <p:nvSpPr>
          <p:cNvPr id="14" name="Text Placeholder 13"/>
          <p:cNvSpPr>
            <a:spLocks noGrp="1"/>
          </p:cNvSpPr>
          <p:nvPr>
            <p:ph type="body" sz="quarter" idx="30"/>
          </p:nvPr>
        </p:nvSpPr>
        <p:spPr>
          <a:xfrm>
            <a:off x="33384984" y="24734264"/>
            <a:ext cx="10052050" cy="1769693"/>
          </a:xfrm>
        </p:spPr>
        <p:txBody>
          <a:bodyPr/>
          <a:lstStyle/>
          <a:p>
            <a:r>
              <a:rPr lang="en-US" dirty="0" smtClean="0">
                <a:hlinkClick r:id="rId4"/>
              </a:rPr>
              <a:t>Phurley@mail.csuchico.edu</a:t>
            </a:r>
            <a:endParaRPr lang="en-US" dirty="0" smtClean="0"/>
          </a:p>
          <a:p>
            <a:endParaRPr lang="en-US" dirty="0" smtClean="0"/>
          </a:p>
          <a:p>
            <a:r>
              <a:rPr lang="en-US" dirty="0" smtClean="0"/>
              <a:t>California State University, Chico Seal (2017)</a:t>
            </a:r>
            <a:endParaRPr lang="en-US" dirty="0"/>
          </a:p>
        </p:txBody>
      </p:sp>
      <p:sp>
        <p:nvSpPr>
          <p:cNvPr id="15" name="Text Placeholder 14"/>
          <p:cNvSpPr>
            <a:spLocks noGrp="1"/>
          </p:cNvSpPr>
          <p:nvPr>
            <p:ph type="body" sz="quarter" idx="96"/>
          </p:nvPr>
        </p:nvSpPr>
        <p:spPr>
          <a:xfrm>
            <a:off x="477825" y="14918001"/>
            <a:ext cx="10056813" cy="11038963"/>
          </a:xfrm>
        </p:spPr>
        <p:txBody>
          <a:bodyPr/>
          <a:lstStyle/>
          <a:p>
            <a:r>
              <a:rPr lang="en-US" dirty="0" smtClean="0">
                <a:solidFill>
                  <a:schemeClr val="tx1"/>
                </a:solidFill>
              </a:rPr>
              <a:t>To understand and analyze the quality of maternal relationships and the effect they have on BMI and overall general health we took data from </a:t>
            </a:r>
            <a:r>
              <a:rPr lang="en-US" dirty="0">
                <a:solidFill>
                  <a:schemeClr val="tx1"/>
                </a:solidFill>
              </a:rPr>
              <a:t>The National Longitudinal Study of Adolescent Health: Wave </a:t>
            </a:r>
            <a:r>
              <a:rPr lang="en-US" dirty="0" smtClean="0">
                <a:solidFill>
                  <a:schemeClr val="tx1"/>
                </a:solidFill>
              </a:rPr>
              <a:t>IV taking place from 2008 to 2009 in a series of in-home interviews. The survey is a nationally representative sample of U.S. consisting of 5114 adolescents and young adults ranging in age from 24 to 32.</a:t>
            </a:r>
          </a:p>
          <a:p>
            <a:endParaRPr lang="en-US" dirty="0">
              <a:solidFill>
                <a:schemeClr val="tx1"/>
              </a:solidFill>
            </a:endParaRPr>
          </a:p>
          <a:p>
            <a:r>
              <a:rPr lang="en-US" dirty="0" smtClean="0">
                <a:solidFill>
                  <a:schemeClr val="tx1"/>
                </a:solidFill>
              </a:rPr>
              <a:t>We transformed out data sets using the statistical program R and RStudio to interpret our data by preforming univariate and bivariate analyses, and logistical regression models to create graphics and tables in order to get meaningful results that we could interpret and draw conclusions from.</a:t>
            </a:r>
          </a:p>
          <a:p>
            <a:endParaRPr lang="en-US" dirty="0">
              <a:solidFill>
                <a:schemeClr val="tx1"/>
              </a:solidFill>
            </a:endParaRPr>
          </a:p>
          <a:p>
            <a:r>
              <a:rPr lang="en-US" dirty="0" smtClean="0">
                <a:solidFill>
                  <a:schemeClr val="tx1"/>
                </a:solidFill>
              </a:rPr>
              <a:t>The variables that used in our research are:</a:t>
            </a:r>
          </a:p>
          <a:p>
            <a:pPr marL="342900" indent="-342900">
              <a:buFont typeface="Arial" charset="0"/>
              <a:buChar char="•"/>
            </a:pPr>
            <a:r>
              <a:rPr lang="en-US" dirty="0" smtClean="0">
                <a:solidFill>
                  <a:schemeClr val="tx1"/>
                </a:solidFill>
              </a:rPr>
              <a:t>Gender (BIO_SEX)</a:t>
            </a:r>
          </a:p>
          <a:p>
            <a:pPr marL="342900" indent="-342900">
              <a:buFont typeface="Arial" charset="0"/>
              <a:buChar char="•"/>
            </a:pPr>
            <a:r>
              <a:rPr lang="en-US" dirty="0" smtClean="0">
                <a:solidFill>
                  <a:schemeClr val="tx1"/>
                </a:solidFill>
              </a:rPr>
              <a:t>BMI - Body Mass Index (H4BMI)</a:t>
            </a:r>
          </a:p>
          <a:p>
            <a:pPr marL="342900" lvl="0" indent="-342900">
              <a:buFont typeface="Arial" charset="0"/>
              <a:buChar char="•"/>
            </a:pPr>
            <a:r>
              <a:rPr lang="en-US" dirty="0">
                <a:solidFill>
                  <a:schemeClr val="tx1"/>
                </a:solidFill>
              </a:rPr>
              <a:t>BMI Classification </a:t>
            </a:r>
            <a:r>
              <a:rPr lang="en-US" dirty="0" smtClean="0">
                <a:solidFill>
                  <a:schemeClr val="tx1"/>
                </a:solidFill>
              </a:rPr>
              <a:t>(H4BMICLS)</a:t>
            </a:r>
          </a:p>
          <a:p>
            <a:pPr marL="342900" indent="-342900">
              <a:buFont typeface="Arial" charset="0"/>
              <a:buChar char="•"/>
            </a:pPr>
            <a:r>
              <a:rPr lang="en-US" dirty="0" smtClean="0">
                <a:solidFill>
                  <a:schemeClr val="tx1"/>
                </a:solidFill>
              </a:rPr>
              <a:t>General Health (H4GH1)</a:t>
            </a:r>
          </a:p>
          <a:p>
            <a:pPr marL="342900" indent="-342900">
              <a:buFont typeface="Arial" charset="0"/>
              <a:buChar char="•"/>
            </a:pPr>
            <a:r>
              <a:rPr lang="en-US" dirty="0" smtClean="0">
                <a:solidFill>
                  <a:schemeClr val="tx1"/>
                </a:solidFill>
              </a:rPr>
              <a:t>Are you satisfied with the way you and your mother communicate with each other? (H4WP23)</a:t>
            </a:r>
          </a:p>
          <a:p>
            <a:pPr marL="342900" lvl="0" indent="-342900">
              <a:buFont typeface="Arial" charset="0"/>
              <a:buChar char="•"/>
            </a:pPr>
            <a:r>
              <a:rPr lang="en-US" dirty="0" smtClean="0">
                <a:solidFill>
                  <a:schemeClr val="tx1"/>
                </a:solidFill>
              </a:rPr>
              <a:t>How </a:t>
            </a:r>
            <a:r>
              <a:rPr lang="en-US" dirty="0">
                <a:solidFill>
                  <a:schemeClr val="tx1"/>
                </a:solidFill>
              </a:rPr>
              <a:t>often do you talk with your mother? </a:t>
            </a:r>
            <a:r>
              <a:rPr lang="en-US" dirty="0" smtClean="0">
                <a:solidFill>
                  <a:schemeClr val="tx1"/>
                </a:solidFill>
              </a:rPr>
              <a:t>(H4WP22</a:t>
            </a:r>
            <a:r>
              <a:rPr lang="en-US" dirty="0" smtClean="0">
                <a:solidFill>
                  <a:schemeClr val="tx1"/>
                </a:solidFill>
              </a:rPr>
              <a:t>)</a:t>
            </a:r>
          </a:p>
          <a:p>
            <a:pPr marL="342900" lvl="0" indent="-342900">
              <a:buFont typeface="Arial" charset="0"/>
              <a:buChar char="•"/>
            </a:pPr>
            <a:endParaRPr lang="en-US" dirty="0">
              <a:solidFill>
                <a:schemeClr val="tx1"/>
              </a:solidFill>
            </a:endParaRPr>
          </a:p>
          <a:p>
            <a:r>
              <a:rPr lang="en-US" dirty="0">
                <a:solidFill>
                  <a:schemeClr val="tx1"/>
                </a:solidFill>
              </a:rPr>
              <a:t>W</a:t>
            </a:r>
            <a:r>
              <a:rPr lang="en-US" dirty="0" smtClean="0">
                <a:solidFill>
                  <a:schemeClr val="tx1"/>
                </a:solidFill>
              </a:rPr>
              <a:t>e truncated the satisfaction level you have with your mother into a binary variable. General health was also truncated into a binary variable when needed for data analysis as well. We tested gender and how satisfied you are with the relationship you have with your mother as cofounding variables.</a:t>
            </a:r>
          </a:p>
          <a:p>
            <a:endParaRPr lang="en-US" dirty="0" smtClean="0"/>
          </a:p>
          <a:p>
            <a:endParaRPr lang="en-US" dirty="0" smtClean="0"/>
          </a:p>
          <a:p>
            <a:endParaRPr lang="en-US" dirty="0"/>
          </a:p>
          <a:p>
            <a:endParaRPr lang="en-US" dirty="0" smtClean="0"/>
          </a:p>
          <a:p>
            <a:endParaRPr lang="en-US" dirty="0"/>
          </a:p>
          <a:p>
            <a:r>
              <a:rPr lang="en-US" dirty="0" smtClean="0"/>
              <a:t>      </a:t>
            </a:r>
          </a:p>
          <a:p>
            <a:endParaRPr lang="en-US" dirty="0"/>
          </a:p>
        </p:txBody>
      </p:sp>
      <p:sp>
        <p:nvSpPr>
          <p:cNvPr id="16" name="Text Placeholder 15"/>
          <p:cNvSpPr>
            <a:spLocks noGrp="1"/>
          </p:cNvSpPr>
          <p:nvPr>
            <p:ph type="body" sz="quarter" idx="150"/>
          </p:nvPr>
        </p:nvSpPr>
        <p:spPr/>
        <p:txBody>
          <a:bodyPr/>
          <a:lstStyle/>
          <a:p>
            <a:r>
              <a:rPr lang="en-US" dirty="0" smtClean="0"/>
              <a:t>California State University, Chico</a:t>
            </a:r>
            <a:endParaRPr lang="en-US" dirty="0"/>
          </a:p>
        </p:txBody>
      </p:sp>
      <p:sp>
        <p:nvSpPr>
          <p:cNvPr id="17" name="Text Placeholder 16"/>
          <p:cNvSpPr>
            <a:spLocks noGrp="1"/>
          </p:cNvSpPr>
          <p:nvPr>
            <p:ph type="body" sz="quarter" idx="151"/>
          </p:nvPr>
        </p:nvSpPr>
        <p:spPr/>
        <p:txBody>
          <a:bodyPr>
            <a:normAutofit fontScale="92500" lnSpcReduction="10000"/>
          </a:bodyPr>
          <a:lstStyle/>
          <a:p>
            <a:r>
              <a:rPr lang="en-US" dirty="0" smtClean="0"/>
              <a:t>Hurley P., Taue M.</a:t>
            </a:r>
            <a:endParaRPr lang="en-US" dirty="0"/>
          </a:p>
        </p:txBody>
      </p:sp>
      <p:sp>
        <p:nvSpPr>
          <p:cNvPr id="18" name="Text Placeholder 17"/>
          <p:cNvSpPr>
            <a:spLocks noGrp="1"/>
          </p:cNvSpPr>
          <p:nvPr>
            <p:ph type="body" sz="quarter" idx="153"/>
          </p:nvPr>
        </p:nvSpPr>
        <p:spPr>
          <a:xfrm>
            <a:off x="4107994" y="465813"/>
            <a:ext cx="35648168" cy="1637973"/>
          </a:xfrm>
        </p:spPr>
        <p:txBody>
          <a:bodyPr>
            <a:noAutofit/>
          </a:bodyPr>
          <a:lstStyle/>
          <a:p>
            <a:r>
              <a:rPr lang="en-US" sz="7700" dirty="0" smtClean="0"/>
              <a:t>The Correlation Between Maternal Relationships and Rising Obesity Rates, Namely BMI</a:t>
            </a:r>
            <a:endParaRPr lang="en-US" sz="7700" dirty="0"/>
          </a:p>
        </p:txBody>
      </p:sp>
      <p:sp>
        <p:nvSpPr>
          <p:cNvPr id="22" name="Text Placeholder 3"/>
          <p:cNvSpPr txBox="1">
            <a:spLocks/>
          </p:cNvSpPr>
          <p:nvPr/>
        </p:nvSpPr>
        <p:spPr>
          <a:xfrm>
            <a:off x="481792" y="26102582"/>
            <a:ext cx="10027279" cy="754045"/>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smtClean="0"/>
              <a:t>Univariate Analysis</a:t>
            </a:r>
            <a:endParaRPr lang="en-US" dirty="0"/>
          </a:p>
        </p:txBody>
      </p:sp>
      <p:pic>
        <p:nvPicPr>
          <p:cNvPr id="23" name="Picture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3736" y="27279809"/>
            <a:ext cx="5783920" cy="4274616"/>
          </a:xfrm>
          <a:prstGeom prst="rect">
            <a:avLst/>
          </a:prstGeom>
        </p:spPr>
      </p:pic>
      <p:pic>
        <p:nvPicPr>
          <p:cNvPr id="26" name="Picture 2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481190" y="6379379"/>
            <a:ext cx="9940139" cy="851354"/>
          </a:xfrm>
          <a:prstGeom prst="rect">
            <a:avLst/>
          </a:prstGeom>
        </p:spPr>
      </p:pic>
      <p:sp>
        <p:nvSpPr>
          <p:cNvPr id="27" name="TextBox 26"/>
          <p:cNvSpPr txBox="1"/>
          <p:nvPr/>
        </p:nvSpPr>
        <p:spPr>
          <a:xfrm>
            <a:off x="11483881" y="7546977"/>
            <a:ext cx="9989191" cy="2015936"/>
          </a:xfrm>
          <a:prstGeom prst="rect">
            <a:avLst/>
          </a:prstGeom>
          <a:noFill/>
        </p:spPr>
        <p:txBody>
          <a:bodyPr wrap="square" rtlCol="0">
            <a:spAutoFit/>
          </a:bodyPr>
          <a:lstStyle/>
          <a:p>
            <a:r>
              <a:rPr lang="en-US" sz="2500" dirty="0" smtClean="0">
                <a:latin typeface="Times New Roman" charset="0"/>
                <a:ea typeface="Times New Roman" charset="0"/>
                <a:cs typeface="Times New Roman" charset="0"/>
              </a:rPr>
              <a:t>Figure 2. Summary statistics of the varying BMI readings of the respondents. BMI's </a:t>
            </a:r>
            <a:r>
              <a:rPr lang="en-US" sz="2500" dirty="0">
                <a:latin typeface="Times New Roman" charset="0"/>
                <a:ea typeface="Times New Roman" charset="0"/>
                <a:cs typeface="Times New Roman" charset="0"/>
              </a:rPr>
              <a:t>range from 14.4 to 70.3. The average BMI was 29.14, which is </a:t>
            </a:r>
            <a:r>
              <a:rPr lang="en-US" sz="2500" dirty="0" smtClean="0">
                <a:latin typeface="Times New Roman" charset="0"/>
                <a:ea typeface="Times New Roman" charset="0"/>
                <a:cs typeface="Times New Roman" charset="0"/>
              </a:rPr>
              <a:t>considered overweight</a:t>
            </a:r>
            <a:r>
              <a:rPr lang="en-US" sz="2500" dirty="0">
                <a:latin typeface="Times New Roman" charset="0"/>
                <a:ea typeface="Times New Roman" charset="0"/>
                <a:cs typeface="Times New Roman" charset="0"/>
              </a:rPr>
              <a:t>. The majority (61%) lies </a:t>
            </a:r>
            <a:r>
              <a:rPr lang="en-US" sz="2500" dirty="0" smtClean="0">
                <a:latin typeface="Times New Roman" charset="0"/>
                <a:ea typeface="Times New Roman" charset="0"/>
                <a:cs typeface="Times New Roman" charset="0"/>
              </a:rPr>
              <a:t>within the normal </a:t>
            </a:r>
            <a:r>
              <a:rPr lang="en-US" sz="2500" dirty="0">
                <a:latin typeface="Times New Roman" charset="0"/>
                <a:ea typeface="Times New Roman" charset="0"/>
                <a:cs typeface="Times New Roman" charset="0"/>
              </a:rPr>
              <a:t>(</a:t>
            </a:r>
            <a:r>
              <a:rPr lang="en-US" sz="2500" dirty="0" smtClean="0">
                <a:latin typeface="Times New Roman" charset="0"/>
                <a:ea typeface="Times New Roman" charset="0"/>
                <a:cs typeface="Times New Roman" charset="0"/>
              </a:rPr>
              <a:t>18.5 </a:t>
            </a:r>
            <a:r>
              <a:rPr lang="mr-IN" sz="2500" dirty="0" smtClean="0">
                <a:latin typeface="Times New Roman" charset="0"/>
                <a:ea typeface="Times New Roman" charset="0"/>
                <a:cs typeface="Times New Roman" charset="0"/>
              </a:rPr>
              <a:t>–</a:t>
            </a:r>
            <a:r>
              <a:rPr lang="en-US" sz="2500" dirty="0" smtClean="0">
                <a:latin typeface="Times New Roman" charset="0"/>
                <a:ea typeface="Times New Roman" charset="0"/>
                <a:cs typeface="Times New Roman" charset="0"/>
              </a:rPr>
              <a:t> &lt;25</a:t>
            </a:r>
            <a:r>
              <a:rPr lang="en-US" sz="2500" dirty="0">
                <a:latin typeface="Times New Roman" charset="0"/>
                <a:ea typeface="Times New Roman" charset="0"/>
                <a:cs typeface="Times New Roman" charset="0"/>
              </a:rPr>
              <a:t>) or overweight (</a:t>
            </a:r>
            <a:r>
              <a:rPr lang="en-US" sz="2500" dirty="0" smtClean="0">
                <a:latin typeface="Times New Roman" charset="0"/>
                <a:ea typeface="Times New Roman" charset="0"/>
                <a:cs typeface="Times New Roman" charset="0"/>
              </a:rPr>
              <a:t>25 </a:t>
            </a:r>
            <a:r>
              <a:rPr lang="mr-IN" sz="2500" dirty="0" smtClean="0">
                <a:latin typeface="Times New Roman" charset="0"/>
                <a:ea typeface="Times New Roman" charset="0"/>
                <a:cs typeface="Times New Roman" charset="0"/>
              </a:rPr>
              <a:t>–</a:t>
            </a:r>
            <a:r>
              <a:rPr lang="en-US" sz="2500" dirty="0" smtClean="0">
                <a:latin typeface="Times New Roman" charset="0"/>
                <a:ea typeface="Times New Roman" charset="0"/>
                <a:cs typeface="Times New Roman" charset="0"/>
              </a:rPr>
              <a:t> &lt;30) categories. 37.3</a:t>
            </a:r>
            <a:r>
              <a:rPr lang="en-US" sz="2500" dirty="0">
                <a:latin typeface="Times New Roman" charset="0"/>
                <a:ea typeface="Times New Roman" charset="0"/>
                <a:cs typeface="Times New Roman" charset="0"/>
              </a:rPr>
              <a:t>% of adolescents </a:t>
            </a:r>
            <a:r>
              <a:rPr lang="en-US" sz="2500" dirty="0" smtClean="0">
                <a:latin typeface="Times New Roman" charset="0"/>
                <a:ea typeface="Times New Roman" charset="0"/>
                <a:cs typeface="Times New Roman" charset="0"/>
              </a:rPr>
              <a:t>identified </a:t>
            </a:r>
            <a:r>
              <a:rPr lang="en-US" sz="2500" dirty="0">
                <a:latin typeface="Times New Roman" charset="0"/>
                <a:ea typeface="Times New Roman" charset="0"/>
                <a:cs typeface="Times New Roman" charset="0"/>
              </a:rPr>
              <a:t>as obese.</a:t>
            </a:r>
            <a:r>
              <a:rPr lang="en-US" sz="2500" dirty="0" smtClean="0">
                <a:latin typeface="Times New Roman" charset="0"/>
                <a:ea typeface="Times New Roman" charset="0"/>
                <a:cs typeface="Times New Roman" charset="0"/>
              </a:rPr>
              <a:t>  </a:t>
            </a:r>
            <a:endParaRPr lang="en-US" sz="2500" dirty="0">
              <a:latin typeface="Times New Roman" charset="0"/>
              <a:ea typeface="Times New Roman" charset="0"/>
              <a:cs typeface="Times New Roman" charset="0"/>
            </a:endParaRPr>
          </a:p>
        </p:txBody>
      </p:sp>
      <p:sp>
        <p:nvSpPr>
          <p:cNvPr id="28" name="TextBox 27"/>
          <p:cNvSpPr txBox="1"/>
          <p:nvPr/>
        </p:nvSpPr>
        <p:spPr>
          <a:xfrm>
            <a:off x="6607656" y="27447347"/>
            <a:ext cx="3646471" cy="3939540"/>
          </a:xfrm>
          <a:prstGeom prst="rect">
            <a:avLst/>
          </a:prstGeom>
          <a:noFill/>
        </p:spPr>
        <p:txBody>
          <a:bodyPr wrap="square" rtlCol="0">
            <a:spAutoFit/>
          </a:bodyPr>
          <a:lstStyle/>
          <a:p>
            <a:r>
              <a:rPr lang="en-US" sz="2500" dirty="0" smtClean="0">
                <a:latin typeface="Times New Roman" panose="02020603050405020304" pitchFamily="18" charset="0"/>
                <a:cs typeface="Times New Roman" panose="02020603050405020304" pitchFamily="18" charset="0"/>
              </a:rPr>
              <a:t>Figure 1. Univariate bar graph of the frequency of males and females in this survey. Males makeup up 3147 respondents, representing 48.4%, while the females consist of 3356 respondents, representing 51.6% of the population.  </a:t>
            </a:r>
            <a:endParaRPr lang="en-US" sz="2500" dirty="0">
              <a:latin typeface="Times New Roman" panose="02020603050405020304" pitchFamily="18" charset="0"/>
              <a:cs typeface="Times New Roman" panose="02020603050405020304" pitchFamily="18" charset="0"/>
            </a:endParaRPr>
          </a:p>
        </p:txBody>
      </p:sp>
      <p:sp>
        <p:nvSpPr>
          <p:cNvPr id="29" name="Text Placeholder 5"/>
          <p:cNvSpPr txBox="1">
            <a:spLocks/>
          </p:cNvSpPr>
          <p:nvPr/>
        </p:nvSpPr>
        <p:spPr>
          <a:xfrm>
            <a:off x="11372454" y="9702843"/>
            <a:ext cx="10048875" cy="754045"/>
          </a:xfrm>
          <a:prstGeom prst="rect">
            <a:avLst/>
          </a:prstGeom>
          <a:noFill/>
        </p:spPr>
        <p:txBody>
          <a:bodyPr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smtClean="0"/>
              <a:t>Bivariate Analysis</a:t>
            </a:r>
            <a:endParaRPr lang="en-US" dirty="0"/>
          </a:p>
        </p:txBody>
      </p:sp>
      <p:pic>
        <p:nvPicPr>
          <p:cNvPr id="21" name="Picture 2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528256" y="10481452"/>
            <a:ext cx="7784732" cy="6436988"/>
          </a:xfrm>
          <a:prstGeom prst="rect">
            <a:avLst/>
          </a:prstGeom>
        </p:spPr>
      </p:pic>
      <p:pic>
        <p:nvPicPr>
          <p:cNvPr id="24" name="Picture 2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733549" y="20052233"/>
            <a:ext cx="7784732" cy="6278010"/>
          </a:xfrm>
          <a:prstGeom prst="rect">
            <a:avLst/>
          </a:prstGeom>
        </p:spPr>
      </p:pic>
      <p:sp>
        <p:nvSpPr>
          <p:cNvPr id="25" name="TextBox 24"/>
          <p:cNvSpPr txBox="1"/>
          <p:nvPr/>
        </p:nvSpPr>
        <p:spPr>
          <a:xfrm>
            <a:off x="11578247" y="16673649"/>
            <a:ext cx="9800461" cy="2400657"/>
          </a:xfrm>
          <a:prstGeom prst="rect">
            <a:avLst/>
          </a:prstGeom>
          <a:noFill/>
        </p:spPr>
        <p:txBody>
          <a:bodyPr wrap="square" rtlCol="0">
            <a:spAutoFit/>
          </a:bodyPr>
          <a:lstStyle/>
          <a:p>
            <a:r>
              <a:rPr lang="en-US" sz="2500" dirty="0" smtClean="0">
                <a:latin typeface="Times New Roman" charset="0"/>
                <a:ea typeface="Times New Roman" charset="0"/>
                <a:cs typeface="Times New Roman" charset="0"/>
              </a:rPr>
              <a:t>Figure 3. </a:t>
            </a:r>
            <a:r>
              <a:rPr lang="en-US" sz="2500" dirty="0">
                <a:latin typeface="Times New Roman" charset="0"/>
                <a:ea typeface="Times New Roman" charset="0"/>
                <a:cs typeface="Times New Roman" charset="0"/>
              </a:rPr>
              <a:t>The bivariate relationship between gender of the respondents and the varying BMIs</a:t>
            </a:r>
            <a:r>
              <a:rPr lang="en-US" sz="2500" dirty="0" smtClean="0">
                <a:latin typeface="Times New Roman" charset="0"/>
                <a:ea typeface="Times New Roman" charset="0"/>
                <a:cs typeface="Times New Roman" charset="0"/>
              </a:rPr>
              <a:t>. After conducting a t-test our p-value </a:t>
            </a:r>
            <a:r>
              <a:rPr lang="en-US" sz="2500" dirty="0">
                <a:latin typeface="Times New Roman" charset="0"/>
                <a:ea typeface="Times New Roman" charset="0"/>
                <a:cs typeface="Times New Roman" charset="0"/>
              </a:rPr>
              <a:t>is 0.0616, with a 95% confidence </a:t>
            </a:r>
            <a:r>
              <a:rPr lang="en-US" sz="2500" dirty="0" smtClean="0">
                <a:latin typeface="Times New Roman" charset="0"/>
                <a:ea typeface="Times New Roman" charset="0"/>
                <a:cs typeface="Times New Roman" charset="0"/>
              </a:rPr>
              <a:t>interval. It </a:t>
            </a:r>
            <a:r>
              <a:rPr lang="en-US" sz="2500" dirty="0">
                <a:latin typeface="Times New Roman" charset="0"/>
                <a:ea typeface="Times New Roman" charset="0"/>
                <a:cs typeface="Times New Roman" charset="0"/>
              </a:rPr>
              <a:t>is on the edge of </a:t>
            </a:r>
            <a:r>
              <a:rPr lang="en-US" sz="2500" dirty="0" smtClean="0">
                <a:latin typeface="Times New Roman" charset="0"/>
                <a:ea typeface="Times New Roman" charset="0"/>
                <a:cs typeface="Times New Roman" charset="0"/>
              </a:rPr>
              <a:t>significance which suggests that there might be a significant average in the difference between males and females in this study. </a:t>
            </a:r>
            <a:endParaRPr lang="en-US" sz="2500" dirty="0">
              <a:latin typeface="Times New Roman" charset="0"/>
              <a:ea typeface="Times New Roman" charset="0"/>
              <a:cs typeface="Times New Roman" charset="0"/>
            </a:endParaRPr>
          </a:p>
          <a:p>
            <a:r>
              <a:rPr lang="en-US" sz="2500" dirty="0" smtClean="0">
                <a:latin typeface="Times New Roman" panose="02020603050405020304" pitchFamily="18" charset="0"/>
                <a:cs typeface="Times New Roman" panose="02020603050405020304" pitchFamily="18" charset="0"/>
              </a:rPr>
              <a:t> </a:t>
            </a:r>
            <a:endParaRPr lang="en-US" sz="2500" dirty="0">
              <a:latin typeface="Times New Roman" panose="02020603050405020304" pitchFamily="18" charset="0"/>
              <a:cs typeface="Times New Roman" panose="02020603050405020304" pitchFamily="18" charset="0"/>
            </a:endParaRPr>
          </a:p>
        </p:txBody>
      </p:sp>
      <p:sp>
        <p:nvSpPr>
          <p:cNvPr id="30" name="TextBox 29"/>
          <p:cNvSpPr txBox="1"/>
          <p:nvPr/>
        </p:nvSpPr>
        <p:spPr>
          <a:xfrm>
            <a:off x="11520605" y="26503957"/>
            <a:ext cx="9867676" cy="2400657"/>
          </a:xfrm>
          <a:prstGeom prst="rect">
            <a:avLst/>
          </a:prstGeom>
          <a:noFill/>
        </p:spPr>
        <p:txBody>
          <a:bodyPr wrap="square" rtlCol="0">
            <a:spAutoFit/>
          </a:bodyPr>
          <a:lstStyle/>
          <a:p>
            <a:r>
              <a:rPr lang="en-US" sz="2500" dirty="0" smtClean="0">
                <a:latin typeface="Times New Roman" charset="0"/>
                <a:ea typeface="Times New Roman" charset="0"/>
                <a:cs typeface="Times New Roman" charset="0"/>
              </a:rPr>
              <a:t>Figure 4. </a:t>
            </a:r>
            <a:r>
              <a:rPr lang="en-US" sz="2500" dirty="0">
                <a:latin typeface="Times New Roman" charset="0"/>
                <a:ea typeface="Times New Roman" charset="0"/>
                <a:cs typeface="Times New Roman" charset="0"/>
              </a:rPr>
              <a:t>The bivariate relationship between BMI between the quality of maternal relationships</a:t>
            </a:r>
            <a:r>
              <a:rPr lang="en-US" sz="2500" dirty="0" smtClean="0">
                <a:latin typeface="Times New Roman" charset="0"/>
                <a:ea typeface="Times New Roman" charset="0"/>
                <a:cs typeface="Times New Roman" charset="0"/>
              </a:rPr>
              <a:t>. After running an ANOVA test on this data we got a p-value of  0.0013. </a:t>
            </a:r>
            <a:r>
              <a:rPr lang="en-US" sz="2500" dirty="0">
                <a:latin typeface="Times New Roman" charset="0"/>
                <a:ea typeface="Times New Roman" charset="0"/>
                <a:cs typeface="Times New Roman" charset="0"/>
              </a:rPr>
              <a:t>There is sufficient evidence to support the claim that there is a relationship between the satisfaction with the way you communicate with your mother and BMI.</a:t>
            </a:r>
          </a:p>
          <a:p>
            <a:endParaRPr lang="en-US" sz="2500" dirty="0">
              <a:latin typeface="Times New Roman" panose="02020603050405020304" pitchFamily="18" charset="0"/>
              <a:cs typeface="Times New Roman" panose="02020603050405020304" pitchFamily="18" charset="0"/>
            </a:endParaRPr>
          </a:p>
        </p:txBody>
      </p:sp>
      <p:pic>
        <p:nvPicPr>
          <p:cNvPr id="19" name="Picture 1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812899" y="6248415"/>
            <a:ext cx="6877134" cy="10105836"/>
          </a:xfrm>
          <a:prstGeom prst="rect">
            <a:avLst/>
          </a:prstGeom>
        </p:spPr>
      </p:pic>
      <p:sp>
        <p:nvSpPr>
          <p:cNvPr id="20" name="TextBox 19"/>
          <p:cNvSpPr txBox="1"/>
          <p:nvPr/>
        </p:nvSpPr>
        <p:spPr>
          <a:xfrm>
            <a:off x="22386930" y="16123164"/>
            <a:ext cx="10048874" cy="2400657"/>
          </a:xfrm>
          <a:prstGeom prst="rect">
            <a:avLst/>
          </a:prstGeom>
          <a:noFill/>
        </p:spPr>
        <p:txBody>
          <a:bodyPr wrap="square" rtlCol="0">
            <a:spAutoFit/>
          </a:bodyPr>
          <a:lstStyle/>
          <a:p>
            <a:r>
              <a:rPr lang="en-US" sz="2500" dirty="0" smtClean="0">
                <a:latin typeface="Times New Roman" panose="02020603050405020304" pitchFamily="18" charset="0"/>
                <a:cs typeface="Times New Roman" panose="02020603050405020304" pitchFamily="18" charset="0"/>
              </a:rPr>
              <a:t>Figure 5. The linear regression relationship between how often you talk to your mother and BMI. There is a small positive correlation between how often you talk with your mother and your BMI. The correlation coefficient for females and males is essentially the same being 0.088. The points are clustered, but as the time spent talking to your mother increases, the BMI does increase.  </a:t>
            </a:r>
            <a:endParaRPr lang="en-US" sz="2500" dirty="0">
              <a:latin typeface="Times New Roman" panose="02020603050405020304" pitchFamily="18" charset="0"/>
              <a:cs typeface="Times New Roman" panose="02020603050405020304" pitchFamily="18" charset="0"/>
            </a:endParaRPr>
          </a:p>
        </p:txBody>
      </p:sp>
      <p:sp>
        <p:nvSpPr>
          <p:cNvPr id="32" name="TextBox 31"/>
          <p:cNvSpPr txBox="1"/>
          <p:nvPr/>
        </p:nvSpPr>
        <p:spPr>
          <a:xfrm>
            <a:off x="22529168" y="24700766"/>
            <a:ext cx="10047018" cy="8217634"/>
          </a:xfrm>
          <a:prstGeom prst="rect">
            <a:avLst/>
          </a:prstGeom>
          <a:noFill/>
        </p:spPr>
        <p:txBody>
          <a:bodyPr wrap="square" rtlCol="0">
            <a:spAutoFit/>
          </a:bodyPr>
          <a:lstStyle/>
          <a:p>
            <a:r>
              <a:rPr lang="en-US" sz="2500" dirty="0" smtClean="0">
                <a:latin typeface="Times New Roman" charset="0"/>
                <a:ea typeface="Times New Roman" charset="0"/>
                <a:cs typeface="Times New Roman" charset="0"/>
              </a:rPr>
              <a:t>Testing for cofounders we tested the relationship between general health and BMI with satisfaction level. </a:t>
            </a:r>
            <a:r>
              <a:rPr lang="en-US" sz="2500" dirty="0">
                <a:latin typeface="Times New Roman" charset="0"/>
                <a:ea typeface="Times New Roman" charset="0"/>
                <a:cs typeface="Times New Roman" charset="0"/>
              </a:rPr>
              <a:t>A</a:t>
            </a:r>
            <a:r>
              <a:rPr lang="en-US" sz="2500" dirty="0" smtClean="0">
                <a:latin typeface="Times New Roman" charset="0"/>
                <a:ea typeface="Times New Roman" charset="0"/>
                <a:cs typeface="Times New Roman" charset="0"/>
              </a:rPr>
              <a:t>fter </a:t>
            </a:r>
            <a:r>
              <a:rPr lang="en-US" sz="2500" dirty="0">
                <a:latin typeface="Times New Roman" charset="0"/>
                <a:ea typeface="Times New Roman" charset="0"/>
                <a:cs typeface="Times New Roman" charset="0"/>
              </a:rPr>
              <a:t>controlling for satisfaction level, those who strongly agree that they are satisfied with their maternal relationship have a BMI that increases by 0.036 (p&lt;0.0001</a:t>
            </a:r>
            <a:r>
              <a:rPr lang="en-US" sz="2500" dirty="0" smtClean="0">
                <a:latin typeface="Times New Roman" charset="0"/>
                <a:ea typeface="Times New Roman" charset="0"/>
                <a:cs typeface="Times New Roman" charset="0"/>
              </a:rPr>
              <a:t>). </a:t>
            </a:r>
            <a:r>
              <a:rPr lang="en-US" sz="2500" dirty="0">
                <a:latin typeface="Times New Roman" charset="0"/>
                <a:ea typeface="Times New Roman" charset="0"/>
                <a:cs typeface="Times New Roman" charset="0"/>
              </a:rPr>
              <a:t>T</a:t>
            </a:r>
            <a:r>
              <a:rPr lang="en-US" sz="2500" dirty="0" smtClean="0">
                <a:latin typeface="Times New Roman" charset="0"/>
                <a:ea typeface="Times New Roman" charset="0"/>
                <a:cs typeface="Times New Roman" charset="0"/>
              </a:rPr>
              <a:t>hose </a:t>
            </a:r>
            <a:r>
              <a:rPr lang="en-US" sz="2500" dirty="0">
                <a:latin typeface="Times New Roman" charset="0"/>
                <a:ea typeface="Times New Roman" charset="0"/>
                <a:cs typeface="Times New Roman" charset="0"/>
              </a:rPr>
              <a:t>who agreed that they were satisfied with their maternal relationship have 0.205 (0.1,0.3,p&lt;0.0001) higher BMIs compared to those who strongly agree that they are satisfied with their maternal </a:t>
            </a:r>
            <a:r>
              <a:rPr lang="en-US" sz="2500" dirty="0" smtClean="0">
                <a:latin typeface="Times New Roman" charset="0"/>
                <a:ea typeface="Times New Roman" charset="0"/>
                <a:cs typeface="Times New Roman" charset="0"/>
              </a:rPr>
              <a:t>relationship. Those </a:t>
            </a:r>
            <a:r>
              <a:rPr lang="en-US" sz="2500" dirty="0">
                <a:latin typeface="Times New Roman" charset="0"/>
                <a:ea typeface="Times New Roman" charset="0"/>
                <a:cs typeface="Times New Roman" charset="0"/>
              </a:rPr>
              <a:t>who could neither agree or disagree with the </a:t>
            </a:r>
            <a:r>
              <a:rPr lang="en-US" sz="2500" dirty="0" smtClean="0">
                <a:latin typeface="Times New Roman" charset="0"/>
                <a:ea typeface="Times New Roman" charset="0"/>
                <a:cs typeface="Times New Roman" charset="0"/>
              </a:rPr>
              <a:t>satisfaction </a:t>
            </a:r>
            <a:r>
              <a:rPr lang="en-US" sz="2500" dirty="0">
                <a:latin typeface="Times New Roman" charset="0"/>
                <a:ea typeface="Times New Roman" charset="0"/>
                <a:cs typeface="Times New Roman" charset="0"/>
              </a:rPr>
              <a:t>they have with their maternal relationship have 0.339 (0.2,0.5, p&lt;0.0001) higher BMIs compared to those who strongly agree that they are satisfied with their maternal </a:t>
            </a:r>
            <a:r>
              <a:rPr lang="en-US" sz="2500" dirty="0" smtClean="0">
                <a:latin typeface="Times New Roman" charset="0"/>
                <a:ea typeface="Times New Roman" charset="0"/>
                <a:cs typeface="Times New Roman" charset="0"/>
              </a:rPr>
              <a:t>relationship. Those </a:t>
            </a:r>
            <a:r>
              <a:rPr lang="en-US" sz="2500" dirty="0">
                <a:latin typeface="Times New Roman" charset="0"/>
                <a:ea typeface="Times New Roman" charset="0"/>
                <a:cs typeface="Times New Roman" charset="0"/>
              </a:rPr>
              <a:t>who disagree with being satisfied with their maternal relationship have 0.410 (0.3,0.5, p&lt;0.0001) higher BMIs as compared to those who strongly agree that they are satisfied with their maternal </a:t>
            </a:r>
            <a:r>
              <a:rPr lang="en-US" sz="2500" dirty="0" smtClean="0">
                <a:latin typeface="Times New Roman" charset="0"/>
                <a:ea typeface="Times New Roman" charset="0"/>
                <a:cs typeface="Times New Roman" charset="0"/>
              </a:rPr>
              <a:t>relationship. Those </a:t>
            </a:r>
            <a:r>
              <a:rPr lang="en-US" sz="2500" dirty="0">
                <a:latin typeface="Times New Roman" charset="0"/>
                <a:ea typeface="Times New Roman" charset="0"/>
                <a:cs typeface="Times New Roman" charset="0"/>
              </a:rPr>
              <a:t>who strongly disagree that they are satisfied with their </a:t>
            </a:r>
            <a:r>
              <a:rPr lang="en-US" sz="2500" dirty="0" smtClean="0">
                <a:latin typeface="Times New Roman" charset="0"/>
                <a:ea typeface="Times New Roman" charset="0"/>
                <a:cs typeface="Times New Roman" charset="0"/>
              </a:rPr>
              <a:t>maternal </a:t>
            </a:r>
            <a:r>
              <a:rPr lang="en-US" sz="2500" dirty="0">
                <a:latin typeface="Times New Roman" charset="0"/>
                <a:ea typeface="Times New Roman" charset="0"/>
                <a:cs typeface="Times New Roman" charset="0"/>
              </a:rPr>
              <a:t>relationship have 0.102 (-0.1,0.3, p=0.242) higher BIMs as compared to those who strongly agree that they are satisfied with their maternal </a:t>
            </a:r>
            <a:r>
              <a:rPr lang="en-US" sz="2500" dirty="0" smtClean="0">
                <a:latin typeface="Times New Roman" charset="0"/>
                <a:ea typeface="Times New Roman" charset="0"/>
                <a:cs typeface="Times New Roman" charset="0"/>
              </a:rPr>
              <a:t>relationship. After </a:t>
            </a:r>
            <a:r>
              <a:rPr lang="en-US" sz="2500" dirty="0">
                <a:latin typeface="Times New Roman" charset="0"/>
                <a:ea typeface="Times New Roman" charset="0"/>
                <a:cs typeface="Times New Roman" charset="0"/>
              </a:rPr>
              <a:t>controlling for satisfaction level, general health is significantly associated with BMI. General health is associated with BMI, the average BMI increases as the general </a:t>
            </a:r>
            <a:r>
              <a:rPr lang="en-US" sz="2500" dirty="0" smtClean="0">
                <a:latin typeface="Times New Roman" charset="0"/>
                <a:ea typeface="Times New Roman" charset="0"/>
                <a:cs typeface="Times New Roman" charset="0"/>
              </a:rPr>
              <a:t>health </a:t>
            </a:r>
            <a:r>
              <a:rPr lang="en-US" sz="2500" dirty="0">
                <a:latin typeface="Times New Roman" charset="0"/>
                <a:ea typeface="Times New Roman" charset="0"/>
                <a:cs typeface="Times New Roman" charset="0"/>
              </a:rPr>
              <a:t>level decreases.</a:t>
            </a:r>
          </a:p>
          <a:p>
            <a:endParaRPr lang="en-US" sz="2800" dirty="0"/>
          </a:p>
          <a:p>
            <a:r>
              <a:rPr lang="en-US" sz="2500" dirty="0" smtClean="0">
                <a:latin typeface="Times New Roman" panose="02020603050405020304" pitchFamily="18" charset="0"/>
                <a:cs typeface="Times New Roman" panose="02020603050405020304" pitchFamily="18" charset="0"/>
              </a:rPr>
              <a:t> </a:t>
            </a:r>
            <a:endParaRPr lang="en-US" sz="2500" dirty="0">
              <a:latin typeface="Times New Roman" panose="02020603050405020304" pitchFamily="18" charset="0"/>
              <a:cs typeface="Times New Roman" panose="02020603050405020304" pitchFamily="18" charset="0"/>
            </a:endParaRPr>
          </a:p>
        </p:txBody>
      </p:sp>
      <p:pic>
        <p:nvPicPr>
          <p:cNvPr id="33" name="Picture 3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3830483" y="21330282"/>
            <a:ext cx="6859550" cy="3227071"/>
          </a:xfrm>
          <a:prstGeom prst="rect">
            <a:avLst/>
          </a:prstGeom>
        </p:spPr>
      </p:pic>
      <p:pic>
        <p:nvPicPr>
          <p:cNvPr id="34" name="Picture 3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2587437" y="18703568"/>
            <a:ext cx="9746657" cy="2697331"/>
          </a:xfrm>
          <a:prstGeom prst="rect">
            <a:avLst/>
          </a:prstGeom>
        </p:spPr>
      </p:pic>
    </p:spTree>
    <p:extLst>
      <p:ext uri="{BB962C8B-B14F-4D97-AF65-F5344CB8AC3E}">
        <p14:creationId xmlns:p14="http://schemas.microsoft.com/office/powerpoint/2010/main" val="783191702"/>
      </p:ext>
    </p:extLst>
  </p:cSld>
  <p:clrMapOvr>
    <a:masterClrMapping/>
  </p:clrMapOvr>
  <p:timing>
    <p:tnLst>
      <p:par>
        <p:cTn id="1" dur="indefinite" restart="never" nodeType="tmRoot"/>
      </p:par>
    </p:tnLst>
  </p:timing>
</p:sld>
</file>

<file path=ppt/theme/theme1.xml><?xml version="1.0" encoding="utf-8"?>
<a:theme xmlns:a="http://schemas.openxmlformats.org/drawingml/2006/main" name="36x48-Template-V2b">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1_Classic 3 Column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1468</TotalTime>
  <Words>1192</Words>
  <Application>Microsoft Macintosh PowerPoint</Application>
  <PresentationFormat>Custom</PresentationFormat>
  <Paragraphs>65</Paragraphs>
  <Slides>1</Slides>
  <Notes>1</Notes>
  <HiddenSlides>0</HiddenSlides>
  <MMClips>0</MMClips>
  <ScaleCrop>false</ScaleCrop>
  <HeadingPairs>
    <vt:vector size="8" baseType="variant">
      <vt:variant>
        <vt:lpstr>Fonts Used</vt:lpstr>
      </vt:variant>
      <vt:variant>
        <vt:i4>4</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9" baseType="lpstr">
      <vt:lpstr>Calibri</vt:lpstr>
      <vt:lpstr>Times New Roman</vt:lpstr>
      <vt:lpstr>Trebuchet MS</vt:lpstr>
      <vt:lpstr>Arial</vt:lpstr>
      <vt:lpstr>36x48-Template-V2b</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Payton  Hurley</cp:lastModifiedBy>
  <cp:revision>93</cp:revision>
  <dcterms:created xsi:type="dcterms:W3CDTF">2012-02-03T19:11:35Z</dcterms:created>
  <dcterms:modified xsi:type="dcterms:W3CDTF">2017-11-30T02:17:32Z</dcterms:modified>
</cp:coreProperties>
</file>