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os="24" userDrawn="1">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5" autoAdjust="0"/>
    <p:restoredTop sz="94706" autoAdjust="0"/>
  </p:normalViewPr>
  <p:slideViewPr>
    <p:cSldViewPr snapToGrid="0" snapToObjects="1" showGuides="1">
      <p:cViewPr varScale="1">
        <p:scale>
          <a:sx n="39" d="100"/>
          <a:sy n="39" d="100"/>
        </p:scale>
        <p:origin x="468" y="44"/>
      </p:cViewPr>
      <p:guideLst>
        <p:guide orient="horz" pos="1659"/>
        <p:guide orient="horz" pos="144"/>
        <p:guide orient="horz" pos="10080"/>
        <p:guide orient="horz" pos="24"/>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11/29/2017</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40">
          <a:fgClr>
            <a:srgbClr val="FF0000"/>
          </a:fgClr>
          <a:bgClr>
            <a:schemeClr val="bg1"/>
          </a:bgClr>
        </a:pattFill>
        <a:effectLst/>
      </p:bgPr>
    </p:bg>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918370" y="16156940"/>
            <a:ext cx="1571625" cy="18884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grpSp>
        <p:nvGrpSpPr>
          <p:cNvPr id="31" name="Group 30"/>
          <p:cNvGrpSpPr>
            <a:grpSpLocks noChangeAspect="1"/>
          </p:cNvGrpSpPr>
          <p:nvPr userDrawn="1"/>
        </p:nvGrpSpPr>
        <p:grpSpPr>
          <a:xfrm>
            <a:off x="-7233765" y="3"/>
            <a:ext cx="6608534" cy="16459197"/>
            <a:chOff x="-11220550" y="-1"/>
            <a:chExt cx="11014226" cy="27432000"/>
          </a:xfrm>
        </p:grpSpPr>
        <p:sp>
          <p:nvSpPr>
            <p:cNvPr id="32" name="Rectangle 31"/>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37" name="Straight Connector 36"/>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0736023" y="7928687"/>
              <a:ext cx="1597665" cy="1001614"/>
            </a:xfrm>
            <a:prstGeom prst="rect">
              <a:avLst/>
            </a:prstGeom>
          </p:spPr>
        </p:pic>
        <p:pic>
          <p:nvPicPr>
            <p:cNvPr id="39" name="Picture 38"/>
            <p:cNvPicPr>
              <a:picLocks noChangeAspect="1"/>
            </p:cNvPicPr>
            <p:nvPr userDrawn="1"/>
          </p:nvPicPr>
          <p:blipFill>
            <a:blip r:embed="rId5"/>
            <a:stretch>
              <a:fillRect/>
            </a:stretch>
          </p:blipFill>
          <p:spPr>
            <a:xfrm>
              <a:off x="-10736023" y="12354606"/>
              <a:ext cx="9986807" cy="877997"/>
            </a:xfrm>
            <a:prstGeom prst="rect">
              <a:avLst/>
            </a:prstGeom>
          </p:spPr>
        </p:pic>
        <p:grpSp>
          <p:nvGrpSpPr>
            <p:cNvPr id="40" name="Group 39"/>
            <p:cNvGrpSpPr/>
            <p:nvPr userDrawn="1"/>
          </p:nvGrpSpPr>
          <p:grpSpPr>
            <a:xfrm>
              <a:off x="-9844888" y="19920591"/>
              <a:ext cx="7631077" cy="1987421"/>
              <a:chOff x="-4516464" y="11354920"/>
              <a:chExt cx="3516822" cy="1095725"/>
            </a:xfrm>
          </p:grpSpPr>
          <p:grpSp>
            <p:nvGrpSpPr>
              <p:cNvPr id="50" name="Group 49"/>
              <p:cNvGrpSpPr/>
              <p:nvPr userDrawn="1"/>
            </p:nvGrpSpPr>
            <p:grpSpPr>
              <a:xfrm>
                <a:off x="-2783494" y="11354967"/>
                <a:ext cx="624373" cy="894738"/>
                <a:chOff x="-3958698" y="11538812"/>
                <a:chExt cx="779266" cy="1282149"/>
              </a:xfrm>
            </p:grpSpPr>
            <p:pic>
              <p:nvPicPr>
                <p:cNvPr id="56" name="Picture 55"/>
                <p:cNvPicPr>
                  <a:picLocks noChangeAspect="1"/>
                </p:cNvPicPr>
                <p:nvPr userDrawn="1"/>
              </p:nvPicPr>
              <p:blipFill>
                <a:blip r:embed="rId6"/>
                <a:stretch>
                  <a:fillRect/>
                </a:stretch>
              </p:blipFill>
              <p:spPr>
                <a:xfrm>
                  <a:off x="-3948160" y="11538812"/>
                  <a:ext cx="768728" cy="1090753"/>
                </a:xfrm>
                <a:prstGeom prst="rect">
                  <a:avLst/>
                </a:prstGeom>
              </p:spPr>
            </p:pic>
            <p:sp>
              <p:nvSpPr>
                <p:cNvPr id="5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51" name="Group 50"/>
              <p:cNvGrpSpPr/>
              <p:nvPr userDrawn="1"/>
            </p:nvGrpSpPr>
            <p:grpSpPr>
              <a:xfrm>
                <a:off x="-2033159" y="11354920"/>
                <a:ext cx="1033517" cy="907668"/>
                <a:chOff x="-2921738" y="11604219"/>
                <a:chExt cx="1420279" cy="1247338"/>
              </a:xfrm>
            </p:grpSpPr>
            <p:pic>
              <p:nvPicPr>
                <p:cNvPr id="54" name="Picture 53"/>
                <p:cNvPicPr>
                  <a:picLocks noChangeAspect="1"/>
                </p:cNvPicPr>
                <p:nvPr userDrawn="1"/>
              </p:nvPicPr>
              <p:blipFill>
                <a:blip r:embed="rId6"/>
                <a:stretch>
                  <a:fillRect/>
                </a:stretch>
              </p:blipFill>
              <p:spPr>
                <a:xfrm>
                  <a:off x="-2921738" y="11604219"/>
                  <a:ext cx="1420279" cy="1029695"/>
                </a:xfrm>
                <a:prstGeom prst="rect">
                  <a:avLst/>
                </a:prstGeom>
              </p:spPr>
            </p:pic>
            <p:sp>
              <p:nvSpPr>
                <p:cNvPr id="55"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2" name="Picture 51"/>
              <p:cNvPicPr>
                <a:picLocks noChangeAspect="1"/>
              </p:cNvPicPr>
              <p:nvPr userDrawn="1"/>
            </p:nvPicPr>
            <p:blipFill>
              <a:blip r:embed="rId7"/>
              <a:stretch>
                <a:fillRect/>
              </a:stretch>
            </p:blipFill>
            <p:spPr>
              <a:xfrm>
                <a:off x="-4516464" y="11354941"/>
                <a:ext cx="1098742" cy="847761"/>
              </a:xfrm>
              <a:prstGeom prst="rect">
                <a:avLst/>
              </a:prstGeom>
            </p:spPr>
          </p:pic>
          <p:sp>
            <p:nvSpPr>
              <p:cNvPr id="53" name="TextBox 5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5" name="Group 44"/>
            <p:cNvGrpSpPr/>
            <p:nvPr userDrawn="1"/>
          </p:nvGrpSpPr>
          <p:grpSpPr>
            <a:xfrm>
              <a:off x="-10453959" y="23717523"/>
              <a:ext cx="9139095" cy="2061267"/>
              <a:chOff x="-4818881" y="13423406"/>
              <a:chExt cx="4211800" cy="1136440"/>
            </a:xfrm>
          </p:grpSpPr>
          <p:graphicFrame>
            <p:nvGraphicFramePr>
              <p:cNvPr id="46" name="Object 45"/>
              <p:cNvGraphicFramePr>
                <a:graphicFrameLocks noChangeAspect="1"/>
              </p:cNvGraphicFramePr>
              <p:nvPr userDrawn="1">
                <p:extLst>
                  <p:ext uri="{D42A27DB-BD31-4B8C-83A1-F6EECF244321}">
                    <p14:modId xmlns:p14="http://schemas.microsoft.com/office/powerpoint/2010/main" val="1264841653"/>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24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3433123"/>
                            <a:ext cx="1828800" cy="1117600"/>
                          </a:xfrm>
                          <a:prstGeom prst="rect">
                            <a:avLst/>
                          </a:prstGeom>
                        </p:spPr>
                      </p:pic>
                    </p:oleObj>
                  </mc:Fallback>
                </mc:AlternateContent>
              </a:graphicData>
            </a:graphic>
          </p:graphicFrame>
          <p:graphicFrame>
            <p:nvGraphicFramePr>
              <p:cNvPr id="47" name="Object 46"/>
              <p:cNvGraphicFramePr>
                <a:graphicFrameLocks noChangeAspect="1"/>
              </p:cNvGraphicFramePr>
              <p:nvPr userDrawn="1">
                <p:extLst>
                  <p:ext uri="{D42A27DB-BD31-4B8C-83A1-F6EECF244321}">
                    <p14:modId xmlns:p14="http://schemas.microsoft.com/office/powerpoint/2010/main" val="1848138043"/>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24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3442246"/>
                            <a:ext cx="1828800" cy="1117600"/>
                          </a:xfrm>
                          <a:prstGeom prst="rect">
                            <a:avLst/>
                          </a:prstGeom>
                        </p:spPr>
                      </p:pic>
                    </p:oleObj>
                  </mc:Fallback>
                </mc:AlternateContent>
              </a:graphicData>
            </a:graphic>
          </p:graphicFrame>
          <p:sp>
            <p:nvSpPr>
              <p:cNvPr id="48" name="TextBox 4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49" name="TextBox 4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8" name="Group 57"/>
          <p:cNvGrpSpPr>
            <a:grpSpLocks noChangeAspect="1"/>
          </p:cNvGrpSpPr>
          <p:nvPr userDrawn="1"/>
        </p:nvGrpSpPr>
        <p:grpSpPr>
          <a:xfrm>
            <a:off x="27893171" y="11218"/>
            <a:ext cx="6632760" cy="16447982"/>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0" name="Object 59"/>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24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976767"/>
                          <a:ext cx="5586150" cy="1716939"/>
                        </a:xfrm>
                        <a:prstGeom prst="rect">
                          <a:avLst/>
                        </a:prstGeom>
                      </p:spPr>
                    </p:pic>
                  </p:oleObj>
                </mc:Fallback>
              </mc:AlternateContent>
            </a:graphicData>
          </a:graphic>
        </p:graphicFrame>
        <p:pic>
          <p:nvPicPr>
            <p:cNvPr id="61" name="Picture 60"/>
            <p:cNvPicPr>
              <a:picLocks noChangeAspect="1"/>
            </p:cNvPicPr>
            <p:nvPr userDrawn="1"/>
          </p:nvPicPr>
          <p:blipFill>
            <a:blip r:embed="rId14"/>
            <a:stretch>
              <a:fillRect/>
            </a:stretch>
          </p:blipFill>
          <p:spPr>
            <a:xfrm>
              <a:off x="37296876" y="8347566"/>
              <a:ext cx="2969584" cy="1140240"/>
            </a:xfrm>
            <a:prstGeom prst="rect">
              <a:avLst/>
            </a:prstGeom>
            <a:ln>
              <a:noFill/>
            </a:ln>
          </p:spPr>
        </p:pic>
        <p:graphicFrame>
          <p:nvGraphicFramePr>
            <p:cNvPr id="62" name="Object 61"/>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24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2604371"/>
                          <a:ext cx="1482265" cy="825421"/>
                        </a:xfrm>
                        <a:prstGeom prst="rect">
                          <a:avLst/>
                        </a:prstGeom>
                      </p:spPr>
                    </p:pic>
                  </p:oleObj>
                </mc:Fallback>
              </mc:AlternateContent>
            </a:graphicData>
          </a:graphic>
        </p:graphicFrame>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64" name="TextBox 63"/>
            <p:cNvSpPr txBox="1"/>
            <p:nvPr userDrawn="1"/>
          </p:nvSpPr>
          <p:spPr>
            <a:xfrm>
              <a:off x="37163425" y="25061227"/>
              <a:ext cx="4030238" cy="1437270"/>
            </a:xfrm>
            <a:prstGeom prst="rect">
              <a:avLst/>
            </a:prstGeom>
            <a:noFill/>
          </p:spPr>
          <p:txBody>
            <a:bodyPr wrap="none" lIns="0" tIns="0" rIns="0" bIns="0" rtlCol="0">
              <a:spAutoFit/>
            </a:body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1450"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71450" indent="0">
                <a:lnSpc>
                  <a:spcPct val="100000"/>
                </a:lnSpc>
              </a:pPr>
              <a:r>
                <a:rPr lang="en-US" sz="1400" baseline="0" dirty="0">
                  <a:solidFill>
                    <a:schemeClr val="bg1"/>
                  </a:solidFill>
                  <a:latin typeface="Calibri" panose="020F0502020204030204" pitchFamily="34" charset="0"/>
                </a:rPr>
                <a:t>Berkeley CA 94710</a:t>
              </a:r>
            </a:p>
            <a:p>
              <a:pPr marL="171450" indent="0">
                <a:lnSpc>
                  <a:spcPct val="100000"/>
                </a:lnSpc>
              </a:pP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grpSp>
        <p:nvGrpSpPr>
          <p:cNvPr id="73" name="Group 72"/>
          <p:cNvGrpSpPr/>
          <p:nvPr userDrawn="1"/>
        </p:nvGrpSpPr>
        <p:grpSpPr>
          <a:xfrm>
            <a:off x="-81022" y="-85725"/>
            <a:ext cx="27594003" cy="16573500"/>
            <a:chOff x="-63313" y="-1"/>
            <a:chExt cx="44000928" cy="32918400"/>
          </a:xfrm>
        </p:grpSpPr>
        <p:sp>
          <p:nvSpPr>
            <p:cNvPr id="74" name="Freeform 73"/>
            <p:cNvSpPr/>
            <p:nvPr userDrawn="1"/>
          </p:nvSpPr>
          <p:spPr>
            <a:xfrm>
              <a:off x="8176" y="18046"/>
              <a:ext cx="43929439" cy="32900353"/>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74"/>
            <p:cNvSpPr/>
            <p:nvPr userDrawn="1"/>
          </p:nvSpPr>
          <p:spPr>
            <a:xfrm flipH="1" flipV="1">
              <a:off x="8175" y="18046"/>
              <a:ext cx="43929437" cy="3288342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userDrawn="1"/>
          </p:nvSpPr>
          <p:spPr>
            <a:xfrm>
              <a:off x="-63313" y="-1"/>
              <a:ext cx="44000928" cy="329184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 Box 14"/>
          <p:cNvSpPr txBox="1">
            <a:spLocks noChangeArrowheads="1"/>
          </p:cNvSpPr>
          <p:nvPr userDrawn="1"/>
        </p:nvSpPr>
        <p:spPr bwMode="auto">
          <a:xfrm>
            <a:off x="918368" y="15962954"/>
            <a:ext cx="1571625" cy="198843"/>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40">
          <a:fgClr>
            <a:srgbClr val="FF0000"/>
          </a:fgClr>
          <a:bgClr>
            <a:schemeClr val="bg1"/>
          </a:bgClr>
        </a:pattFill>
        <a:effectLst/>
      </p:bgPr>
    </p:bg>
    <p:spTree>
      <p:nvGrpSpPr>
        <p:cNvPr id="1" name=""/>
        <p:cNvGrpSpPr/>
        <p:nvPr/>
      </p:nvGrpSpPr>
      <p:grpSpPr>
        <a:xfrm>
          <a:off x="0" y="0"/>
          <a:ext cx="0" cy="0"/>
          <a:chOff x="0" y="0"/>
          <a:chExt cx="0" cy="0"/>
        </a:xfrm>
      </p:grpSpPr>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226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226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8" name="Group 37"/>
          <p:cNvGrpSpPr>
            <a:grpSpLocks noChangeAspect="1"/>
          </p:cNvGrpSpPr>
          <p:nvPr userDrawn="1"/>
        </p:nvGrpSpPr>
        <p:grpSpPr>
          <a:xfrm>
            <a:off x="-7233765" y="3"/>
            <a:ext cx="6608534" cy="16459197"/>
            <a:chOff x="-11220550" y="-1"/>
            <a:chExt cx="11014226" cy="27432000"/>
          </a:xfrm>
        </p:grpSpPr>
        <p:sp>
          <p:nvSpPr>
            <p:cNvPr id="40" name="Rectangle 39"/>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1" name="Straight Connector 40"/>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userDrawn="1"/>
          </p:nvPicPr>
          <p:blipFill>
            <a:blip r:embed="rId11"/>
            <a:stretch>
              <a:fillRect/>
            </a:stretch>
          </p:blipFill>
          <p:spPr>
            <a:xfrm>
              <a:off x="-10736023" y="7928687"/>
              <a:ext cx="1597665" cy="1001614"/>
            </a:xfrm>
            <a:prstGeom prst="rect">
              <a:avLst/>
            </a:prstGeom>
          </p:spPr>
        </p:pic>
        <p:pic>
          <p:nvPicPr>
            <p:cNvPr id="44" name="Picture 43"/>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5" name="Group 44"/>
            <p:cNvGrpSpPr/>
            <p:nvPr userDrawn="1"/>
          </p:nvGrpSpPr>
          <p:grpSpPr>
            <a:xfrm>
              <a:off x="-9844888" y="19920591"/>
              <a:ext cx="7631077" cy="1987421"/>
              <a:chOff x="-4516464" y="11354920"/>
              <a:chExt cx="3516822" cy="1095725"/>
            </a:xfrm>
          </p:grpSpPr>
          <p:grpSp>
            <p:nvGrpSpPr>
              <p:cNvPr id="66" name="Group 65"/>
              <p:cNvGrpSpPr/>
              <p:nvPr userDrawn="1"/>
            </p:nvGrpSpPr>
            <p:grpSpPr>
              <a:xfrm>
                <a:off x="-2783494" y="11354967"/>
                <a:ext cx="624373" cy="894738"/>
                <a:chOff x="-3958698" y="11538812"/>
                <a:chExt cx="779266" cy="1282149"/>
              </a:xfrm>
            </p:grpSpPr>
            <p:pic>
              <p:nvPicPr>
                <p:cNvPr id="72" name="Picture 71"/>
                <p:cNvPicPr>
                  <a:picLocks noChangeAspect="1"/>
                </p:cNvPicPr>
                <p:nvPr userDrawn="1"/>
              </p:nvPicPr>
              <p:blipFill>
                <a:blip r:embed="rId13"/>
                <a:stretch>
                  <a:fillRect/>
                </a:stretch>
              </p:blipFill>
              <p:spPr>
                <a:xfrm>
                  <a:off x="-3948160" y="11538812"/>
                  <a:ext cx="768728" cy="1090753"/>
                </a:xfrm>
                <a:prstGeom prst="rect">
                  <a:avLst/>
                </a:prstGeom>
              </p:spPr>
            </p:pic>
            <p:sp>
              <p:nvSpPr>
                <p:cNvPr id="73" name="TextBox 72"/>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67" name="Group 66"/>
              <p:cNvGrpSpPr/>
              <p:nvPr userDrawn="1"/>
            </p:nvGrpSpPr>
            <p:grpSpPr>
              <a:xfrm>
                <a:off x="-2033159" y="11354920"/>
                <a:ext cx="1033517" cy="907668"/>
                <a:chOff x="-2921738" y="11604219"/>
                <a:chExt cx="1420279" cy="1247338"/>
              </a:xfrm>
            </p:grpSpPr>
            <p:pic>
              <p:nvPicPr>
                <p:cNvPr id="70" name="Picture 69"/>
                <p:cNvPicPr>
                  <a:picLocks noChangeAspect="1"/>
                </p:cNvPicPr>
                <p:nvPr userDrawn="1"/>
              </p:nvPicPr>
              <p:blipFill>
                <a:blip r:embed="rId13"/>
                <a:stretch>
                  <a:fillRect/>
                </a:stretch>
              </p:blipFill>
              <p:spPr>
                <a:xfrm>
                  <a:off x="-2921738" y="11604219"/>
                  <a:ext cx="1420279" cy="1029695"/>
                </a:xfrm>
                <a:prstGeom prst="rect">
                  <a:avLst/>
                </a:prstGeom>
              </p:spPr>
            </p:pic>
            <p:sp>
              <p:nvSpPr>
                <p:cNvPr id="71" name="TextBox 70"/>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8" name="Picture 67"/>
              <p:cNvPicPr>
                <a:picLocks noChangeAspect="1"/>
              </p:cNvPicPr>
              <p:nvPr userDrawn="1"/>
            </p:nvPicPr>
            <p:blipFill>
              <a:blip r:embed="rId14"/>
              <a:stretch>
                <a:fillRect/>
              </a:stretch>
            </p:blipFill>
            <p:spPr>
              <a:xfrm>
                <a:off x="-4516464" y="11354941"/>
                <a:ext cx="1098742" cy="847761"/>
              </a:xfrm>
              <a:prstGeom prst="rect">
                <a:avLst/>
              </a:prstGeom>
            </p:spPr>
          </p:pic>
          <p:sp>
            <p:nvSpPr>
              <p:cNvPr id="69" name="TextBox 68"/>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6" name="Group 45"/>
            <p:cNvGrpSpPr/>
            <p:nvPr userDrawn="1"/>
          </p:nvGrpSpPr>
          <p:grpSpPr>
            <a:xfrm>
              <a:off x="-10453959" y="23717523"/>
              <a:ext cx="9139095" cy="2061267"/>
              <a:chOff x="-4818881" y="13423406"/>
              <a:chExt cx="4211800" cy="1136440"/>
            </a:xfrm>
          </p:grpSpPr>
          <p:graphicFrame>
            <p:nvGraphicFramePr>
              <p:cNvPr id="47" name="Object 46"/>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226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48" name="Object 47"/>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227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49" name="TextBox 48"/>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50" name="TextBox 49"/>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
        <p:nvSpPr>
          <p:cNvPr id="36" name="TextBox 35"/>
          <p:cNvSpPr txBox="1"/>
          <p:nvPr userDrawn="1"/>
        </p:nvSpPr>
        <p:spPr>
          <a:xfrm>
            <a:off x="28121676" y="15037706"/>
            <a:ext cx="2416495" cy="861774"/>
          </a:xfrm>
          <a:prstGeom prst="rect">
            <a:avLst/>
          </a:prstGeom>
          <a:noFill/>
        </p:spPr>
        <p:txBody>
          <a:bodyPr wrap="none" lIns="0" tIns="0" rIns="0" bIns="0" rtlCol="0">
            <a:spAutoFit/>
          </a:body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1450"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71450" indent="0">
              <a:lnSpc>
                <a:spcPct val="100000"/>
              </a:lnSpc>
            </a:pPr>
            <a:r>
              <a:rPr lang="en-US" sz="1400" baseline="0" dirty="0">
                <a:solidFill>
                  <a:schemeClr val="bg1"/>
                </a:solidFill>
                <a:latin typeface="Calibri" panose="020F0502020204030204" pitchFamily="34" charset="0"/>
              </a:rPr>
              <a:t>Berkeley CA 94710</a:t>
            </a:r>
          </a:p>
          <a:p>
            <a:pPr marL="171450" indent="0">
              <a:lnSpc>
                <a:spcPct val="100000"/>
              </a:lnSpc>
            </a:pP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nvGrpSpPr>
          <p:cNvPr id="53" name="Group 52"/>
          <p:cNvGrpSpPr/>
          <p:nvPr userDrawn="1"/>
        </p:nvGrpSpPr>
        <p:grpSpPr>
          <a:xfrm>
            <a:off x="-81022" y="-85725"/>
            <a:ext cx="27594003" cy="16573500"/>
            <a:chOff x="-63313" y="-1"/>
            <a:chExt cx="44000928" cy="32918400"/>
          </a:xfrm>
        </p:grpSpPr>
        <p:sp>
          <p:nvSpPr>
            <p:cNvPr id="54" name="Freeform 53"/>
            <p:cNvSpPr/>
            <p:nvPr userDrawn="1"/>
          </p:nvSpPr>
          <p:spPr>
            <a:xfrm>
              <a:off x="8176" y="18046"/>
              <a:ext cx="43929439" cy="32900353"/>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userDrawn="1"/>
          </p:nvSpPr>
          <p:spPr>
            <a:xfrm flipH="1" flipV="1">
              <a:off x="8175" y="18046"/>
              <a:ext cx="43929437" cy="3288342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userDrawn="1"/>
          </p:nvSpPr>
          <p:spPr>
            <a:xfrm>
              <a:off x="-63313" y="-1"/>
              <a:ext cx="44000928" cy="329184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 Box 14"/>
          <p:cNvSpPr txBox="1">
            <a:spLocks noChangeArrowheads="1"/>
          </p:cNvSpPr>
          <p:nvPr userDrawn="1"/>
        </p:nvSpPr>
        <p:spPr bwMode="auto">
          <a:xfrm>
            <a:off x="918368" y="15962954"/>
            <a:ext cx="1571625" cy="198843"/>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40">
          <a:fgClr>
            <a:srgbClr val="FF0000"/>
          </a:fgClr>
          <a:bgClr>
            <a:schemeClr val="bg1"/>
          </a:bgClr>
        </a:pattFill>
        <a:effectLst/>
      </p:bgPr>
    </p:bg>
    <p:spTree>
      <p:nvGrpSpPr>
        <p:cNvPr id="1" name=""/>
        <p:cNvGrpSpPr/>
        <p:nvPr/>
      </p:nvGrpSpPr>
      <p:grpSpPr>
        <a:xfrm>
          <a:off x="0" y="0"/>
          <a:ext cx="0" cy="0"/>
          <a:chOff x="0" y="0"/>
          <a:chExt cx="0" cy="0"/>
        </a:xfrm>
      </p:grpSpPr>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a:solidFill>
                    <a:schemeClr val="bg1"/>
                  </a:solidFill>
                  <a:latin typeface="Trebuchet MS" pitchFamily="34" charset="0"/>
                </a:rPr>
                <a:t>QUICK START (cont.)</a:t>
              </a:r>
            </a:p>
            <a:p>
              <a:pPr algn="ctr"/>
              <a:endParaRPr lang="en-US" sz="2400" b="1"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endParaRPr lang="en-US" sz="1400" b="0" baseline="0" dirty="0">
                <a:solidFill>
                  <a:schemeClr val="bg1">
                    <a:lumMod val="75000"/>
                  </a:schemeClr>
                </a:solidFill>
                <a:latin typeface="Trebuchet MS" pitchFamily="34" charset="0"/>
              </a:endParaRPr>
            </a:p>
            <a:p>
              <a:pPr marL="0" indent="0" algn="l" defTabSz="114300"/>
              <a:r>
                <a:rPr lang="en-US" sz="1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Text</a:t>
              </a:r>
            </a:p>
            <a:p>
              <a:pPr marL="1730375" lvl="2" indent="0" algn="l" defTabSz="114300"/>
              <a:r>
                <a:rPr lang="en-US" sz="1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a:solidFill>
                    <a:schemeClr val="bg1">
                      <a:lumMod val="75000"/>
                    </a:schemeClr>
                  </a:solidFill>
                  <a:latin typeface="Trebuchet MS" pitchFamily="34" charset="0"/>
                </a:rPr>
                <a:t> </a:t>
              </a:r>
              <a:r>
                <a:rPr kumimoji="0" lang="en-US" sz="18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a:solidFill>
                  <a:schemeClr val="bg1">
                    <a:lumMod val="75000"/>
                  </a:schemeClr>
                </a:solidFill>
                <a:latin typeface="Trebuchet MS" pitchFamily="34" charset="0"/>
              </a:endParaRPr>
            </a:p>
            <a:p>
              <a:pPr marL="1518341" lvl="2" indent="0" algn="l" defTabSz="114300"/>
              <a:endParaRPr lang="en-US" sz="1400" b="0" baseline="0" dirty="0">
                <a:solidFill>
                  <a:schemeClr val="bg1">
                    <a:lumMod val="75000"/>
                  </a:schemeClr>
                </a:solidFill>
                <a:latin typeface="Trebuchet MS" pitchFamily="34" charset="0"/>
              </a:endParaRPr>
            </a:p>
            <a:p>
              <a:pPr algn="ctr"/>
              <a:r>
                <a:rPr lang="en-US" sz="1800" b="1" baseline="0" dirty="0">
                  <a:solidFill>
                    <a:srgbClr val="FFC000"/>
                  </a:solidFill>
                  <a:latin typeface="Trebuchet MS" pitchFamily="34" charset="0"/>
                </a:rPr>
                <a:t>How to add Tables</a:t>
              </a:r>
            </a:p>
            <a:p>
              <a:pPr marL="971550" lvl="1" indent="0" algn="l" defTabSz="114300"/>
              <a:r>
                <a:rPr lang="en-US" sz="14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329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329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7233765" y="3"/>
            <a:ext cx="6608534" cy="16459197"/>
            <a:chOff x="-11220550" y="-1"/>
            <a:chExt cx="11014226" cy="27432000"/>
          </a:xfrm>
        </p:grpSpPr>
        <p:sp>
          <p:nvSpPr>
            <p:cNvPr id="45" name="Rectangle 44"/>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a:solidFill>
                    <a:srgbClr val="FF0000"/>
                  </a:solidFill>
                  <a:latin typeface="Trebuchet MS" pitchFamily="34" charset="0"/>
                </a:rPr>
                <a:t>(—THIS SIDEBAR DOES NOT PRINT—)</a:t>
              </a:r>
              <a:endParaRPr lang="en-US" sz="1800" b="1" spc="600" dirty="0">
                <a:solidFill>
                  <a:schemeClr val="bg1"/>
                </a:solidFill>
                <a:latin typeface="Trebuchet MS" pitchFamily="34" charset="0"/>
              </a:endParaRPr>
            </a:p>
            <a:p>
              <a:pPr algn="ctr"/>
              <a:r>
                <a:rPr lang="en-US" sz="2400" b="1" spc="600" dirty="0">
                  <a:solidFill>
                    <a:schemeClr val="bg1"/>
                  </a:solidFill>
                  <a:latin typeface="Trebuchet MS" pitchFamily="34" charset="0"/>
                </a:rPr>
                <a:t>DESIGN</a:t>
              </a:r>
              <a:r>
                <a:rPr lang="en-US" sz="2400" b="1" spc="600" baseline="0" dirty="0">
                  <a:solidFill>
                    <a:schemeClr val="bg1"/>
                  </a:solidFill>
                  <a:latin typeface="Trebuchet MS" pitchFamily="34" charset="0"/>
                </a:rPr>
                <a:t> </a:t>
              </a:r>
              <a:r>
                <a:rPr lang="en-US" sz="2400" b="1" spc="600" dirty="0">
                  <a:solidFill>
                    <a:schemeClr val="bg1"/>
                  </a:solidFill>
                  <a:latin typeface="Trebuchet MS" pitchFamily="34" charset="0"/>
                </a:rPr>
                <a:t>GUIDE</a:t>
              </a:r>
            </a:p>
            <a:p>
              <a:pPr algn="ctr"/>
              <a:r>
                <a:rPr lang="en-US" sz="1000" b="1" dirty="0">
                  <a:latin typeface="Trebuchet MS" pitchFamily="34" charset="0"/>
                </a:rPr>
                <a:t> </a:t>
              </a:r>
            </a:p>
            <a:p>
              <a:pPr defTabSz="3765639"/>
              <a:r>
                <a:rPr lang="en-US" sz="1600" i="0" dirty="0">
                  <a:latin typeface="Trebuchet MS" pitchFamily="34" charset="0"/>
                </a:rPr>
                <a:t>This PowerPoint</a:t>
              </a:r>
              <a:r>
                <a:rPr lang="en-US" sz="1600" i="0" baseline="0" dirty="0">
                  <a:latin typeface="Trebuchet MS" pitchFamily="34" charset="0"/>
                </a:rPr>
                <a:t> </a:t>
              </a:r>
              <a:r>
                <a:rPr lang="en-US" sz="1600" i="0" dirty="0">
                  <a:latin typeface="Trebuchet MS" pitchFamily="34" charset="0"/>
                </a:rPr>
                <a:t>2007 template produces</a:t>
              </a:r>
              <a:r>
                <a:rPr lang="en-US" sz="1600" i="0" baseline="0" dirty="0">
                  <a:latin typeface="Trebuchet MS" pitchFamily="34" charset="0"/>
                </a:rPr>
                <a:t> </a:t>
              </a:r>
              <a:r>
                <a:rPr lang="en-US" sz="1600" i="0" dirty="0">
                  <a:latin typeface="Trebuchet MS" pitchFamily="34" charset="0"/>
                </a:rPr>
                <a:t>a 36”x60” presentation poster. </a:t>
              </a:r>
              <a:r>
                <a:rPr lang="en-US" sz="1600" dirty="0">
                  <a:latin typeface="Trebuchet MS" pitchFamily="34" charset="0"/>
                </a:rPr>
                <a:t>You</a:t>
              </a:r>
              <a:r>
                <a:rPr lang="en-US" sz="1600" baseline="0" dirty="0">
                  <a:latin typeface="Trebuchet MS" pitchFamily="34" charset="0"/>
                </a:rPr>
                <a:t> can u</a:t>
              </a:r>
              <a:r>
                <a:rPr lang="en-US" sz="1600" dirty="0">
                  <a:latin typeface="Trebuchet MS" pitchFamily="34" charset="0"/>
                </a:rPr>
                <a:t>se</a:t>
              </a:r>
              <a:r>
                <a:rPr lang="en-US" sz="1600" baseline="0" dirty="0">
                  <a:latin typeface="Trebuchet MS" pitchFamily="34" charset="0"/>
                </a:rPr>
                <a:t> it to create your research poster and </a:t>
              </a:r>
              <a:r>
                <a:rPr lang="en-US" sz="1600" dirty="0">
                  <a:latin typeface="Trebuchet MS" pitchFamily="34" charset="0"/>
                </a:rPr>
                <a:t>save valuable time placing titles, subtitles,</a:t>
              </a:r>
              <a:r>
                <a:rPr lang="en-US" sz="1600" baseline="0" dirty="0">
                  <a:latin typeface="Trebuchet MS" pitchFamily="34" charset="0"/>
                </a:rPr>
                <a:t> text, and graphics</a:t>
              </a:r>
              <a:r>
                <a:rPr lang="en-US" sz="1600" dirty="0">
                  <a:latin typeface="Trebuchet MS" pitchFamily="34" charset="0"/>
                </a:rPr>
                <a:t>. </a:t>
              </a:r>
            </a:p>
            <a:p>
              <a:pPr defTabSz="3765639"/>
              <a:r>
                <a:rPr lang="en-US" sz="1000" dirty="0">
                  <a:latin typeface="Trebuchet MS" pitchFamily="34" charset="0"/>
                </a:rPr>
                <a:t> </a:t>
              </a:r>
            </a:p>
            <a:p>
              <a:pPr defTabSz="4389219"/>
              <a:r>
                <a:rPr lang="en-US" sz="1600" dirty="0">
                  <a:latin typeface="Trebuchet MS" pitchFamily="34" charset="0"/>
                </a:rPr>
                <a:t>We provide a series of online answer your poster production questions. To view our template tutorials, go online to </a:t>
              </a:r>
              <a:r>
                <a:rPr lang="en-US" sz="1600" b="1" dirty="0">
                  <a:solidFill>
                    <a:srgbClr val="FFC000"/>
                  </a:solidFill>
                  <a:latin typeface="Trebuchet MS" pitchFamily="34" charset="0"/>
                </a:rPr>
                <a:t>PosterPresentations.com</a:t>
              </a:r>
              <a:r>
                <a:rPr lang="en-US" sz="1600" b="1" dirty="0">
                  <a:solidFill>
                    <a:schemeClr val="bg1"/>
                  </a:solidFill>
                  <a:latin typeface="Trebuchet MS" pitchFamily="34" charset="0"/>
                </a:rPr>
                <a:t> </a:t>
              </a:r>
              <a:r>
                <a:rPr lang="en-US" sz="1600" dirty="0">
                  <a:solidFill>
                    <a:schemeClr val="bg1"/>
                  </a:solidFill>
                  <a:latin typeface="Trebuchet MS" pitchFamily="34" charset="0"/>
                </a:rPr>
                <a:t>and click on HELP DESK.</a:t>
              </a:r>
            </a:p>
            <a:p>
              <a:pPr defTabSz="4389219"/>
              <a:r>
                <a:rPr lang="en-US" sz="1000" dirty="0">
                  <a:latin typeface="Trebuchet MS" pitchFamily="34" charset="0"/>
                </a:rPr>
                <a:t> </a:t>
              </a:r>
            </a:p>
            <a:p>
              <a:pPr defTabSz="4389219"/>
              <a:r>
                <a:rPr lang="en-US" sz="1600" dirty="0">
                  <a:solidFill>
                    <a:schemeClr val="bg1"/>
                  </a:solidFill>
                  <a:latin typeface="Trebuchet MS" pitchFamily="34" charset="0"/>
                </a:rPr>
                <a:t>When</a:t>
              </a:r>
              <a:r>
                <a:rPr lang="en-US" sz="1600" baseline="0" dirty="0">
                  <a:solidFill>
                    <a:schemeClr val="bg1"/>
                  </a:solidFill>
                  <a:latin typeface="Trebuchet MS" pitchFamily="34" charset="0"/>
                </a:rPr>
                <a:t> you are ready to</a:t>
              </a:r>
              <a:r>
                <a:rPr lang="en-US" sz="1600" dirty="0">
                  <a:solidFill>
                    <a:schemeClr val="bg1"/>
                  </a:solidFill>
                  <a:latin typeface="Trebuchet MS" pitchFamily="34" charset="0"/>
                </a:rPr>
                <a:t> </a:t>
              </a:r>
              <a:r>
                <a:rPr lang="en-US" sz="1600" baseline="0" dirty="0">
                  <a:solidFill>
                    <a:schemeClr val="bg1"/>
                  </a:solidFill>
                  <a:latin typeface="Trebuchet MS" pitchFamily="34" charset="0"/>
                </a:rPr>
                <a:t> print your poster</a:t>
              </a:r>
              <a:r>
                <a:rPr lang="en-US" sz="1600" dirty="0">
                  <a:solidFill>
                    <a:schemeClr val="bg1"/>
                  </a:solidFill>
                  <a:latin typeface="Trebuchet MS" pitchFamily="34" charset="0"/>
                </a:rPr>
                <a:t>,</a:t>
              </a:r>
              <a:r>
                <a:rPr lang="en-US" sz="1600" baseline="0" dirty="0">
                  <a:solidFill>
                    <a:schemeClr val="bg1"/>
                  </a:solidFill>
                  <a:latin typeface="Trebuchet MS" pitchFamily="34" charset="0"/>
                </a:rPr>
                <a:t> go online to </a:t>
              </a:r>
              <a:r>
                <a:rPr lang="en-US" sz="1600" b="0" dirty="0">
                  <a:solidFill>
                    <a:schemeClr val="bg1"/>
                  </a:solidFill>
                  <a:latin typeface="Trebuchet MS" pitchFamily="34" charset="0"/>
                </a:rPr>
                <a:t>PosterPresentations.com</a:t>
              </a:r>
              <a:br>
                <a:rPr lang="en-US" sz="1600" dirty="0">
                  <a:solidFill>
                    <a:schemeClr val="bg1"/>
                  </a:solidFill>
                  <a:latin typeface="Trebuchet MS" pitchFamily="34" charset="0"/>
                </a:rPr>
              </a:br>
              <a:r>
                <a:rPr lang="en-US" sz="1000" dirty="0">
                  <a:solidFill>
                    <a:schemeClr val="bg1"/>
                  </a:solidFill>
                  <a:latin typeface="Trebuchet MS" pitchFamily="34" charset="0"/>
                </a:rPr>
                <a:t> </a:t>
              </a:r>
            </a:p>
            <a:p>
              <a:pPr algn="l" defTabSz="3765639"/>
              <a:r>
                <a:rPr lang="en-US" sz="1600" b="0" dirty="0">
                  <a:solidFill>
                    <a:schemeClr val="bg1"/>
                  </a:solidFill>
                  <a:latin typeface="Trebuchet MS" pitchFamily="34" charset="0"/>
                </a:rPr>
                <a:t>Need</a:t>
              </a:r>
              <a:r>
                <a:rPr lang="en-US" sz="1600" b="0" baseline="0" dirty="0">
                  <a:solidFill>
                    <a:schemeClr val="bg1"/>
                  </a:solidFill>
                  <a:latin typeface="Trebuchet MS" pitchFamily="34" charset="0"/>
                </a:rPr>
                <a:t> assistance? Call us at </a:t>
              </a:r>
              <a:r>
                <a:rPr lang="en-US" sz="1600" b="0" dirty="0">
                  <a:solidFill>
                    <a:srgbClr val="FFC000"/>
                  </a:solidFill>
                  <a:latin typeface="Trebuchet MS" pitchFamily="34" charset="0"/>
                </a:rPr>
                <a:t>1.510.649.3001</a:t>
              </a:r>
            </a:p>
            <a:p>
              <a:pPr algn="l" defTabSz="3765639"/>
              <a:r>
                <a:rPr lang="en-US" sz="1000" b="1" dirty="0">
                  <a:solidFill>
                    <a:srgbClr val="FFFF00"/>
                  </a:solidFill>
                  <a:latin typeface="Trebuchet MS" pitchFamily="34" charset="0"/>
                </a:rPr>
                <a:t> </a:t>
              </a:r>
            </a:p>
            <a:p>
              <a:pPr algn="ctr"/>
              <a:endParaRPr lang="en-US" sz="1400" b="1" dirty="0">
                <a:solidFill>
                  <a:schemeClr val="bg1"/>
                </a:solidFill>
                <a:latin typeface="Trebuchet MS" pitchFamily="34" charset="0"/>
              </a:endParaRPr>
            </a:p>
            <a:p>
              <a:pPr algn="ctr"/>
              <a:r>
                <a:rPr lang="en-US" sz="2400" b="1" spc="600" dirty="0">
                  <a:solidFill>
                    <a:schemeClr val="bg1"/>
                  </a:solidFill>
                  <a:latin typeface="Trebuchet MS" pitchFamily="34" charset="0"/>
                </a:rPr>
                <a:t>QUICK START</a:t>
              </a:r>
            </a:p>
            <a:p>
              <a:pPr algn="ctr"/>
              <a:r>
                <a:rPr lang="en-US" sz="1000" b="1" baseline="0" dirty="0">
                  <a:solidFill>
                    <a:schemeClr val="bg1"/>
                  </a:solidFill>
                  <a:latin typeface="Trebuchet MS" pitchFamily="34" charset="0"/>
                </a:rPr>
                <a:t> </a:t>
              </a:r>
            </a:p>
            <a:p>
              <a:pPr algn="ctr"/>
              <a:r>
                <a:rPr lang="en-US" sz="1800" b="1" baseline="0" dirty="0">
                  <a:solidFill>
                    <a:srgbClr val="FFC000"/>
                  </a:solidFill>
                  <a:latin typeface="Trebuchet MS" pitchFamily="34" charset="0"/>
                </a:rPr>
                <a:t>Zoom in and out</a:t>
              </a:r>
            </a:p>
            <a:p>
              <a:pPr marL="1203325" indent="0" algn="l" defTabSz="850900"/>
              <a:r>
                <a:rPr lang="en-US" sz="1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a:solidFill>
                  <a:schemeClr val="bg1"/>
                </a:solidFill>
                <a:latin typeface="Trebuchet MS" pitchFamily="34" charset="0"/>
              </a:endParaRPr>
            </a:p>
            <a:p>
              <a:pPr algn="ctr"/>
              <a:r>
                <a:rPr lang="en-US" sz="1800" b="1" baseline="0" dirty="0">
                  <a:solidFill>
                    <a:srgbClr val="FFC000"/>
                  </a:solidFill>
                  <a:latin typeface="Trebuchet MS" pitchFamily="34" charset="0"/>
                </a:rPr>
                <a:t>Title, Authors, and Affiliations</a:t>
              </a:r>
            </a:p>
            <a:p>
              <a:pPr algn="l"/>
              <a:r>
                <a:rPr lang="en-US" sz="1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a:solidFill>
                    <a:schemeClr val="bg1">
                      <a:lumMod val="75000"/>
                    </a:schemeClr>
                  </a:solidFill>
                  <a:latin typeface="Trebuchet MS" pitchFamily="34" charset="0"/>
                </a:rPr>
                <a:t> </a:t>
              </a:r>
            </a:p>
            <a:p>
              <a:pPr algn="l"/>
              <a:r>
                <a:rPr lang="en-US" sz="1400" b="1" spc="300" baseline="0" dirty="0">
                  <a:solidFill>
                    <a:srgbClr val="FFC000"/>
                  </a:solidFill>
                  <a:latin typeface="Trebuchet MS" pitchFamily="34" charset="0"/>
                </a:rPr>
                <a:t>TIP</a:t>
              </a:r>
              <a:r>
                <a:rPr lang="en-US" sz="1400" b="1"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The font size of your title should be bigger than your name(s) and institution name(s).</a:t>
              </a:r>
            </a:p>
            <a:p>
              <a:pPr algn="l"/>
              <a:br>
                <a:rPr lang="en-US" sz="1600" b="1" baseline="0" dirty="0">
                  <a:solidFill>
                    <a:schemeClr val="bg1"/>
                  </a:solidFill>
                  <a:latin typeface="Trebuchet MS" pitchFamily="34" charset="0"/>
                </a:rPr>
              </a:br>
              <a:endParaRPr lang="en-US" sz="1600" b="1" dirty="0">
                <a:solidFill>
                  <a:schemeClr val="bg1"/>
                </a:solidFill>
                <a:latin typeface="Trebuchet MS" pitchFamily="34" charset="0"/>
              </a:endParaRPr>
            </a:p>
            <a:p>
              <a:pPr algn="ctr"/>
              <a:endParaRPr lang="en-US" sz="1600" b="1" dirty="0">
                <a:solidFill>
                  <a:srgbClr val="FFC000"/>
                </a:solidFill>
                <a:latin typeface="Trebuchet MS" pitchFamily="34" charset="0"/>
              </a:endParaRPr>
            </a:p>
            <a:p>
              <a:pPr algn="ctr"/>
              <a:endParaRPr lang="en-US" sz="1600" b="1" dirty="0">
                <a:solidFill>
                  <a:srgbClr val="FFC000"/>
                </a:solidFill>
                <a:latin typeface="Trebuchet MS" pitchFamily="34" charset="0"/>
              </a:endParaRPr>
            </a:p>
            <a:p>
              <a:pPr algn="ctr"/>
              <a:r>
                <a:rPr lang="en-US" sz="1800" b="1" dirty="0">
                  <a:solidFill>
                    <a:srgbClr val="FFC000"/>
                  </a:solidFill>
                  <a:latin typeface="Trebuchet MS" pitchFamily="34" charset="0"/>
                </a:rPr>
                <a:t>Adding Logos</a:t>
              </a:r>
              <a:r>
                <a:rPr lang="en-US" sz="1800" b="1" baseline="0" dirty="0">
                  <a:solidFill>
                    <a:srgbClr val="FFC000"/>
                  </a:solidFill>
                  <a:latin typeface="Trebuchet MS" pitchFamily="34" charset="0"/>
                </a:rPr>
                <a:t> / Seals</a:t>
              </a:r>
            </a:p>
            <a:p>
              <a:pPr algn="l"/>
              <a:r>
                <a:rPr lang="en-US" sz="1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a:solidFill>
                  <a:schemeClr val="bg1">
                    <a:lumMod val="75000"/>
                  </a:schemeClr>
                </a:solidFill>
                <a:latin typeface="Trebuchet MS" pitchFamily="34" charset="0"/>
              </a:endParaRPr>
            </a:p>
            <a:p>
              <a:pPr algn="l"/>
              <a:r>
                <a:rPr lang="en-US" sz="1400" b="1" spc="300" baseline="0" dirty="0">
                  <a:solidFill>
                    <a:srgbClr val="FFC000"/>
                  </a:solidFill>
                  <a:latin typeface="Trebuchet MS" pitchFamily="34" charset="0"/>
                </a:rPr>
                <a:t>TIP:</a:t>
              </a:r>
              <a:r>
                <a:rPr lang="en-US" sz="1400" b="1" spc="0" baseline="0" dirty="0">
                  <a:solidFill>
                    <a:srgbClr val="FFC000"/>
                  </a:solidFill>
                  <a:latin typeface="Trebuchet MS" pitchFamily="34" charset="0"/>
                </a:rPr>
                <a:t> </a:t>
              </a:r>
              <a:r>
                <a:rPr lang="en-US" sz="1400" b="0" baseline="0" dirty="0">
                  <a:solidFill>
                    <a:schemeClr val="bg1">
                      <a:lumMod val="75000"/>
                    </a:schemeClr>
                  </a:solidFill>
                  <a:latin typeface="Trebuchet MS" pitchFamily="34" charset="0"/>
                </a:rPr>
                <a:t>See if your company’s logo is available on our free poster templates page.</a:t>
              </a:r>
            </a:p>
            <a:p>
              <a:pPr algn="l"/>
              <a:endParaRPr lang="en-US" sz="1400" b="0" baseline="0" dirty="0">
                <a:latin typeface="Trebuchet MS" pitchFamily="34" charset="0"/>
              </a:endParaRPr>
            </a:p>
            <a:p>
              <a:pPr algn="ctr"/>
              <a:r>
                <a:rPr lang="en-US" sz="1800" b="1" baseline="0" dirty="0">
                  <a:solidFill>
                    <a:srgbClr val="FFC000"/>
                  </a:solidFill>
                  <a:latin typeface="Trebuchet MS" pitchFamily="34" charset="0"/>
                </a:rPr>
                <a:t>Photographs / Graphics</a:t>
              </a:r>
            </a:p>
            <a:p>
              <a:pPr algn="l" defTabSz="977900"/>
              <a:r>
                <a:rPr lang="en-US" sz="1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a:solidFill>
                    <a:schemeClr val="bg1">
                      <a:lumMod val="75000"/>
                    </a:schemeClr>
                  </a:solidFill>
                  <a:latin typeface="Trebuchet MS" pitchFamily="34" charset="0"/>
                </a:rPr>
                <a:t>disproportionally.</a:t>
              </a:r>
            </a:p>
            <a:p>
              <a:pPr algn="l" defTabSz="977900"/>
              <a:endParaRPr lang="en-US" sz="1400" b="0" baseline="0" dirty="0">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endParaRPr lang="en-US" sz="1600" b="1" baseline="0" dirty="0">
                <a:solidFill>
                  <a:srgbClr val="FFC000"/>
                </a:solidFill>
                <a:latin typeface="Trebuchet MS" pitchFamily="34" charset="0"/>
              </a:endParaRPr>
            </a:p>
            <a:p>
              <a:pPr algn="ctr"/>
              <a:r>
                <a:rPr lang="en-US" sz="1800" b="1" baseline="0" dirty="0">
                  <a:solidFill>
                    <a:srgbClr val="FFC000"/>
                  </a:solidFill>
                  <a:latin typeface="Trebuchet MS" pitchFamily="34" charset="0"/>
                </a:rPr>
                <a:t>Image Quality Check</a:t>
              </a:r>
            </a:p>
            <a:p>
              <a:pPr lvl="0" algn="l" defTabSz="977900"/>
              <a:r>
                <a:rPr lang="en-US" sz="1400" b="0" baseline="0" dirty="0">
                  <a:solidFill>
                    <a:schemeClr val="bg1">
                      <a:lumMod val="75000"/>
                    </a:schemeClr>
                  </a:solidFill>
                  <a:latin typeface="Trebuchet MS" pitchFamily="34" charset="0"/>
                </a:rPr>
                <a:t>Zoom in and look at your images at 100% magnification. If they look good they will print well. </a:t>
              </a:r>
              <a:endParaRPr lang="en-US" sz="1600" b="0" dirty="0">
                <a:latin typeface="Trebuchet MS" pitchFamily="34" charset="0"/>
              </a:endParaRPr>
            </a:p>
          </p:txBody>
        </p:sp>
        <p:cxnSp>
          <p:nvCxnSpPr>
            <p:cNvPr id="46" name="Straight Connector 45"/>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11"/>
            <a:stretch>
              <a:fillRect/>
            </a:stretch>
          </p:blipFill>
          <p:spPr>
            <a:xfrm>
              <a:off x="-10736023" y="7928687"/>
              <a:ext cx="1597665" cy="1001614"/>
            </a:xfrm>
            <a:prstGeom prst="rect">
              <a:avLst/>
            </a:prstGeom>
          </p:spPr>
        </p:pic>
        <p:pic>
          <p:nvPicPr>
            <p:cNvPr id="48" name="Picture 47"/>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9" name="Group 48"/>
            <p:cNvGrpSpPr/>
            <p:nvPr userDrawn="1"/>
          </p:nvGrpSpPr>
          <p:grpSpPr>
            <a:xfrm>
              <a:off x="-9844888" y="19920591"/>
              <a:ext cx="7631077" cy="1987421"/>
              <a:chOff x="-4516464" y="11354920"/>
              <a:chExt cx="3516822" cy="1095725"/>
            </a:xfrm>
          </p:grpSpPr>
          <p:grpSp>
            <p:nvGrpSpPr>
              <p:cNvPr id="70" name="Group 69"/>
              <p:cNvGrpSpPr/>
              <p:nvPr userDrawn="1"/>
            </p:nvGrpSpPr>
            <p:grpSpPr>
              <a:xfrm>
                <a:off x="-2783494" y="11354967"/>
                <a:ext cx="624373" cy="894738"/>
                <a:chOff x="-3958698" y="11538812"/>
                <a:chExt cx="779266" cy="1282149"/>
              </a:xfrm>
            </p:grpSpPr>
            <p:pic>
              <p:nvPicPr>
                <p:cNvPr id="76" name="Picture 75"/>
                <p:cNvPicPr>
                  <a:picLocks noChangeAspect="1"/>
                </p:cNvPicPr>
                <p:nvPr userDrawn="1"/>
              </p:nvPicPr>
              <p:blipFill>
                <a:blip r:embed="rId13"/>
                <a:stretch>
                  <a:fillRect/>
                </a:stretch>
              </p:blipFill>
              <p:spPr>
                <a:xfrm>
                  <a:off x="-3948160" y="11538812"/>
                  <a:ext cx="768728" cy="1090753"/>
                </a:xfrm>
                <a:prstGeom prst="rect">
                  <a:avLst/>
                </a:prstGeom>
              </p:spPr>
            </p:pic>
            <p:sp>
              <p:nvSpPr>
                <p:cNvPr id="77" name="TextBox 7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a:solidFill>
                        <a:schemeClr val="tx1"/>
                      </a:solidFill>
                    </a:rPr>
                    <a:t>ORIGINAL</a:t>
                  </a:r>
                </a:p>
              </p:txBody>
            </p:sp>
          </p:grpSp>
          <p:grpSp>
            <p:nvGrpSpPr>
              <p:cNvPr id="71" name="Group 70"/>
              <p:cNvGrpSpPr/>
              <p:nvPr userDrawn="1"/>
            </p:nvGrpSpPr>
            <p:grpSpPr>
              <a:xfrm>
                <a:off x="-2033159" y="11354920"/>
                <a:ext cx="1033517" cy="907668"/>
                <a:chOff x="-2921738" y="11604219"/>
                <a:chExt cx="1420279" cy="1247338"/>
              </a:xfrm>
            </p:grpSpPr>
            <p:pic>
              <p:nvPicPr>
                <p:cNvPr id="74" name="Picture 73"/>
                <p:cNvPicPr>
                  <a:picLocks noChangeAspect="1"/>
                </p:cNvPicPr>
                <p:nvPr userDrawn="1"/>
              </p:nvPicPr>
              <p:blipFill>
                <a:blip r:embed="rId13"/>
                <a:stretch>
                  <a:fillRect/>
                </a:stretch>
              </p:blipFill>
              <p:spPr>
                <a:xfrm>
                  <a:off x="-2921738" y="11604219"/>
                  <a:ext cx="1420279" cy="1029695"/>
                </a:xfrm>
                <a:prstGeom prst="rect">
                  <a:avLst/>
                </a:prstGeom>
              </p:spPr>
            </p:pic>
            <p:sp>
              <p:nvSpPr>
                <p:cNvPr id="75" name="TextBox 7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72" name="Picture 71"/>
              <p:cNvPicPr>
                <a:picLocks noChangeAspect="1"/>
              </p:cNvPicPr>
              <p:nvPr userDrawn="1"/>
            </p:nvPicPr>
            <p:blipFill>
              <a:blip r:embed="rId14"/>
              <a:stretch>
                <a:fillRect/>
              </a:stretch>
            </p:blipFill>
            <p:spPr>
              <a:xfrm>
                <a:off x="-4516464" y="11354941"/>
                <a:ext cx="1098742" cy="847761"/>
              </a:xfrm>
              <a:prstGeom prst="rect">
                <a:avLst/>
              </a:prstGeom>
            </p:spPr>
          </p:pic>
          <p:sp>
            <p:nvSpPr>
              <p:cNvPr id="73" name="TextBox 7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50" name="Group 49"/>
            <p:cNvGrpSpPr/>
            <p:nvPr userDrawn="1"/>
          </p:nvGrpSpPr>
          <p:grpSpPr>
            <a:xfrm>
              <a:off x="-10453959" y="23717523"/>
              <a:ext cx="9139095" cy="2061267"/>
              <a:chOff x="-4818881" y="13423406"/>
              <a:chExt cx="4211800" cy="1136440"/>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329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329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68" name="TextBox 6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69" name="TextBox 6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
        <p:nvSpPr>
          <p:cNvPr id="36" name="TextBox 35"/>
          <p:cNvSpPr txBox="1"/>
          <p:nvPr userDrawn="1"/>
        </p:nvSpPr>
        <p:spPr>
          <a:xfrm>
            <a:off x="28121676" y="15037706"/>
            <a:ext cx="2416495" cy="861774"/>
          </a:xfrm>
          <a:prstGeom prst="rect">
            <a:avLst/>
          </a:prstGeom>
          <a:noFill/>
        </p:spPr>
        <p:txBody>
          <a:bodyPr wrap="none" lIns="0" tIns="0" rIns="0" bIns="0" rtlCol="0">
            <a:spAutoFit/>
          </a:body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71450"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71450" indent="0">
              <a:lnSpc>
                <a:spcPct val="100000"/>
              </a:lnSpc>
            </a:pPr>
            <a:r>
              <a:rPr lang="en-US" sz="1400" baseline="0" dirty="0">
                <a:solidFill>
                  <a:schemeClr val="bg1"/>
                </a:solidFill>
                <a:latin typeface="Calibri" panose="020F0502020204030204" pitchFamily="34" charset="0"/>
              </a:rPr>
              <a:t>Berkeley CA 94710</a:t>
            </a:r>
          </a:p>
          <a:p>
            <a:pPr marL="171450" indent="0">
              <a:lnSpc>
                <a:spcPct val="100000"/>
              </a:lnSpc>
            </a:pP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nvGrpSpPr>
          <p:cNvPr id="42" name="Group 41"/>
          <p:cNvGrpSpPr/>
          <p:nvPr userDrawn="1"/>
        </p:nvGrpSpPr>
        <p:grpSpPr>
          <a:xfrm>
            <a:off x="-81022" y="-85725"/>
            <a:ext cx="27594003" cy="16573500"/>
            <a:chOff x="-63313" y="-1"/>
            <a:chExt cx="44000928" cy="32918400"/>
          </a:xfrm>
        </p:grpSpPr>
        <p:sp>
          <p:nvSpPr>
            <p:cNvPr id="43" name="Freeform 42"/>
            <p:cNvSpPr/>
            <p:nvPr userDrawn="1"/>
          </p:nvSpPr>
          <p:spPr>
            <a:xfrm>
              <a:off x="8176" y="18046"/>
              <a:ext cx="43929439" cy="32900353"/>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50"/>
            <p:cNvSpPr/>
            <p:nvPr userDrawn="1"/>
          </p:nvSpPr>
          <p:spPr>
            <a:xfrm flipH="1" flipV="1">
              <a:off x="8175" y="18046"/>
              <a:ext cx="43929437" cy="3288342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userDrawn="1"/>
          </p:nvSpPr>
          <p:spPr>
            <a:xfrm>
              <a:off x="-63313" y="-1"/>
              <a:ext cx="44000928" cy="329184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 Box 14"/>
          <p:cNvSpPr txBox="1">
            <a:spLocks noChangeArrowheads="1"/>
          </p:cNvSpPr>
          <p:nvPr userDrawn="1"/>
        </p:nvSpPr>
        <p:spPr bwMode="auto">
          <a:xfrm>
            <a:off x="918368" y="15962954"/>
            <a:ext cx="1571625" cy="198843"/>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oi.org/10.1093/her/cys0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ear, metalware&#10;&#10;Description generated with high confidence">
            <a:extLst>
              <a:ext uri="{FF2B5EF4-FFF2-40B4-BE49-F238E27FC236}">
                <a16:creationId xmlns:a16="http://schemas.microsoft.com/office/drawing/2014/main" id="{0C585654-C1CB-4B96-AFB0-71A6CC866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56004" y="13489640"/>
            <a:ext cx="2847500" cy="28522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19" name="Text Placeholder 418"/>
          <p:cNvSpPr>
            <a:spLocks noGrp="1"/>
          </p:cNvSpPr>
          <p:nvPr>
            <p:ph type="body" sz="quarter" idx="10"/>
          </p:nvPr>
        </p:nvSpPr>
        <p:spPr>
          <a:xfrm>
            <a:off x="568308" y="3063159"/>
            <a:ext cx="6285508" cy="3889403"/>
          </a:xfrm>
          <a:ln/>
        </p:spPr>
        <p:style>
          <a:lnRef idx="2">
            <a:schemeClr val="dk1"/>
          </a:lnRef>
          <a:fillRef idx="1">
            <a:schemeClr val="lt1"/>
          </a:fillRef>
          <a:effectRef idx="0">
            <a:schemeClr val="dk1"/>
          </a:effectRef>
          <a:fontRef idx="minor">
            <a:schemeClr val="dk1"/>
          </a:fontRef>
        </p:style>
        <p:txBody>
          <a:bodyPr/>
          <a:lstStyle/>
          <a:p>
            <a:endParaRPr lang="en-US" sz="1600" dirty="0"/>
          </a:p>
          <a:p>
            <a:r>
              <a:rPr lang="en-US" sz="1800" dirty="0"/>
              <a:t>Our group focused our attention on the correlation between gender and smoking habits in college students. The main focus was whether a college student who smoked was more likely to be a female or male. Many forms of smoking exist so our focus was on anyone who smoked any substance that was not synthetic (chemically manufactured). We accounted for smoking cannabis, tobacco, and vaping. Articles reviewed were directly related to smoking habits that included hook, vaping, cannabis smoking and cigarette smoking.  Articles reviewed indicated an apparent increase in smoking was due to the fact that flavored tobacco was easily accessible and because of the increase of ways someone could smoke.</a:t>
            </a:r>
          </a:p>
        </p:txBody>
      </p:sp>
      <p:sp>
        <p:nvSpPr>
          <p:cNvPr id="420" name="Text Placeholder 419"/>
          <p:cNvSpPr>
            <a:spLocks noGrp="1"/>
          </p:cNvSpPr>
          <p:nvPr>
            <p:ph type="body" sz="quarter" idx="11"/>
          </p:nvPr>
        </p:nvSpPr>
        <p:spPr>
          <a:ln>
            <a:solidFill>
              <a:schemeClr val="tx1"/>
            </a:solidFill>
          </a:ln>
        </p:spPr>
        <p:txBody>
          <a:bodyPr/>
          <a:lstStyle/>
          <a:p>
            <a:r>
              <a:rPr lang="en-US" dirty="0"/>
              <a:t>Introduction</a:t>
            </a:r>
          </a:p>
        </p:txBody>
      </p:sp>
      <p:sp>
        <p:nvSpPr>
          <p:cNvPr id="421" name="Text Placeholder 420"/>
          <p:cNvSpPr>
            <a:spLocks noGrp="1"/>
          </p:cNvSpPr>
          <p:nvPr>
            <p:ph type="body" sz="quarter" idx="19"/>
          </p:nvPr>
        </p:nvSpPr>
        <p:spPr>
          <a:xfrm>
            <a:off x="567812" y="7540814"/>
            <a:ext cx="6286500" cy="5360575"/>
          </a:xfrm>
          <a:ln/>
        </p:spPr>
        <p:style>
          <a:lnRef idx="2">
            <a:schemeClr val="dk1"/>
          </a:lnRef>
          <a:fillRef idx="1">
            <a:schemeClr val="lt1"/>
          </a:fillRef>
          <a:effectRef idx="0">
            <a:schemeClr val="dk1"/>
          </a:effectRef>
          <a:fontRef idx="minor">
            <a:schemeClr val="dk1"/>
          </a:fontRef>
        </p:style>
        <p:txBody>
          <a:bodyPr/>
          <a:lstStyle/>
          <a:p>
            <a:pPr marL="285750" indent="-285750">
              <a:buFont typeface="Arial" charset="0"/>
              <a:buChar char="•"/>
            </a:pPr>
            <a:r>
              <a:rPr lang="en-US" sz="1800" dirty="0"/>
              <a:t>Data used in this research was from the NESARC Wave 1 Code Book which was a data set of 43, 093 </a:t>
            </a:r>
          </a:p>
          <a:p>
            <a:pPr marL="285750" indent="-285750">
              <a:buFont typeface="Arial" charset="0"/>
              <a:buChar char="•"/>
            </a:pPr>
            <a:r>
              <a:rPr lang="en-US" sz="1800" dirty="0"/>
              <a:t>18518 of the respondents were Male (43%)</a:t>
            </a:r>
          </a:p>
          <a:p>
            <a:pPr marL="285750" indent="-285750">
              <a:buFont typeface="Arial" charset="0"/>
              <a:buChar char="•"/>
            </a:pPr>
            <a:r>
              <a:rPr lang="en-US" sz="1800" dirty="0"/>
              <a:t>24575 of the respondents were Female (57%)</a:t>
            </a:r>
          </a:p>
          <a:p>
            <a:pPr marL="285750" indent="-285750">
              <a:buFont typeface="Arial" charset="0"/>
              <a:buChar char="•"/>
            </a:pPr>
            <a:r>
              <a:rPr lang="en-US" sz="1800" dirty="0"/>
              <a:t>NESARC survey Wave 1 was conducted from 2001 to 2002 </a:t>
            </a:r>
          </a:p>
          <a:p>
            <a:pPr marL="285750" indent="-285750">
              <a:buFont typeface="Arial" charset="0"/>
              <a:buChar char="•"/>
            </a:pPr>
            <a:r>
              <a:rPr lang="en-US" sz="1800" dirty="0"/>
              <a:t>Graphical representations from R studio</a:t>
            </a:r>
          </a:p>
          <a:p>
            <a:r>
              <a:rPr lang="en-US" sz="1800" dirty="0"/>
              <a:t>      Q~C Analysis of Variance: conducted for visual representation of bivariate relationship between categorical explanatory variable and a quantitative response variable  </a:t>
            </a:r>
          </a:p>
          <a:p>
            <a:pPr marL="285750" indent="-285750">
              <a:buFont typeface="Arial" charset="0"/>
              <a:buChar char="•"/>
            </a:pPr>
            <a:r>
              <a:rPr lang="en-US" sz="1800" dirty="0"/>
              <a:t>Variables included  </a:t>
            </a:r>
          </a:p>
          <a:p>
            <a:r>
              <a:rPr lang="en-US" sz="1800" dirty="0"/>
              <a:t>           S1Q7D (Years in College)  </a:t>
            </a:r>
          </a:p>
          <a:p>
            <a:r>
              <a:rPr lang="en-US" sz="1800" dirty="0"/>
              <a:t>           S3AQ3D2R (Days of usual cigar smoking)</a:t>
            </a:r>
          </a:p>
          <a:p>
            <a:r>
              <a:rPr lang="en-US" sz="1800" dirty="0"/>
              <a:t>           S3BQ4 (Days of usual pipe smoking)</a:t>
            </a:r>
          </a:p>
          <a:p>
            <a:r>
              <a:rPr lang="en-US" sz="1800" dirty="0"/>
              <a:t>           S3AQ3D2R (Days of usual cigarette smoking) </a:t>
            </a:r>
          </a:p>
          <a:p>
            <a:endParaRPr lang="en-US" sz="1800" dirty="0"/>
          </a:p>
          <a:p>
            <a:r>
              <a:rPr lang="en-US" sz="1800" dirty="0"/>
              <a:t>           </a:t>
            </a:r>
          </a:p>
        </p:txBody>
      </p:sp>
      <p:sp>
        <p:nvSpPr>
          <p:cNvPr id="422" name="Text Placeholder 421"/>
          <p:cNvSpPr>
            <a:spLocks noGrp="1"/>
          </p:cNvSpPr>
          <p:nvPr>
            <p:ph type="body" sz="quarter" idx="20"/>
          </p:nvPr>
        </p:nvSpPr>
        <p:spPr>
          <a:ln>
            <a:solidFill>
              <a:schemeClr val="tx1"/>
            </a:solidFill>
          </a:ln>
        </p:spPr>
        <p:txBody>
          <a:bodyPr/>
          <a:lstStyle/>
          <a:p>
            <a:r>
              <a:rPr lang="en-US" dirty="0"/>
              <a:t>Methods</a:t>
            </a:r>
          </a:p>
        </p:txBody>
      </p:sp>
      <p:sp>
        <p:nvSpPr>
          <p:cNvPr id="424" name="Text Placeholder 423"/>
          <p:cNvSpPr>
            <a:spLocks noGrp="1"/>
          </p:cNvSpPr>
          <p:nvPr>
            <p:ph type="body" sz="quarter" idx="22"/>
          </p:nvPr>
        </p:nvSpPr>
        <p:spPr>
          <a:ln>
            <a:solidFill>
              <a:schemeClr val="tx1"/>
            </a:solidFill>
          </a:ln>
        </p:spPr>
        <p:txBody>
          <a:bodyPr/>
          <a:lstStyle/>
          <a:p>
            <a:r>
              <a:rPr lang="en-US" dirty="0"/>
              <a:t>Sample Characteristics</a:t>
            </a:r>
          </a:p>
        </p:txBody>
      </p:sp>
      <p:sp>
        <p:nvSpPr>
          <p:cNvPr id="426" name="Text Placeholder 425"/>
          <p:cNvSpPr>
            <a:spLocks noGrp="1"/>
          </p:cNvSpPr>
          <p:nvPr>
            <p:ph type="body" sz="quarter" idx="24"/>
          </p:nvPr>
        </p:nvSpPr>
        <p:spPr>
          <a:xfrm>
            <a:off x="8542109" y="7323081"/>
            <a:ext cx="10332721" cy="499762"/>
          </a:xfrm>
          <a:ln>
            <a:solidFill>
              <a:schemeClr val="tx1"/>
            </a:solidFill>
          </a:ln>
        </p:spPr>
        <p:txBody>
          <a:bodyPr/>
          <a:lstStyle/>
          <a:p>
            <a:r>
              <a:rPr lang="en-US" dirty="0"/>
              <a:t>Results</a:t>
            </a:r>
          </a:p>
        </p:txBody>
      </p:sp>
      <p:sp>
        <p:nvSpPr>
          <p:cNvPr id="427" name="Text Placeholder 426"/>
          <p:cNvSpPr>
            <a:spLocks noGrp="1"/>
          </p:cNvSpPr>
          <p:nvPr>
            <p:ph type="body" sz="quarter" idx="25"/>
          </p:nvPr>
        </p:nvSpPr>
        <p:spPr>
          <a:ln>
            <a:solidFill>
              <a:schemeClr val="tx1"/>
            </a:solidFill>
          </a:ln>
        </p:spPr>
        <p:txBody>
          <a:bodyPr/>
          <a:lstStyle/>
          <a:p>
            <a:r>
              <a:rPr lang="en-US" dirty="0"/>
              <a:t>Conclusion/Discussion</a:t>
            </a:r>
          </a:p>
        </p:txBody>
      </p:sp>
      <p:sp>
        <p:nvSpPr>
          <p:cNvPr id="428" name="Text Placeholder 427"/>
          <p:cNvSpPr>
            <a:spLocks noGrp="1"/>
          </p:cNvSpPr>
          <p:nvPr>
            <p:ph type="body" sz="quarter" idx="26"/>
          </p:nvPr>
        </p:nvSpPr>
        <p:spPr>
          <a:xfrm>
            <a:off x="20600583" y="3083480"/>
            <a:ext cx="6279386" cy="3366183"/>
          </a:xfrm>
          <a:ln/>
        </p:spPr>
        <p:style>
          <a:lnRef idx="2">
            <a:schemeClr val="dk1"/>
          </a:lnRef>
          <a:fillRef idx="1">
            <a:schemeClr val="lt1"/>
          </a:fillRef>
          <a:effectRef idx="0">
            <a:schemeClr val="dk1"/>
          </a:effectRef>
          <a:fontRef idx="minor">
            <a:schemeClr val="dk1"/>
          </a:fontRef>
        </p:style>
        <p:txBody>
          <a:bodyPr/>
          <a:lstStyle/>
          <a:p>
            <a:r>
              <a:rPr lang="en-US" sz="1800" dirty="0"/>
              <a:t>Based on our results between gender and smoking habits in college we can conclude that gender doesn’t play a major role in the smoking habits of a college student. However we can see that as females enter their first year of graduate school, there smoking habits decrease while males smoking habits remain the same .</a:t>
            </a:r>
          </a:p>
          <a:p>
            <a:r>
              <a:rPr lang="en-US" sz="1800" dirty="0"/>
              <a:t>Our results brought us to only one relationship between smoking habits and age across both genders. We can see with the inclusion of age after controlling for the usual frequency when smoking out of a pipe, the average age until a first full cigarette was smoked increases as the age of a first full bowl of tobacco smoked out of a pipe decreases.</a:t>
            </a:r>
          </a:p>
        </p:txBody>
      </p:sp>
      <p:sp>
        <p:nvSpPr>
          <p:cNvPr id="429" name="Text Placeholder 428"/>
          <p:cNvSpPr>
            <a:spLocks noGrp="1"/>
          </p:cNvSpPr>
          <p:nvPr>
            <p:ph type="body" sz="quarter" idx="27"/>
          </p:nvPr>
        </p:nvSpPr>
        <p:spPr>
          <a:xfrm>
            <a:off x="20629945" y="9629270"/>
            <a:ext cx="6279386" cy="428684"/>
          </a:xfrm>
          <a:ln>
            <a:solidFill>
              <a:schemeClr val="tx1"/>
            </a:solidFill>
          </a:ln>
        </p:spPr>
        <p:txBody>
          <a:bodyPr/>
          <a:lstStyle/>
          <a:p>
            <a:r>
              <a:rPr lang="en-US" dirty="0"/>
              <a:t>References</a:t>
            </a:r>
          </a:p>
        </p:txBody>
      </p:sp>
      <p:sp>
        <p:nvSpPr>
          <p:cNvPr id="430" name="Text Placeholder 429"/>
          <p:cNvSpPr>
            <a:spLocks noGrp="1"/>
          </p:cNvSpPr>
          <p:nvPr>
            <p:ph type="body" sz="quarter" idx="28"/>
          </p:nvPr>
        </p:nvSpPr>
        <p:spPr>
          <a:xfrm>
            <a:off x="20631517" y="10301960"/>
            <a:ext cx="6282531" cy="2978384"/>
          </a:xfrm>
        </p:spPr>
        <p:style>
          <a:lnRef idx="2">
            <a:schemeClr val="dk1"/>
          </a:lnRef>
          <a:fillRef idx="1">
            <a:schemeClr val="lt1"/>
          </a:fillRef>
          <a:effectRef idx="0">
            <a:schemeClr val="dk1"/>
          </a:effectRef>
          <a:fontRef idx="minor">
            <a:schemeClr val="dk1"/>
          </a:fontRef>
        </p:style>
        <p:txBody>
          <a:bodyPr/>
          <a:lstStyle/>
          <a:p>
            <a:r>
              <a:rPr lang="en-US" dirty="0"/>
              <a:t>Anonymous. (2015). Why People Start Smoking in College. USA Today, 144(2843), 6.</a:t>
            </a:r>
          </a:p>
          <a:p>
            <a:r>
              <a:rPr lang="en-US" dirty="0"/>
              <a:t>Erin </a:t>
            </a:r>
            <a:r>
              <a:rPr lang="en-US" dirty="0" err="1"/>
              <a:t>Nuzzo</a:t>
            </a:r>
            <a:r>
              <a:rPr lang="en-US" dirty="0"/>
              <a:t>, Ariel </a:t>
            </a:r>
            <a:r>
              <a:rPr lang="en-US" dirty="0" err="1"/>
              <a:t>Shensa</a:t>
            </a:r>
            <a:r>
              <a:rPr lang="en-US" dirty="0"/>
              <a:t>, Kevin H. Kim, Michael J. Fine, Tracey E. Barnett, Robert Cook, Brian A. </a:t>
            </a:r>
            <a:r>
              <a:rPr lang="en-US" dirty="0" err="1"/>
              <a:t>Primack</a:t>
            </a:r>
            <a:r>
              <a:rPr lang="en-US" dirty="0"/>
              <a:t>; Associations between hookah tobacco smoking knowledge and hookah smoking behavior among US college students, </a:t>
            </a:r>
            <a:r>
              <a:rPr lang="en-US" i="1" dirty="0"/>
              <a:t>Health Education Research</a:t>
            </a:r>
            <a:r>
              <a:rPr lang="en-US" dirty="0"/>
              <a:t>, Volume 28, Issue 1, 1 February 2013, Pages 92–100, </a:t>
            </a:r>
            <a:r>
              <a:rPr lang="en-US" u="sng" dirty="0">
                <a:hlinkClick r:id="rId4"/>
              </a:rPr>
              <a:t>https://doi.org/10.1093/her/cys095</a:t>
            </a:r>
            <a:endParaRPr lang="en-US" dirty="0"/>
          </a:p>
          <a:p>
            <a:r>
              <a:rPr lang="en-US" dirty="0"/>
              <a:t>Braun, R. E., Glassman, T., </a:t>
            </a:r>
            <a:r>
              <a:rPr lang="en-US" dirty="0" err="1"/>
              <a:t>Wohlwend</a:t>
            </a:r>
            <a:r>
              <a:rPr lang="en-US" dirty="0"/>
              <a:t>, J., Whewell, A., &amp; </a:t>
            </a:r>
            <a:r>
              <a:rPr lang="en-US" dirty="0" err="1"/>
              <a:t>Reindl</a:t>
            </a:r>
            <a:r>
              <a:rPr lang="en-US" dirty="0"/>
              <a:t>, D. M. (2011). Hookah Use Among College Students from a Midwest University. </a:t>
            </a:r>
            <a:r>
              <a:rPr lang="en-US" i="1" dirty="0"/>
              <a:t>Journal of Community Health</a:t>
            </a:r>
            <a:r>
              <a:rPr lang="en-US" dirty="0"/>
              <a:t>, </a:t>
            </a:r>
            <a:r>
              <a:rPr lang="en-US" i="1" dirty="0"/>
              <a:t>37</a:t>
            </a:r>
            <a:r>
              <a:rPr lang="en-US" dirty="0"/>
              <a:t>(2), 294-298. doi:10.1007/s10900-011-9444-9</a:t>
            </a:r>
          </a:p>
          <a:p>
            <a:r>
              <a:rPr lang="en-US" dirty="0" err="1"/>
              <a:t>Printz</a:t>
            </a:r>
            <a:r>
              <a:rPr lang="en-US" dirty="0"/>
              <a:t>, C. (2015). Smoke signals: New reports reflect “staggering” increases in youth e‐cigarette usage. </a:t>
            </a:r>
            <a:r>
              <a:rPr lang="en-US" i="1" dirty="0"/>
              <a:t>Cancer,</a:t>
            </a:r>
            <a:r>
              <a:rPr lang="en-US" dirty="0"/>
              <a:t> </a:t>
            </a:r>
            <a:r>
              <a:rPr lang="en-US" i="1" dirty="0"/>
              <a:t>121</a:t>
            </a:r>
            <a:r>
              <a:rPr lang="en-US" dirty="0"/>
              <a:t>(22), 3927-3928.</a:t>
            </a:r>
          </a:p>
        </p:txBody>
      </p:sp>
      <p:sp>
        <p:nvSpPr>
          <p:cNvPr id="433" name="Text Placeholder 432"/>
          <p:cNvSpPr>
            <a:spLocks noGrp="1"/>
          </p:cNvSpPr>
          <p:nvPr>
            <p:ph type="body" sz="quarter" idx="150"/>
          </p:nvPr>
        </p:nvSpPr>
        <p:spPr/>
        <p:txBody>
          <a:bodyPr>
            <a:normAutofit lnSpcReduction="10000"/>
          </a:bodyPr>
          <a:lstStyle/>
          <a:p>
            <a:r>
              <a:rPr lang="en-US" dirty="0"/>
              <a:t>Castro, E., Villegas, B.</a:t>
            </a:r>
          </a:p>
        </p:txBody>
      </p:sp>
      <p:sp>
        <p:nvSpPr>
          <p:cNvPr id="434" name="Text Placeholder 433"/>
          <p:cNvSpPr>
            <a:spLocks noGrp="1"/>
          </p:cNvSpPr>
          <p:nvPr>
            <p:ph type="body" sz="quarter" idx="184"/>
          </p:nvPr>
        </p:nvSpPr>
        <p:spPr/>
        <p:txBody>
          <a:bodyPr/>
          <a:lstStyle/>
          <a:p>
            <a:r>
              <a:rPr lang="en-US" dirty="0"/>
              <a:t>FALL 2017 MATH 315: Applied Statistical Methods I, California State University, Chico                                                     </a:t>
            </a:r>
          </a:p>
        </p:txBody>
      </p:sp>
      <p:sp>
        <p:nvSpPr>
          <p:cNvPr id="435" name="Text Placeholder 434"/>
          <p:cNvSpPr>
            <a:spLocks noGrp="1"/>
          </p:cNvSpPr>
          <p:nvPr>
            <p:ph type="body" sz="quarter" idx="185"/>
          </p:nvPr>
        </p:nvSpPr>
        <p:spPr/>
        <p:txBody>
          <a:bodyPr/>
          <a:lstStyle/>
          <a:p>
            <a:r>
              <a:rPr lang="en-US" dirty="0"/>
              <a:t>Is there a correlation between gender and smoking habits in college?</a:t>
            </a:r>
          </a:p>
        </p:txBody>
      </p:sp>
      <p:graphicFrame>
        <p:nvGraphicFramePr>
          <p:cNvPr id="13" name="Table 12">
            <a:extLst>
              <a:ext uri="{FF2B5EF4-FFF2-40B4-BE49-F238E27FC236}">
                <a16:creationId xmlns:a16="http://schemas.microsoft.com/office/drawing/2014/main" id="{37BCEF8D-1C00-49F7-9988-51452CBDE67C}"/>
              </a:ext>
            </a:extLst>
          </p:cNvPr>
          <p:cNvGraphicFramePr>
            <a:graphicFrameLocks noGrp="1"/>
          </p:cNvGraphicFramePr>
          <p:nvPr>
            <p:extLst>
              <p:ext uri="{D42A27DB-BD31-4B8C-83A1-F6EECF244321}">
                <p14:modId xmlns:p14="http://schemas.microsoft.com/office/powerpoint/2010/main" val="2699990426"/>
              </p:ext>
            </p:extLst>
          </p:nvPr>
        </p:nvGraphicFramePr>
        <p:xfrm>
          <a:off x="7241978" y="3158613"/>
          <a:ext cx="7040880" cy="2621280"/>
        </p:xfrm>
        <a:graphic>
          <a:graphicData uri="http://schemas.openxmlformats.org/drawingml/2006/table">
            <a:tbl>
              <a:tblPr firstRow="1" bandRow="1">
                <a:tableStyleId>{18603FDC-E32A-4AB5-989C-0864C3EAD2B8}</a:tableStyleId>
              </a:tblPr>
              <a:tblGrid>
                <a:gridCol w="2550608">
                  <a:extLst>
                    <a:ext uri="{9D8B030D-6E8A-4147-A177-3AD203B41FA5}">
                      <a16:colId xmlns:a16="http://schemas.microsoft.com/office/drawing/2014/main" val="2211722381"/>
                    </a:ext>
                  </a:extLst>
                </a:gridCol>
                <a:gridCol w="4490272">
                  <a:extLst>
                    <a:ext uri="{9D8B030D-6E8A-4147-A177-3AD203B41FA5}">
                      <a16:colId xmlns:a16="http://schemas.microsoft.com/office/drawing/2014/main" val="3014716494"/>
                    </a:ext>
                  </a:extLst>
                </a:gridCol>
              </a:tblGrid>
              <a:tr h="276447">
                <a:tc>
                  <a:txBody>
                    <a:bodyPr/>
                    <a:lstStyle/>
                    <a:p>
                      <a:r>
                        <a:rPr lang="en-US" sz="1400" dirty="0"/>
                        <a:t>Variables</a:t>
                      </a:r>
                    </a:p>
                  </a:txBody>
                  <a:tcPr/>
                </a:tc>
                <a:tc>
                  <a:txBody>
                    <a:bodyPr/>
                    <a:lstStyle/>
                    <a:p>
                      <a:endParaRPr lang="en-US" sz="1400" b="1" dirty="0"/>
                    </a:p>
                  </a:txBody>
                  <a:tcPr/>
                </a:tc>
                <a:extLst>
                  <a:ext uri="{0D108BD9-81ED-4DB2-BD59-A6C34878D82A}">
                    <a16:rowId xmlns:a16="http://schemas.microsoft.com/office/drawing/2014/main" val="2053656046"/>
                  </a:ext>
                </a:extLst>
              </a:tr>
              <a:tr h="469959">
                <a:tc>
                  <a:txBody>
                    <a:bodyPr/>
                    <a:lstStyle/>
                    <a:p>
                      <a:r>
                        <a:rPr lang="en-US" sz="1400" dirty="0"/>
                        <a:t>SEX</a:t>
                      </a:r>
                    </a:p>
                  </a:txBody>
                  <a:tcPr/>
                </a:tc>
                <a:tc>
                  <a:txBody>
                    <a:bodyPr/>
                    <a:lstStyle/>
                    <a:p>
                      <a:r>
                        <a:rPr lang="en-US" sz="1400" dirty="0"/>
                        <a:t>FEMALE: 24,575 (57%)</a:t>
                      </a:r>
                    </a:p>
                    <a:p>
                      <a:r>
                        <a:rPr lang="en-US" sz="1400" dirty="0"/>
                        <a:t>MALE: 18,518 (43%)</a:t>
                      </a:r>
                      <a:endParaRPr lang="en-US" sz="1400" b="1" dirty="0"/>
                    </a:p>
                  </a:txBody>
                  <a:tcPr/>
                </a:tc>
                <a:extLst>
                  <a:ext uri="{0D108BD9-81ED-4DB2-BD59-A6C34878D82A}">
                    <a16:rowId xmlns:a16="http://schemas.microsoft.com/office/drawing/2014/main" val="1363854352"/>
                  </a:ext>
                </a:extLst>
              </a:tr>
              <a:tr h="1631034">
                <a:tc>
                  <a:txBody>
                    <a:bodyPr/>
                    <a:lstStyle/>
                    <a:p>
                      <a:r>
                        <a:rPr lang="en-US" sz="1400" dirty="0"/>
                        <a:t>YEAR IN COLLEGE</a:t>
                      </a:r>
                    </a:p>
                  </a:txBody>
                  <a:tcPr/>
                </a:tc>
                <a:tc>
                  <a:txBody>
                    <a:bodyPr/>
                    <a:lstStyle/>
                    <a:p>
                      <a:r>
                        <a:rPr lang="en-US" sz="1400" dirty="0"/>
                        <a:t>FIRST YEAR UNDERGRADUATES: 501</a:t>
                      </a:r>
                    </a:p>
                    <a:p>
                      <a:r>
                        <a:rPr lang="en-US" sz="1400" dirty="0"/>
                        <a:t>SECOND YEAR UNDERGRADUATES: 805</a:t>
                      </a:r>
                    </a:p>
                    <a:p>
                      <a:r>
                        <a:rPr lang="en-US" sz="1400" dirty="0"/>
                        <a:t>THRID YEAR UNDERGRADUATES: 581</a:t>
                      </a:r>
                    </a:p>
                    <a:p>
                      <a:r>
                        <a:rPr lang="en-US" sz="1400" dirty="0"/>
                        <a:t>FOURTH YEAR UNDERGRADUATES: 416</a:t>
                      </a:r>
                    </a:p>
                    <a:p>
                      <a:r>
                        <a:rPr lang="en-US" sz="1400" dirty="0"/>
                        <a:t>FIFTH YEAR UNDERGRADUATES: 103</a:t>
                      </a:r>
                    </a:p>
                    <a:p>
                      <a:r>
                        <a:rPr lang="en-US" sz="1400" dirty="0"/>
                        <a:t>FIRST YEAR GRADUATES: 347</a:t>
                      </a:r>
                    </a:p>
                    <a:p>
                      <a:r>
                        <a:rPr lang="en-US" sz="1400" dirty="0"/>
                        <a:t>SECOND YEAR GRADUATES: 240</a:t>
                      </a:r>
                    </a:p>
                    <a:p>
                      <a:r>
                        <a:rPr lang="en-US" sz="1400" dirty="0"/>
                        <a:t>THIRD YEAR GRADUATES: 245</a:t>
                      </a:r>
                      <a:endParaRPr lang="en-US" sz="1400" b="1" dirty="0"/>
                    </a:p>
                  </a:txBody>
                  <a:tcPr/>
                </a:tc>
                <a:extLst>
                  <a:ext uri="{0D108BD9-81ED-4DB2-BD59-A6C34878D82A}">
                    <a16:rowId xmlns:a16="http://schemas.microsoft.com/office/drawing/2014/main" val="2850481617"/>
                  </a:ext>
                </a:extLst>
              </a:tr>
            </a:tbl>
          </a:graphicData>
        </a:graphic>
      </p:graphicFrame>
      <p:graphicFrame>
        <p:nvGraphicFramePr>
          <p:cNvPr id="14" name="Table 13">
            <a:extLst>
              <a:ext uri="{FF2B5EF4-FFF2-40B4-BE49-F238E27FC236}">
                <a16:creationId xmlns:a16="http://schemas.microsoft.com/office/drawing/2014/main" id="{0D211D97-8561-4D71-8D9D-97A1A4929166}"/>
              </a:ext>
            </a:extLst>
          </p:cNvPr>
          <p:cNvGraphicFramePr>
            <a:graphicFrameLocks noGrp="1"/>
          </p:cNvGraphicFramePr>
          <p:nvPr>
            <p:extLst>
              <p:ext uri="{D42A27DB-BD31-4B8C-83A1-F6EECF244321}">
                <p14:modId xmlns:p14="http://schemas.microsoft.com/office/powerpoint/2010/main" val="2222248304"/>
              </p:ext>
            </p:extLst>
          </p:nvPr>
        </p:nvGraphicFramePr>
        <p:xfrm>
          <a:off x="7240913" y="5801821"/>
          <a:ext cx="7040881" cy="1432560"/>
        </p:xfrm>
        <a:graphic>
          <a:graphicData uri="http://schemas.openxmlformats.org/drawingml/2006/table">
            <a:tbl>
              <a:tblPr firstRow="1" bandRow="1">
                <a:tableStyleId>{18603FDC-E32A-4AB5-989C-0864C3EAD2B8}</a:tableStyleId>
              </a:tblPr>
              <a:tblGrid>
                <a:gridCol w="2559607">
                  <a:extLst>
                    <a:ext uri="{9D8B030D-6E8A-4147-A177-3AD203B41FA5}">
                      <a16:colId xmlns:a16="http://schemas.microsoft.com/office/drawing/2014/main" val="1628240063"/>
                    </a:ext>
                  </a:extLst>
                </a:gridCol>
                <a:gridCol w="499875">
                  <a:extLst>
                    <a:ext uri="{9D8B030D-6E8A-4147-A177-3AD203B41FA5}">
                      <a16:colId xmlns:a16="http://schemas.microsoft.com/office/drawing/2014/main" val="1743113624"/>
                    </a:ext>
                  </a:extLst>
                </a:gridCol>
                <a:gridCol w="709734">
                  <a:extLst>
                    <a:ext uri="{9D8B030D-6E8A-4147-A177-3AD203B41FA5}">
                      <a16:colId xmlns:a16="http://schemas.microsoft.com/office/drawing/2014/main" val="697252500"/>
                    </a:ext>
                  </a:extLst>
                </a:gridCol>
                <a:gridCol w="767120">
                  <a:extLst>
                    <a:ext uri="{9D8B030D-6E8A-4147-A177-3AD203B41FA5}">
                      <a16:colId xmlns:a16="http://schemas.microsoft.com/office/drawing/2014/main" val="4138663663"/>
                    </a:ext>
                  </a:extLst>
                </a:gridCol>
                <a:gridCol w="879688">
                  <a:extLst>
                    <a:ext uri="{9D8B030D-6E8A-4147-A177-3AD203B41FA5}">
                      <a16:colId xmlns:a16="http://schemas.microsoft.com/office/drawing/2014/main" val="3554189387"/>
                    </a:ext>
                  </a:extLst>
                </a:gridCol>
                <a:gridCol w="867113">
                  <a:extLst>
                    <a:ext uri="{9D8B030D-6E8A-4147-A177-3AD203B41FA5}">
                      <a16:colId xmlns:a16="http://schemas.microsoft.com/office/drawing/2014/main" val="1043001002"/>
                    </a:ext>
                  </a:extLst>
                </a:gridCol>
                <a:gridCol w="757744">
                  <a:extLst>
                    <a:ext uri="{9D8B030D-6E8A-4147-A177-3AD203B41FA5}">
                      <a16:colId xmlns:a16="http://schemas.microsoft.com/office/drawing/2014/main" val="2460077658"/>
                    </a:ext>
                  </a:extLst>
                </a:gridCol>
              </a:tblGrid>
              <a:tr h="274320">
                <a:tc>
                  <a:txBody>
                    <a:bodyPr/>
                    <a:lstStyle/>
                    <a:p>
                      <a:endParaRPr lang="en-US" sz="1400" dirty="0"/>
                    </a:p>
                  </a:txBody>
                  <a:tcPr/>
                </a:tc>
                <a:tc>
                  <a:txBody>
                    <a:bodyPr/>
                    <a:lstStyle/>
                    <a:p>
                      <a:r>
                        <a:rPr lang="en-US" sz="1400" dirty="0"/>
                        <a:t>MIN</a:t>
                      </a:r>
                    </a:p>
                  </a:txBody>
                  <a:tcPr/>
                </a:tc>
                <a:tc>
                  <a:txBody>
                    <a:bodyPr/>
                    <a:lstStyle/>
                    <a:p>
                      <a:r>
                        <a:rPr lang="en-US" sz="1400" dirty="0"/>
                        <a:t>1st Qu</a:t>
                      </a:r>
                    </a:p>
                  </a:txBody>
                  <a:tcPr/>
                </a:tc>
                <a:tc>
                  <a:txBody>
                    <a:bodyPr/>
                    <a:lstStyle/>
                    <a:p>
                      <a:r>
                        <a:rPr lang="en-US" sz="1400" dirty="0"/>
                        <a:t>Median</a:t>
                      </a:r>
                    </a:p>
                  </a:txBody>
                  <a:tcPr/>
                </a:tc>
                <a:tc>
                  <a:txBody>
                    <a:bodyPr/>
                    <a:lstStyle/>
                    <a:p>
                      <a:r>
                        <a:rPr lang="en-US" sz="1400" dirty="0"/>
                        <a:t>Mean</a:t>
                      </a:r>
                    </a:p>
                  </a:txBody>
                  <a:tcPr/>
                </a:tc>
                <a:tc>
                  <a:txBody>
                    <a:bodyPr/>
                    <a:lstStyle/>
                    <a:p>
                      <a:r>
                        <a:rPr lang="en-US" sz="1400" dirty="0"/>
                        <a:t>3rd Qu</a:t>
                      </a:r>
                    </a:p>
                  </a:txBody>
                  <a:tcPr/>
                </a:tc>
                <a:tc>
                  <a:txBody>
                    <a:bodyPr/>
                    <a:lstStyle/>
                    <a:p>
                      <a:r>
                        <a:rPr lang="en-US" sz="1400" dirty="0"/>
                        <a:t>Max</a:t>
                      </a:r>
                    </a:p>
                  </a:txBody>
                  <a:tcPr/>
                </a:tc>
                <a:extLst>
                  <a:ext uri="{0D108BD9-81ED-4DB2-BD59-A6C34878D82A}">
                    <a16:rowId xmlns:a16="http://schemas.microsoft.com/office/drawing/2014/main" val="2444276614"/>
                  </a:ext>
                </a:extLst>
              </a:tr>
              <a:tr h="274320">
                <a:tc>
                  <a:txBody>
                    <a:bodyPr/>
                    <a:lstStyle/>
                    <a:p>
                      <a:r>
                        <a:rPr lang="en-US" sz="1400" dirty="0"/>
                        <a:t>Days of usual cigarette smoking</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504</a:t>
                      </a:r>
                    </a:p>
                  </a:txBody>
                  <a:tcPr/>
                </a:tc>
                <a:tc>
                  <a:txBody>
                    <a:bodyPr/>
                    <a:lstStyle/>
                    <a:p>
                      <a:r>
                        <a:rPr lang="en-US" sz="1400" dirty="0"/>
                        <a:t>74081</a:t>
                      </a:r>
                    </a:p>
                  </a:txBody>
                  <a:tcPr/>
                </a:tc>
                <a:tc>
                  <a:txBody>
                    <a:bodyPr/>
                    <a:lstStyle/>
                    <a:p>
                      <a:r>
                        <a:rPr lang="en-US" sz="1400" dirty="0"/>
                        <a:t>122724</a:t>
                      </a:r>
                    </a:p>
                  </a:txBody>
                  <a:tcPr/>
                </a:tc>
                <a:tc>
                  <a:txBody>
                    <a:bodyPr/>
                    <a:lstStyle/>
                    <a:p>
                      <a:r>
                        <a:rPr lang="en-US" sz="1400" dirty="0"/>
                        <a:t>999999</a:t>
                      </a:r>
                    </a:p>
                  </a:txBody>
                  <a:tcPr/>
                </a:tc>
                <a:extLst>
                  <a:ext uri="{0D108BD9-81ED-4DB2-BD59-A6C34878D82A}">
                    <a16:rowId xmlns:a16="http://schemas.microsoft.com/office/drawing/2014/main" val="3101089123"/>
                  </a:ext>
                </a:extLst>
              </a:tr>
              <a:tr h="274320">
                <a:tc>
                  <a:txBody>
                    <a:bodyPr/>
                    <a:lstStyle/>
                    <a:p>
                      <a:r>
                        <a:rPr lang="en-US" sz="1400" dirty="0"/>
                        <a:t>Days of usual cigar smoking</a:t>
                      </a:r>
                    </a:p>
                  </a:txBody>
                  <a:tcPr/>
                </a:tc>
                <a:tc>
                  <a:txBody>
                    <a:bodyPr/>
                    <a:lstStyle/>
                    <a:p>
                      <a:r>
                        <a:rPr lang="en-US" sz="1400" dirty="0"/>
                        <a:t>1</a:t>
                      </a:r>
                    </a:p>
                  </a:txBody>
                  <a:tcPr/>
                </a:tc>
                <a:tc>
                  <a:txBody>
                    <a:bodyPr/>
                    <a:lstStyle/>
                    <a:p>
                      <a:r>
                        <a:rPr lang="en-US" sz="1400" dirty="0"/>
                        <a:t>731</a:t>
                      </a:r>
                    </a:p>
                  </a:txBody>
                  <a:tcPr/>
                </a:tc>
                <a:tc>
                  <a:txBody>
                    <a:bodyPr/>
                    <a:lstStyle/>
                    <a:p>
                      <a:r>
                        <a:rPr lang="en-US" sz="1400" dirty="0"/>
                        <a:t>17532</a:t>
                      </a:r>
                    </a:p>
                  </a:txBody>
                  <a:tcPr/>
                </a:tc>
                <a:tc>
                  <a:txBody>
                    <a:bodyPr/>
                    <a:lstStyle/>
                    <a:p>
                      <a:r>
                        <a:rPr lang="en-US" sz="1400" dirty="0"/>
                        <a:t>120551</a:t>
                      </a:r>
                    </a:p>
                  </a:txBody>
                  <a:tcPr/>
                </a:tc>
                <a:tc>
                  <a:txBody>
                    <a:bodyPr/>
                    <a:lstStyle/>
                    <a:p>
                      <a:r>
                        <a:rPr lang="en-US" sz="1400" dirty="0"/>
                        <a:t>175320</a:t>
                      </a:r>
                    </a:p>
                  </a:txBody>
                  <a:tcPr/>
                </a:tc>
                <a:tc>
                  <a:txBody>
                    <a:bodyPr/>
                    <a:lstStyle/>
                    <a:p>
                      <a:r>
                        <a:rPr lang="en-US" sz="1400" dirty="0"/>
                        <a:t>999999</a:t>
                      </a:r>
                    </a:p>
                  </a:txBody>
                  <a:tcPr/>
                </a:tc>
                <a:extLst>
                  <a:ext uri="{0D108BD9-81ED-4DB2-BD59-A6C34878D82A}">
                    <a16:rowId xmlns:a16="http://schemas.microsoft.com/office/drawing/2014/main" val="780405049"/>
                  </a:ext>
                </a:extLst>
              </a:tr>
              <a:tr h="274320">
                <a:tc>
                  <a:txBody>
                    <a:bodyPr/>
                    <a:lstStyle/>
                    <a:p>
                      <a:r>
                        <a:rPr lang="en-US" sz="1400" dirty="0"/>
                        <a:t>Days of usual pipe smoking</a:t>
                      </a:r>
                    </a:p>
                  </a:txBody>
                  <a:tcPr/>
                </a:tc>
                <a:tc>
                  <a:txBody>
                    <a:bodyPr/>
                    <a:lstStyle/>
                    <a:p>
                      <a:r>
                        <a:rPr lang="en-US" sz="1400" dirty="0"/>
                        <a:t>1</a:t>
                      </a:r>
                    </a:p>
                  </a:txBody>
                  <a:tcPr/>
                </a:tc>
                <a:tc>
                  <a:txBody>
                    <a:bodyPr/>
                    <a:lstStyle/>
                    <a:p>
                      <a:r>
                        <a:rPr lang="en-US" sz="1400" dirty="0"/>
                        <a:t>87660</a:t>
                      </a:r>
                    </a:p>
                  </a:txBody>
                  <a:tcPr/>
                </a:tc>
                <a:tc>
                  <a:txBody>
                    <a:bodyPr/>
                    <a:lstStyle/>
                    <a:p>
                      <a:r>
                        <a:rPr lang="en-US" sz="1400" dirty="0"/>
                        <a:t>175320</a:t>
                      </a:r>
                    </a:p>
                  </a:txBody>
                  <a:tcPr/>
                </a:tc>
                <a:tc>
                  <a:txBody>
                    <a:bodyPr/>
                    <a:lstStyle/>
                    <a:p>
                      <a:r>
                        <a:rPr lang="en-US" sz="1400" dirty="0"/>
                        <a:t>214126</a:t>
                      </a:r>
                    </a:p>
                  </a:txBody>
                  <a:tcPr/>
                </a:tc>
                <a:tc>
                  <a:txBody>
                    <a:bodyPr/>
                    <a:lstStyle/>
                    <a:p>
                      <a:r>
                        <a:rPr lang="en-US" sz="1400" dirty="0"/>
                        <a:t>280512</a:t>
                      </a:r>
                    </a:p>
                  </a:txBody>
                  <a:tcPr/>
                </a:tc>
                <a:tc>
                  <a:txBody>
                    <a:bodyPr/>
                    <a:lstStyle/>
                    <a:p>
                      <a:r>
                        <a:rPr lang="en-US" sz="1400" dirty="0"/>
                        <a:t>999999</a:t>
                      </a:r>
                    </a:p>
                  </a:txBody>
                  <a:tcPr/>
                </a:tc>
                <a:extLst>
                  <a:ext uri="{0D108BD9-81ED-4DB2-BD59-A6C34878D82A}">
                    <a16:rowId xmlns:a16="http://schemas.microsoft.com/office/drawing/2014/main" val="1427592239"/>
                  </a:ext>
                </a:extLst>
              </a:tr>
            </a:tbl>
          </a:graphicData>
        </a:graphic>
      </p:graphicFrame>
      <p:graphicFrame>
        <p:nvGraphicFramePr>
          <p:cNvPr id="6" name="Table 5">
            <a:extLst>
              <a:ext uri="{FF2B5EF4-FFF2-40B4-BE49-F238E27FC236}">
                <a16:creationId xmlns:a16="http://schemas.microsoft.com/office/drawing/2014/main" id="{387D3C8C-138D-4EFC-A608-74F12A1901A2}"/>
              </a:ext>
            </a:extLst>
          </p:cNvPr>
          <p:cNvGraphicFramePr>
            <a:graphicFrameLocks noGrp="1"/>
          </p:cNvGraphicFramePr>
          <p:nvPr>
            <p:extLst>
              <p:ext uri="{D42A27DB-BD31-4B8C-83A1-F6EECF244321}">
                <p14:modId xmlns:p14="http://schemas.microsoft.com/office/powerpoint/2010/main" val="1107906735"/>
              </p:ext>
            </p:extLst>
          </p:nvPr>
        </p:nvGraphicFramePr>
        <p:xfrm>
          <a:off x="8549640" y="7822843"/>
          <a:ext cx="10332720" cy="2590800"/>
        </p:xfrm>
        <a:graphic>
          <a:graphicData uri="http://schemas.openxmlformats.org/drawingml/2006/table">
            <a:tbl>
              <a:tblPr firstRow="1" bandRow="1">
                <a:tableStyleId>{284E427A-3D55-4303-BF80-6455036E1DE7}</a:tableStyleId>
              </a:tblPr>
              <a:tblGrid>
                <a:gridCol w="1148080">
                  <a:extLst>
                    <a:ext uri="{9D8B030D-6E8A-4147-A177-3AD203B41FA5}">
                      <a16:colId xmlns:a16="http://schemas.microsoft.com/office/drawing/2014/main" val="455552111"/>
                    </a:ext>
                  </a:extLst>
                </a:gridCol>
                <a:gridCol w="1148080">
                  <a:extLst>
                    <a:ext uri="{9D8B030D-6E8A-4147-A177-3AD203B41FA5}">
                      <a16:colId xmlns:a16="http://schemas.microsoft.com/office/drawing/2014/main" val="1534333266"/>
                    </a:ext>
                  </a:extLst>
                </a:gridCol>
                <a:gridCol w="1148080">
                  <a:extLst>
                    <a:ext uri="{9D8B030D-6E8A-4147-A177-3AD203B41FA5}">
                      <a16:colId xmlns:a16="http://schemas.microsoft.com/office/drawing/2014/main" val="2390691140"/>
                    </a:ext>
                  </a:extLst>
                </a:gridCol>
                <a:gridCol w="1148080">
                  <a:extLst>
                    <a:ext uri="{9D8B030D-6E8A-4147-A177-3AD203B41FA5}">
                      <a16:colId xmlns:a16="http://schemas.microsoft.com/office/drawing/2014/main" val="3052407377"/>
                    </a:ext>
                  </a:extLst>
                </a:gridCol>
                <a:gridCol w="1148080">
                  <a:extLst>
                    <a:ext uri="{9D8B030D-6E8A-4147-A177-3AD203B41FA5}">
                      <a16:colId xmlns:a16="http://schemas.microsoft.com/office/drawing/2014/main" val="1133738458"/>
                    </a:ext>
                  </a:extLst>
                </a:gridCol>
                <a:gridCol w="1148080">
                  <a:extLst>
                    <a:ext uri="{9D8B030D-6E8A-4147-A177-3AD203B41FA5}">
                      <a16:colId xmlns:a16="http://schemas.microsoft.com/office/drawing/2014/main" val="1774868473"/>
                    </a:ext>
                  </a:extLst>
                </a:gridCol>
                <a:gridCol w="1148080">
                  <a:extLst>
                    <a:ext uri="{9D8B030D-6E8A-4147-A177-3AD203B41FA5}">
                      <a16:colId xmlns:a16="http://schemas.microsoft.com/office/drawing/2014/main" val="2369068561"/>
                    </a:ext>
                  </a:extLst>
                </a:gridCol>
                <a:gridCol w="1148080">
                  <a:extLst>
                    <a:ext uri="{9D8B030D-6E8A-4147-A177-3AD203B41FA5}">
                      <a16:colId xmlns:a16="http://schemas.microsoft.com/office/drawing/2014/main" val="2981060971"/>
                    </a:ext>
                  </a:extLst>
                </a:gridCol>
                <a:gridCol w="1148080">
                  <a:extLst>
                    <a:ext uri="{9D8B030D-6E8A-4147-A177-3AD203B41FA5}">
                      <a16:colId xmlns:a16="http://schemas.microsoft.com/office/drawing/2014/main" val="2693051420"/>
                    </a:ext>
                  </a:extLst>
                </a:gridCol>
              </a:tblGrid>
              <a:tr h="275585">
                <a:tc gridSpan="9">
                  <a:txBody>
                    <a:bodyPr/>
                    <a:lstStyle/>
                    <a:p>
                      <a:pPr algn="ctr"/>
                      <a:r>
                        <a:rPr lang="en-US" sz="1400" dirty="0"/>
                        <a:t>Year in college vs Smoking status</a:t>
                      </a:r>
                      <a:endParaRPr lang="en-US" sz="1400" b="1"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pPr algn="ctr"/>
                      <a:endParaRPr lang="en-US" sz="1400" b="1" dirty="0"/>
                    </a:p>
                  </a:txBody>
                  <a:tcPr/>
                </a:tc>
                <a:extLst>
                  <a:ext uri="{0D108BD9-81ED-4DB2-BD59-A6C34878D82A}">
                    <a16:rowId xmlns:a16="http://schemas.microsoft.com/office/drawing/2014/main" val="1302712501"/>
                  </a:ext>
                </a:extLst>
              </a:tr>
              <a:tr h="697096">
                <a:tc>
                  <a:txBody>
                    <a:bodyPr/>
                    <a:lstStyle/>
                    <a:p>
                      <a:endParaRPr lang="en-US" sz="1400" dirty="0"/>
                    </a:p>
                  </a:txBody>
                  <a:tcPr/>
                </a:tc>
                <a:tc>
                  <a:txBody>
                    <a:bodyPr/>
                    <a:lstStyle/>
                    <a:p>
                      <a:r>
                        <a:rPr lang="en-US" sz="1400" dirty="0"/>
                        <a:t>1</a:t>
                      </a:r>
                      <a:r>
                        <a:rPr lang="en-US" sz="1400" baseline="30000" dirty="0"/>
                        <a:t>st</a:t>
                      </a:r>
                      <a:r>
                        <a:rPr lang="en-US" sz="1400" dirty="0"/>
                        <a:t> year Undergrad</a:t>
                      </a:r>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2</a:t>
                      </a:r>
                      <a:r>
                        <a:rPr lang="en-US" sz="1400" baseline="30000" dirty="0"/>
                        <a:t>nd</a:t>
                      </a:r>
                      <a:r>
                        <a:rPr lang="en-US" sz="1400" dirty="0"/>
                        <a:t> year Undergrad</a:t>
                      </a:r>
                    </a:p>
                    <a:p>
                      <a:endParaRPr lang="en-US" sz="1400" dirty="0"/>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3</a:t>
                      </a:r>
                      <a:r>
                        <a:rPr lang="en-US" sz="1400" baseline="30000" dirty="0"/>
                        <a:t>rd</a:t>
                      </a:r>
                      <a:r>
                        <a:rPr lang="en-US" sz="1400" dirty="0"/>
                        <a:t> year Undergrad</a:t>
                      </a:r>
                    </a:p>
                    <a:p>
                      <a:endParaRPr lang="en-US" sz="1400" dirty="0"/>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4</a:t>
                      </a:r>
                      <a:r>
                        <a:rPr lang="en-US" sz="1400" baseline="30000" dirty="0"/>
                        <a:t>th</a:t>
                      </a:r>
                      <a:r>
                        <a:rPr lang="en-US" sz="1400" dirty="0"/>
                        <a:t> year Undergrad</a:t>
                      </a:r>
                    </a:p>
                    <a:p>
                      <a:endParaRPr lang="en-US" sz="1400" dirty="0"/>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5</a:t>
                      </a:r>
                      <a:r>
                        <a:rPr lang="en-US" sz="1400" baseline="30000" dirty="0"/>
                        <a:t>th</a:t>
                      </a:r>
                      <a:r>
                        <a:rPr lang="en-US" sz="1400" dirty="0"/>
                        <a:t> year Undergrad</a:t>
                      </a:r>
                    </a:p>
                    <a:p>
                      <a:endParaRPr lang="en-US" sz="1400" dirty="0"/>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1</a:t>
                      </a:r>
                      <a:r>
                        <a:rPr lang="en-US" sz="1400" baseline="30000" dirty="0"/>
                        <a:t>st</a:t>
                      </a:r>
                      <a:r>
                        <a:rPr lang="en-US" sz="1400" dirty="0"/>
                        <a:t> year Graduate</a:t>
                      </a:r>
                    </a:p>
                    <a:p>
                      <a:endParaRPr lang="en-US" sz="1400" dirty="0"/>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2</a:t>
                      </a:r>
                      <a:r>
                        <a:rPr lang="en-US" sz="1400" baseline="30000" dirty="0"/>
                        <a:t>nd</a:t>
                      </a:r>
                      <a:r>
                        <a:rPr lang="en-US" sz="1400" dirty="0"/>
                        <a:t> year Graduate</a:t>
                      </a:r>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3</a:t>
                      </a:r>
                      <a:r>
                        <a:rPr lang="en-US" sz="1400" baseline="30000" dirty="0"/>
                        <a:t>rd</a:t>
                      </a:r>
                      <a:r>
                        <a:rPr lang="en-US" sz="1400" dirty="0"/>
                        <a:t> year Graduate</a:t>
                      </a:r>
                    </a:p>
                  </a:txBody>
                  <a:tcPr/>
                </a:tc>
                <a:extLst>
                  <a:ext uri="{0D108BD9-81ED-4DB2-BD59-A6C34878D82A}">
                    <a16:rowId xmlns:a16="http://schemas.microsoft.com/office/drawing/2014/main" val="382167474"/>
                  </a:ext>
                </a:extLst>
              </a:tr>
              <a:tr h="493776">
                <a:tc>
                  <a:txBody>
                    <a:bodyPr/>
                    <a:lstStyle/>
                    <a:p>
                      <a:r>
                        <a:rPr lang="en-US" sz="1400" dirty="0"/>
                        <a:t>Current user</a:t>
                      </a:r>
                    </a:p>
                  </a:txBody>
                  <a:tcPr/>
                </a:tc>
                <a:tc>
                  <a:txBody>
                    <a:bodyPr/>
                    <a:lstStyle/>
                    <a:p>
                      <a:pPr algn="ctr"/>
                      <a:r>
                        <a:rPr lang="en-US" sz="1400" dirty="0"/>
                        <a:t>Female: 24%</a:t>
                      </a:r>
                    </a:p>
                    <a:p>
                      <a:pPr algn="ctr"/>
                      <a:r>
                        <a:rPr lang="en-US" sz="1400" dirty="0"/>
                        <a:t>Male: 39%</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Female: 20%</a:t>
                      </a:r>
                    </a:p>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Male: 30%</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24%</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32%</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21% </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25%</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26%</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17%</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a:ln>
                            <a:noFill/>
                          </a:ln>
                          <a:effectLst/>
                          <a:uLnTx/>
                          <a:uFillTx/>
                        </a:rPr>
                        <a:t>Female: 11%</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a:ln>
                            <a:noFill/>
                          </a:ln>
                          <a:effectLst/>
                          <a:uLnTx/>
                          <a:uFillTx/>
                        </a:rPr>
                        <a:t>Male: 20%</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10% </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22%</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10%</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23%</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7507904"/>
                  </a:ext>
                </a:extLst>
              </a:tr>
              <a:tr h="493776">
                <a:tc>
                  <a:txBody>
                    <a:bodyPr/>
                    <a:lstStyle/>
                    <a:p>
                      <a:r>
                        <a:rPr lang="en-US" sz="1400" dirty="0"/>
                        <a:t>Ex user</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Female: 8%</a:t>
                      </a:r>
                    </a:p>
                    <a:p>
                      <a:pPr algn="ctr"/>
                      <a:r>
                        <a:rPr lang="en-US" sz="1400" dirty="0"/>
                        <a:t>Male: 13%</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Female: 9%</a:t>
                      </a:r>
                    </a:p>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Male: 11%</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9% </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10%</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8%</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14%</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11%</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8%</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14%</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11%</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13% </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11%</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12%</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17%</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3843812818"/>
                  </a:ext>
                </a:extLst>
              </a:tr>
              <a:tr h="493776">
                <a:tc>
                  <a:txBody>
                    <a:bodyPr/>
                    <a:lstStyle/>
                    <a:p>
                      <a:r>
                        <a:rPr lang="en-US" sz="1400" dirty="0"/>
                        <a:t>Lifetime nonsmoker</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Female: 68%</a:t>
                      </a:r>
                    </a:p>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Male: 48%</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Female: 71%</a:t>
                      </a:r>
                    </a:p>
                    <a:p>
                      <a:pPr marL="0" marR="0" lvl="0" indent="0" algn="ctr" defTabSz="2507943" rtl="0" eaLnBrk="1" fontAlgn="auto" latinLnBrk="0" hangingPunct="1">
                        <a:lnSpc>
                          <a:spcPct val="100000"/>
                        </a:lnSpc>
                        <a:spcBef>
                          <a:spcPts val="0"/>
                        </a:spcBef>
                        <a:spcAft>
                          <a:spcPts val="0"/>
                        </a:spcAft>
                        <a:buClrTx/>
                        <a:buSzTx/>
                        <a:buFontTx/>
                        <a:buNone/>
                        <a:tabLst/>
                        <a:defRPr/>
                      </a:pPr>
                      <a:r>
                        <a:rPr lang="en-US" sz="1400" dirty="0"/>
                        <a:t>Male: 59%</a:t>
                      </a: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67%</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58%</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71%</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61%</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63%</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75%</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75%</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69%</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77%</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67%</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Female: 78%</a:t>
                      </a:r>
                    </a:p>
                    <a:p>
                      <a:pPr marL="0" marR="0" lvl="0" indent="0" algn="ctr" defTabSz="2507943"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effectLst/>
                          <a:uLnTx/>
                          <a:uFillTx/>
                        </a:rPr>
                        <a:t>Male: 60%</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175353781"/>
                  </a:ext>
                </a:extLst>
              </a:tr>
            </a:tbl>
          </a:graphicData>
        </a:graphic>
      </p:graphicFrame>
      <p:pic>
        <p:nvPicPr>
          <p:cNvPr id="8" name="Picture 7">
            <a:extLst>
              <a:ext uri="{FF2B5EF4-FFF2-40B4-BE49-F238E27FC236}">
                <a16:creationId xmlns:a16="http://schemas.microsoft.com/office/drawing/2014/main" id="{808F7C07-25E7-4324-BAF2-2AEAABDB04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7122" y="10495750"/>
            <a:ext cx="3454401" cy="2590801"/>
          </a:xfrm>
          <a:prstGeom prst="rect">
            <a:avLst/>
          </a:prstGeom>
        </p:spPr>
      </p:pic>
      <p:pic>
        <p:nvPicPr>
          <p:cNvPr id="10" name="Picture 9">
            <a:extLst>
              <a:ext uri="{FF2B5EF4-FFF2-40B4-BE49-F238E27FC236}">
                <a16:creationId xmlns:a16="http://schemas.microsoft.com/office/drawing/2014/main" id="{2298701E-F70C-43D2-8D56-E58C866688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4307" y="10495751"/>
            <a:ext cx="3454400" cy="2590800"/>
          </a:xfrm>
          <a:prstGeom prst="rect">
            <a:avLst/>
          </a:prstGeom>
        </p:spPr>
      </p:pic>
      <p:pic>
        <p:nvPicPr>
          <p:cNvPr id="12" name="Picture 11">
            <a:extLst>
              <a:ext uri="{FF2B5EF4-FFF2-40B4-BE49-F238E27FC236}">
                <a16:creationId xmlns:a16="http://schemas.microsoft.com/office/drawing/2014/main" id="{9D8474D9-EF60-40D6-BCF8-74EC8BCBB7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83272" y="10498757"/>
            <a:ext cx="3450393" cy="2587795"/>
          </a:xfrm>
          <a:prstGeom prst="rect">
            <a:avLst/>
          </a:prstGeom>
        </p:spPr>
      </p:pic>
      <p:sp>
        <p:nvSpPr>
          <p:cNvPr id="24" name="Text Placeholder 424"/>
          <p:cNvSpPr>
            <a:spLocks noGrp="1"/>
          </p:cNvSpPr>
          <p:nvPr>
            <p:ph type="body" sz="quarter" idx="23"/>
          </p:nvPr>
        </p:nvSpPr>
        <p:spPr>
          <a:xfrm>
            <a:off x="7934299" y="13408939"/>
            <a:ext cx="11768679" cy="2350520"/>
          </a:xfrm>
          <a:ln/>
        </p:spPr>
        <p:style>
          <a:lnRef idx="2">
            <a:schemeClr val="dk1"/>
          </a:lnRef>
          <a:fillRef idx="1">
            <a:schemeClr val="lt1"/>
          </a:fillRef>
          <a:effectRef idx="0">
            <a:schemeClr val="dk1"/>
          </a:effectRef>
          <a:fontRef idx="minor">
            <a:schemeClr val="dk1"/>
          </a:fontRef>
        </p:style>
        <p:txBody>
          <a:bodyPr/>
          <a:lstStyle/>
          <a:p>
            <a:r>
              <a:rPr lang="en-US" sz="1800" dirty="0"/>
              <a:t>Using Analysis of Variance test no clear consistency in the smoking status and year in college is apparent. The smoking status and year in college was different between males and females but no apparent pattern was noted. </a:t>
            </a:r>
          </a:p>
          <a:p>
            <a:pPr lvl="0"/>
            <a:r>
              <a:rPr lang="en-US" sz="1800" dirty="0"/>
              <a:t>H</a:t>
            </a:r>
            <a:r>
              <a:rPr lang="en-US" sz="1800" baseline="-25000" dirty="0"/>
              <a:t>a</a:t>
            </a:r>
            <a:r>
              <a:rPr lang="en-US" sz="1800" dirty="0"/>
              <a:t>: At least one group mean is different. </a:t>
            </a:r>
          </a:p>
          <a:p>
            <a:pPr lvl="0"/>
            <a:r>
              <a:rPr lang="en-US" sz="1800" dirty="0"/>
              <a:t>Alternate hypothesis is supported because there is sufficient evidence that there is a difference in current user and year in college.  </a:t>
            </a:r>
          </a:p>
          <a:p>
            <a:pPr lvl="0"/>
            <a:r>
              <a:rPr lang="en-US" sz="1800" dirty="0"/>
              <a:t>p&lt;0.0001</a:t>
            </a:r>
          </a:p>
          <a:p>
            <a:endParaRPr lang="en-US" b="1" dirty="0"/>
          </a:p>
        </p:txBody>
      </p:sp>
      <p:sp>
        <p:nvSpPr>
          <p:cNvPr id="28" name="Text Placeholder 427"/>
          <p:cNvSpPr>
            <a:spLocks noGrp="1"/>
          </p:cNvSpPr>
          <p:nvPr>
            <p:ph type="body" sz="quarter" idx="26"/>
          </p:nvPr>
        </p:nvSpPr>
        <p:spPr>
          <a:xfrm>
            <a:off x="20640061" y="7051475"/>
            <a:ext cx="6279386" cy="2479786"/>
          </a:xfrm>
          <a:ln/>
        </p:spPr>
        <p:style>
          <a:lnRef idx="2">
            <a:schemeClr val="dk1"/>
          </a:lnRef>
          <a:fillRef idx="1">
            <a:schemeClr val="lt1"/>
          </a:fillRef>
          <a:effectRef idx="0">
            <a:schemeClr val="dk1"/>
          </a:effectRef>
          <a:fontRef idx="minor">
            <a:schemeClr val="dk1"/>
          </a:fontRef>
        </p:style>
        <p:txBody>
          <a:bodyPr/>
          <a:lstStyle/>
          <a:p>
            <a:r>
              <a:rPr lang="en-US" sz="1800" dirty="0"/>
              <a:t>Implications that may have occurred in the study may be due to the big difference in sample size when comparing females and males respondents in the NESARC Wave book. 57% of respondents were females while 43% of respondents were males. Out of the data 23,901 respondents were lifetime nonsmokers which concluded to our sample size being cut down in half. Accounting for Years in College only 3238 respondents were in College during the year of 2000-2001. </a:t>
            </a:r>
          </a:p>
        </p:txBody>
      </p:sp>
      <p:sp>
        <p:nvSpPr>
          <p:cNvPr id="29" name="Text Placeholder 428"/>
          <p:cNvSpPr>
            <a:spLocks noGrp="1"/>
          </p:cNvSpPr>
          <p:nvPr>
            <p:ph type="body" sz="quarter" idx="27"/>
          </p:nvPr>
        </p:nvSpPr>
        <p:spPr>
          <a:xfrm>
            <a:off x="20640061" y="6523878"/>
            <a:ext cx="6279386" cy="428684"/>
          </a:xfrm>
          <a:ln>
            <a:solidFill>
              <a:schemeClr val="tx1"/>
            </a:solidFill>
          </a:ln>
        </p:spPr>
        <p:txBody>
          <a:bodyPr/>
          <a:lstStyle/>
          <a:p>
            <a:r>
              <a:rPr lang="en-US" dirty="0"/>
              <a:t>Implications</a:t>
            </a:r>
          </a:p>
        </p:txBody>
      </p:sp>
      <p:pic>
        <p:nvPicPr>
          <p:cNvPr id="31" name="Picture 30" descr="A picture containing gear, metalware&#10;&#10;Description generated with high confidence">
            <a:extLst>
              <a:ext uri="{FF2B5EF4-FFF2-40B4-BE49-F238E27FC236}">
                <a16:creationId xmlns:a16="http://schemas.microsoft.com/office/drawing/2014/main" id="{4D64CC46-4BC5-414A-BA19-E8A1B5F3EF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6536" y="13489641"/>
            <a:ext cx="2847500" cy="28522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14">
            <a:extLst>
              <a:ext uri="{FF2B5EF4-FFF2-40B4-BE49-F238E27FC236}">
                <a16:creationId xmlns:a16="http://schemas.microsoft.com/office/drawing/2014/main" id="{66A07FD0-434E-4C7D-9993-F43FB092B7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35734" y="3063159"/>
            <a:ext cx="5434357" cy="4186592"/>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3621</TotalTime>
  <Words>1061</Words>
  <Application>Microsoft Office PowerPoint</Application>
  <PresentationFormat>Custom</PresentationFormat>
  <Paragraphs>137</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PosterPresentations.com-36x60-Template-V3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Eddie Castro</cp:lastModifiedBy>
  <cp:revision>79</cp:revision>
  <dcterms:created xsi:type="dcterms:W3CDTF">2012-02-06T18:46:22Z</dcterms:created>
  <dcterms:modified xsi:type="dcterms:W3CDTF">2017-11-30T07:11:13Z</dcterms:modified>
</cp:coreProperties>
</file>