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6858000" cy="9296400"/>
  <p:embeddedFontLst>
    <p:embeddedFont>
      <p:font typeface="Helvetica Neue"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489DB7E-7194-47AF-A3AF-914100780E59}">
  <a:tblStyle styleId="{7489DB7E-7194-47AF-A3AF-914100780E5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2574" y="-4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6513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0212" cy="46513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04900" y="696912"/>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684212" y="4414837"/>
            <a:ext cx="5489575" cy="418465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800" b="0" i="0" u="none" strike="noStrike" cap="none"/>
            </a:lvl1pPr>
            <a:lvl2pPr marL="0" marR="0" lvl="1" indent="0" algn="l" rtl="0">
              <a:spcBef>
                <a:spcPts val="0"/>
              </a:spcBef>
              <a:buSzPts val="1400"/>
              <a:buNone/>
              <a:defRPr sz="1800" b="0" i="0" u="none" strike="noStrike" cap="none"/>
            </a:lvl2pPr>
            <a:lvl3pPr marL="0" marR="0" lvl="2" indent="0" algn="l" rtl="0">
              <a:spcBef>
                <a:spcPts val="0"/>
              </a:spcBef>
              <a:buSzPts val="1400"/>
              <a:buNone/>
              <a:defRPr sz="1800" b="0" i="0" u="none" strike="noStrike" cap="none"/>
            </a:lvl3pPr>
            <a:lvl4pPr marL="0" marR="0" lvl="3" indent="0" algn="l" rtl="0">
              <a:spcBef>
                <a:spcPts val="0"/>
              </a:spcBef>
              <a:buSzPts val="1400"/>
              <a:buNone/>
              <a:defRPr sz="1800" b="0" i="0" u="none" strike="noStrike" cap="none"/>
            </a:lvl4pPr>
            <a:lvl5pPr marL="0" marR="0" lvl="4" indent="0" algn="l" rtl="0">
              <a:spcBef>
                <a:spcPts val="0"/>
              </a:spcBef>
              <a:buSzPts val="1400"/>
              <a:buNone/>
              <a:defRPr sz="1800" b="0" i="0" u="none" strike="noStrike" cap="none"/>
            </a:lvl5pPr>
            <a:lvl6pPr marL="0" marR="0" lvl="5" indent="0" algn="l" rtl="0">
              <a:spcBef>
                <a:spcPts val="0"/>
              </a:spcBef>
              <a:buSzPts val="1400"/>
              <a:buNone/>
              <a:defRPr sz="1800" b="0" i="0" u="none" strike="noStrike" cap="none"/>
            </a:lvl6pPr>
            <a:lvl7pPr marL="0" marR="0" lvl="6" indent="0" algn="l" rtl="0">
              <a:spcBef>
                <a:spcPts val="0"/>
              </a:spcBef>
              <a:buSzPts val="1400"/>
              <a:buNone/>
              <a:defRPr sz="1800" b="0" i="0" u="none" strike="noStrike" cap="none"/>
            </a:lvl7pPr>
            <a:lvl8pPr marL="0" marR="0" lvl="7" indent="0" algn="l" rtl="0">
              <a:spcBef>
                <a:spcPts val="0"/>
              </a:spcBef>
              <a:buSzPts val="1400"/>
              <a:buNone/>
              <a:defRPr sz="1800" b="0" i="0" u="none" strike="noStrike" cap="none"/>
            </a:lvl8pPr>
            <a:lvl9pPr marL="0" marR="0" lvl="8" indent="0" algn="l" rtl="0">
              <a:spcBef>
                <a:spcPts val="0"/>
              </a:spcBef>
              <a:buSzPts val="1400"/>
              <a:buNone/>
              <a:defRPr sz="1800" b="0" i="0" u="none" strike="noStrike" cap="none"/>
            </a:lvl9pPr>
          </a:lstStyle>
          <a:p>
            <a:endParaRPr/>
          </a:p>
        </p:txBody>
      </p:sp>
      <p:sp>
        <p:nvSpPr>
          <p:cNvPr id="7" name="Shape 7"/>
          <p:cNvSpPr txBox="1">
            <a:spLocks noGrp="1"/>
          </p:cNvSpPr>
          <p:nvPr>
            <p:ph type="ftr" idx="11"/>
          </p:nvPr>
        </p:nvSpPr>
        <p:spPr>
          <a:xfrm>
            <a:off x="0" y="8829675"/>
            <a:ext cx="2971800" cy="465137"/>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829675"/>
            <a:ext cx="2970212" cy="465137"/>
          </a:xfrm>
          <a:prstGeom prst="rect">
            <a:avLst/>
          </a:prstGeom>
          <a:noFill/>
          <a:ln>
            <a:noFill/>
          </a:ln>
        </p:spPr>
        <p:txBody>
          <a:bodyPr wrap="square" lIns="92275" tIns="46125" rIns="92275" bIns="46125"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p:nvPr/>
        </p:nvSpPr>
        <p:spPr>
          <a:xfrm>
            <a:off x="3886200" y="8829675"/>
            <a:ext cx="2970212" cy="465137"/>
          </a:xfrm>
          <a:prstGeom prst="rect">
            <a:avLst/>
          </a:prstGeom>
          <a:noFill/>
          <a:ln>
            <a:noFill/>
          </a:ln>
        </p:spPr>
        <p:txBody>
          <a:bodyPr wrap="square" lIns="92275" tIns="46125" rIns="92275" bIns="46125"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a:solidFill>
                  <a:srgbClr val="000000"/>
                </a:solidFill>
                <a:latin typeface="Arial"/>
                <a:ea typeface="Arial"/>
                <a:cs typeface="Arial"/>
                <a:sym typeface="Arial"/>
              </a:rPr>
              <a:t>1</a:t>
            </a:fld>
            <a:endParaRPr lang="en-US" sz="1200" b="0" i="0" u="none">
              <a:solidFill>
                <a:srgbClr val="000000"/>
              </a:solidFill>
              <a:latin typeface="Arial"/>
              <a:ea typeface="Arial"/>
              <a:cs typeface="Arial"/>
              <a:sym typeface="Arial"/>
            </a:endParaRPr>
          </a:p>
        </p:txBody>
      </p:sp>
      <p:sp>
        <p:nvSpPr>
          <p:cNvPr id="86" name="Shape 86"/>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 name="Shape 87"/>
          <p:cNvSpPr txBox="1">
            <a:spLocks noGrp="1"/>
          </p:cNvSpPr>
          <p:nvPr>
            <p:ph type="body" idx="1"/>
          </p:nvPr>
        </p:nvSpPr>
        <p:spPr>
          <a:xfrm>
            <a:off x="684212" y="4414837"/>
            <a:ext cx="5489575" cy="4184650"/>
          </a:xfrm>
          <a:prstGeom prst="rect">
            <a:avLst/>
          </a:prstGeom>
          <a:noFill/>
          <a:ln>
            <a:noFill/>
          </a:ln>
        </p:spPr>
        <p:txBody>
          <a:bodyPr wrap="square" lIns="92275" tIns="46125" rIns="92275" bIns="46125" anchor="t" anchorCtr="0">
            <a:noAutofit/>
          </a:bodyPr>
          <a:lstStyle/>
          <a:p>
            <a:pPr marL="0" marR="0" lvl="0" indent="0" algn="l" rtl="0">
              <a:spcBef>
                <a:spcPts val="0"/>
              </a:spcBef>
              <a:buNone/>
            </a:pP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5486400" y="5387975"/>
            <a:ext cx="32918401" cy="11460163"/>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5486400" y="17289463"/>
            <a:ext cx="32918401" cy="7948612"/>
          </a:xfrm>
          <a:prstGeom prst="rect">
            <a:avLst/>
          </a:prstGeom>
          <a:noFill/>
          <a:ln>
            <a:noFill/>
          </a:ln>
        </p:spPr>
        <p:txBody>
          <a:bodyPr wrap="square" lIns="91425" tIns="91425" rIns="91425" bIns="91425" anchor="t" anchorCtr="0"/>
          <a:lstStyle>
            <a:lvl1pPr marL="0" marR="0" lvl="0" indent="0" algn="ctr" rtl="0">
              <a:spcBef>
                <a:spcPts val="480"/>
              </a:spcBef>
              <a:spcAft>
                <a:spcPts val="0"/>
              </a:spcAft>
              <a:buClr>
                <a:schemeClr val="dk1"/>
              </a:buClr>
              <a:buSzPts val="15400"/>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Clr>
                <a:schemeClr val="dk1"/>
              </a:buClr>
              <a:buSzPts val="13400"/>
              <a:buFont typeface="Arial"/>
              <a:buNone/>
              <a:defRPr sz="2000" b="0" i="0" u="none" strike="noStrike" cap="none">
                <a:solidFill>
                  <a:schemeClr val="dk1"/>
                </a:solidFill>
                <a:latin typeface="Arial"/>
                <a:ea typeface="Arial"/>
                <a:cs typeface="Arial"/>
                <a:sym typeface="Arial"/>
              </a:defRPr>
            </a:lvl2pPr>
            <a:lvl3pPr marL="914400" marR="0" lvl="2" indent="0" algn="ctr" rtl="0">
              <a:spcBef>
                <a:spcPts val="360"/>
              </a:spcBef>
              <a:spcAft>
                <a:spcPts val="0"/>
              </a:spcAft>
              <a:buClr>
                <a:schemeClr val="dk1"/>
              </a:buClr>
              <a:buSzPts val="11500"/>
              <a:buFont typeface="Arial"/>
              <a:buNone/>
              <a:defRPr sz="1800" b="0" i="0" u="none" strike="noStrike" cap="none">
                <a:solidFill>
                  <a:schemeClr val="dk1"/>
                </a:solidFill>
                <a:latin typeface="Arial"/>
                <a:ea typeface="Arial"/>
                <a:cs typeface="Arial"/>
                <a:sym typeface="Arial"/>
              </a:defRPr>
            </a:lvl3pPr>
            <a:lvl4pPr marL="1371600" marR="0" lvl="3" indent="0" algn="ctr" rtl="0">
              <a:spcBef>
                <a:spcPts val="320"/>
              </a:spcBef>
              <a:spcAft>
                <a:spcPts val="0"/>
              </a:spcAft>
              <a:buClr>
                <a:schemeClr val="dk1"/>
              </a:buClr>
              <a:buSzPts val="9600"/>
              <a:buFont typeface="Arial"/>
              <a:buNone/>
              <a:defRPr sz="1600" b="0" i="0" u="none" strike="noStrike" cap="none">
                <a:solidFill>
                  <a:schemeClr val="dk1"/>
                </a:solidFill>
                <a:latin typeface="Arial"/>
                <a:ea typeface="Arial"/>
                <a:cs typeface="Arial"/>
                <a:sym typeface="Arial"/>
              </a:defRPr>
            </a:lvl4pPr>
            <a:lvl5pPr marL="1828800" marR="0" lvl="4" indent="0" algn="ctr" rtl="0">
              <a:spcBef>
                <a:spcPts val="320"/>
              </a:spcBef>
              <a:spcAft>
                <a:spcPts val="0"/>
              </a:spcAft>
              <a:buClr>
                <a:schemeClr val="dk1"/>
              </a:buClr>
              <a:buSzPts val="9600"/>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SzPts val="1800"/>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SzPts val="1800"/>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SzPts val="1800"/>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SzPts val="1800"/>
              <a:buFont typeface="Arial"/>
              <a:buNone/>
              <a:defRPr sz="16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strike="noStrike" cap="none">
                <a:solidFill>
                  <a:schemeClr val="dk1"/>
                </a:solidFill>
                <a:latin typeface="Arial"/>
                <a:ea typeface="Arial"/>
                <a:cs typeface="Arial"/>
                <a:sym typeface="Arial"/>
              </a:rPr>
              <a:t>‹#›</a:t>
            </a:fld>
            <a:endParaRPr lang="en-US" sz="67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994025" y="8207375"/>
            <a:ext cx="37857113" cy="13692188"/>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2994025" y="22029738"/>
            <a:ext cx="37857113" cy="7200900"/>
          </a:xfrm>
          <a:prstGeom prst="rect">
            <a:avLst/>
          </a:prstGeom>
          <a:noFill/>
          <a:ln>
            <a:noFill/>
          </a:ln>
        </p:spPr>
        <p:txBody>
          <a:bodyPr wrap="square" lIns="91425" tIns="91425" rIns="91425" bIns="91425" anchor="t" anchorCtr="0"/>
          <a:lstStyle>
            <a:lvl1pPr marL="0" marR="0" lvl="0" indent="0" algn="l" rtl="0">
              <a:spcBef>
                <a:spcPts val="480"/>
              </a:spcBef>
              <a:spcAft>
                <a:spcPts val="0"/>
              </a:spcAft>
              <a:buClr>
                <a:schemeClr val="dk1"/>
              </a:buClr>
              <a:buSzPts val="15400"/>
              <a:buFont typeface="Arial"/>
              <a:buNone/>
              <a:defRPr sz="2400" b="0"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SzPts val="13400"/>
              <a:buFont typeface="Arial"/>
              <a:buNone/>
              <a:defRPr sz="20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SzPts val="11500"/>
              <a:buFont typeface="Arial"/>
              <a:buNone/>
              <a:defRPr sz="1800" b="0"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SzPts val="9600"/>
              <a:buFont typeface="Arial"/>
              <a:buNone/>
              <a:defRPr sz="1600" b="0"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SzPts val="9600"/>
              <a:buFont typeface="Arial"/>
              <a:buNone/>
              <a:defRPr sz="16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ts val="1800"/>
              <a:buFont typeface="Arial"/>
              <a:buNone/>
              <a:defRPr sz="16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800"/>
              <a:buFont typeface="Arial"/>
              <a:buNone/>
              <a:defRPr sz="16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800"/>
              <a:buFont typeface="Arial"/>
              <a:buNone/>
              <a:defRPr sz="16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800"/>
              <a:buFont typeface="Arial"/>
              <a:buNone/>
              <a:defRPr sz="16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a:solidFill>
                  <a:schemeClr val="dk1"/>
                </a:solidFill>
                <a:latin typeface="Arial"/>
                <a:ea typeface="Arial"/>
                <a:cs typeface="Arial"/>
                <a:sym typeface="Arial"/>
              </a:rPr>
              <a:t>‹#›</a:t>
            </a:fld>
            <a:endParaRPr lang="en-US" sz="6700" b="0" i="0" u="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body" idx="1"/>
          </p:nvPr>
        </p:nvSpPr>
        <p:spPr>
          <a:xfrm>
            <a:off x="2193925" y="7680325"/>
            <a:ext cx="39503351" cy="21724937"/>
          </a:xfrm>
          <a:prstGeom prst="rect">
            <a:avLst/>
          </a:prstGeom>
          <a:noFill/>
          <a:ln>
            <a:noFill/>
          </a:ln>
        </p:spPr>
        <p:txBody>
          <a:bodyPr wrap="square" lIns="91425" tIns="91425" rIns="91425" bIns="91425" anchor="t" anchorCtr="0"/>
          <a:lstStyle>
            <a:lvl1pPr marL="1646238" marR="0" lvl="0" indent="-668338"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3565525" marR="0" lvl="1" indent="-530225"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5486400" marR="0" lvl="2" indent="-3746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7680325" marR="0" lvl="3" indent="-492125"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9875838" marR="0" lvl="4" indent="-490538"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a:solidFill>
                  <a:schemeClr val="dk1"/>
                </a:solidFill>
                <a:latin typeface="Arial"/>
                <a:ea typeface="Arial"/>
                <a:cs typeface="Arial"/>
                <a:sym typeface="Arial"/>
              </a:rPr>
              <a:t>‹#›</a:t>
            </a:fld>
            <a:endParaRPr lang="en-US" sz="6700" b="0" i="0" u="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22715538" y="10423525"/>
            <a:ext cx="28087638" cy="9875837"/>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1"/>
          </p:nvPr>
        </p:nvSpPr>
        <p:spPr>
          <a:xfrm rot="5400000">
            <a:off x="2887662" y="623887"/>
            <a:ext cx="28087638" cy="29475114"/>
          </a:xfrm>
          <a:prstGeom prst="rect">
            <a:avLst/>
          </a:prstGeom>
          <a:noFill/>
          <a:ln>
            <a:noFill/>
          </a:ln>
        </p:spPr>
        <p:txBody>
          <a:bodyPr wrap="square" lIns="91425" tIns="91425" rIns="91425" bIns="91425" anchor="t" anchorCtr="0"/>
          <a:lstStyle>
            <a:lvl1pPr marL="1646238" marR="0" lvl="0" indent="-668338"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3565525" marR="0" lvl="1" indent="-530225"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5486400" marR="0" lvl="2" indent="-3746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7680325" marR="0" lvl="3" indent="-492125"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9875838" marR="0" lvl="4" indent="-490538"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a:solidFill>
                  <a:schemeClr val="dk1"/>
                </a:solidFill>
                <a:latin typeface="Arial"/>
                <a:ea typeface="Arial"/>
                <a:cs typeface="Arial"/>
                <a:sym typeface="Arial"/>
              </a:rPr>
              <a:t>‹#›</a:t>
            </a:fld>
            <a:endParaRPr lang="en-US" sz="6700" b="0" i="0" u="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body" idx="1"/>
          </p:nvPr>
        </p:nvSpPr>
        <p:spPr>
          <a:xfrm rot="5400000">
            <a:off x="11083131" y="-1208882"/>
            <a:ext cx="21724937" cy="39503351"/>
          </a:xfrm>
          <a:prstGeom prst="rect">
            <a:avLst/>
          </a:prstGeom>
          <a:noFill/>
          <a:ln>
            <a:noFill/>
          </a:ln>
        </p:spPr>
        <p:txBody>
          <a:bodyPr wrap="square" lIns="91425" tIns="91425" rIns="91425" bIns="91425" anchor="t" anchorCtr="0"/>
          <a:lstStyle>
            <a:lvl1pPr marL="1646238" marR="0" lvl="0" indent="-668338"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3565525" marR="0" lvl="1" indent="-530225"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5486400" marR="0" lvl="2" indent="-3746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7680325" marR="0" lvl="3" indent="-492125"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9875838" marR="0" lvl="4" indent="-490538"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a:solidFill>
                  <a:schemeClr val="dk1"/>
                </a:solidFill>
                <a:latin typeface="Arial"/>
                <a:ea typeface="Arial"/>
                <a:cs typeface="Arial"/>
                <a:sym typeface="Arial"/>
              </a:rPr>
              <a:t>‹#›</a:t>
            </a:fld>
            <a:endParaRPr lang="en-US" sz="6700" b="0" i="0" u="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022600" y="2193925"/>
            <a:ext cx="14157324" cy="7681913"/>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35" name="Shape 35"/>
          <p:cNvSpPr>
            <a:spLocks noGrp="1"/>
          </p:cNvSpPr>
          <p:nvPr>
            <p:ph type="pic" idx="2"/>
          </p:nvPr>
        </p:nvSpPr>
        <p:spPr>
          <a:xfrm>
            <a:off x="18659475" y="4740275"/>
            <a:ext cx="22220238" cy="23393400"/>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1"/>
          </p:nvPr>
        </p:nvSpPr>
        <p:spPr>
          <a:xfrm>
            <a:off x="3022600" y="9875838"/>
            <a:ext cx="14157324" cy="18295937"/>
          </a:xfrm>
          <a:prstGeom prst="rect">
            <a:avLst/>
          </a:prstGeom>
          <a:noFill/>
          <a:ln>
            <a:noFill/>
          </a:ln>
        </p:spPr>
        <p:txBody>
          <a:bodyPr wrap="square" lIns="91425" tIns="91425" rIns="91425" bIns="91425" anchor="t" anchorCtr="0"/>
          <a:lstStyle>
            <a:lvl1pPr marL="0" marR="0" lvl="0" indent="0" algn="l" rtl="0">
              <a:spcBef>
                <a:spcPts val="320"/>
              </a:spcBef>
              <a:spcAft>
                <a:spcPts val="0"/>
              </a:spcAft>
              <a:buClr>
                <a:schemeClr val="dk1"/>
              </a:buClr>
              <a:buSzPts val="154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280"/>
              </a:spcBef>
              <a:spcAft>
                <a:spcPts val="0"/>
              </a:spcAft>
              <a:buClr>
                <a:schemeClr val="dk1"/>
              </a:buClr>
              <a:buSzPts val="13400"/>
              <a:buFont typeface="Arial"/>
              <a:buNone/>
              <a:defRPr sz="1400" b="0" i="0" u="none" strike="noStrike" cap="none">
                <a:solidFill>
                  <a:schemeClr val="dk1"/>
                </a:solidFill>
                <a:latin typeface="Arial"/>
                <a:ea typeface="Arial"/>
                <a:cs typeface="Arial"/>
                <a:sym typeface="Arial"/>
              </a:defRPr>
            </a:lvl2pPr>
            <a:lvl3pPr marL="914400" marR="0" lvl="2" indent="0" algn="l" rtl="0">
              <a:spcBef>
                <a:spcPts val="240"/>
              </a:spcBef>
              <a:spcAft>
                <a:spcPts val="0"/>
              </a:spcAft>
              <a:buClr>
                <a:schemeClr val="dk1"/>
              </a:buClr>
              <a:buSzPts val="11500"/>
              <a:buFont typeface="Arial"/>
              <a:buNone/>
              <a:defRPr sz="1200" b="0" i="0" u="none" strike="noStrike" cap="none">
                <a:solidFill>
                  <a:schemeClr val="dk1"/>
                </a:solidFill>
                <a:latin typeface="Arial"/>
                <a:ea typeface="Arial"/>
                <a:cs typeface="Arial"/>
                <a:sym typeface="Arial"/>
              </a:defRPr>
            </a:lvl3pPr>
            <a:lvl4pPr marL="1371600" marR="0" lvl="3" indent="0" algn="l" rtl="0">
              <a:spcBef>
                <a:spcPts val="200"/>
              </a:spcBef>
              <a:spcAft>
                <a:spcPts val="0"/>
              </a:spcAft>
              <a:buClr>
                <a:schemeClr val="dk1"/>
              </a:buClr>
              <a:buSzPts val="9600"/>
              <a:buFont typeface="Arial"/>
              <a:buNone/>
              <a:defRPr sz="1000" b="0" i="0" u="none" strike="noStrike" cap="none">
                <a:solidFill>
                  <a:schemeClr val="dk1"/>
                </a:solidFill>
                <a:latin typeface="Arial"/>
                <a:ea typeface="Arial"/>
                <a:cs typeface="Arial"/>
                <a:sym typeface="Arial"/>
              </a:defRPr>
            </a:lvl4pPr>
            <a:lvl5pPr marL="1828800" marR="0" lvl="4" indent="0" algn="l" rtl="0">
              <a:spcBef>
                <a:spcPts val="200"/>
              </a:spcBef>
              <a:spcAft>
                <a:spcPts val="0"/>
              </a:spcAft>
              <a:buClr>
                <a:schemeClr val="dk1"/>
              </a:buClr>
              <a:buSzPts val="9600"/>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ts val="18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8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8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800"/>
              <a:buFont typeface="Arial"/>
              <a:buNone/>
              <a:defRPr sz="10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a:solidFill>
                  <a:schemeClr val="dk1"/>
                </a:solidFill>
                <a:latin typeface="Arial"/>
                <a:ea typeface="Arial"/>
                <a:cs typeface="Arial"/>
                <a:sym typeface="Arial"/>
              </a:rPr>
              <a:t>‹#›</a:t>
            </a:fld>
            <a:endParaRPr lang="en-US" sz="6700" b="0" i="0" u="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022600" y="2193925"/>
            <a:ext cx="14157324" cy="7681913"/>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42" name="Shape 42"/>
          <p:cNvSpPr txBox="1">
            <a:spLocks noGrp="1"/>
          </p:cNvSpPr>
          <p:nvPr>
            <p:ph type="body" idx="1"/>
          </p:nvPr>
        </p:nvSpPr>
        <p:spPr>
          <a:xfrm>
            <a:off x="18659475" y="4740275"/>
            <a:ext cx="22220238" cy="23393400"/>
          </a:xfrm>
          <a:prstGeom prst="rect">
            <a:avLst/>
          </a:prstGeom>
          <a:noFill/>
          <a:ln>
            <a:noFill/>
          </a:ln>
        </p:spPr>
        <p:txBody>
          <a:bodyPr wrap="square" lIns="91425" tIns="91425" rIns="91425" bIns="91425" anchor="t" anchorCtr="0"/>
          <a:lstStyle>
            <a:lvl1pPr marL="1646238" marR="0" lvl="0" indent="-1443038"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3565525" marR="0" lvl="1" indent="-1203325"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5486400" marR="0" lvl="2" indent="-9525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7680325" marR="0" lvl="3" indent="-97472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9875838" marR="0" lvl="4" indent="-97313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3022600" y="9875838"/>
            <a:ext cx="14157324" cy="18295937"/>
          </a:xfrm>
          <a:prstGeom prst="rect">
            <a:avLst/>
          </a:prstGeom>
          <a:noFill/>
          <a:ln>
            <a:noFill/>
          </a:ln>
        </p:spPr>
        <p:txBody>
          <a:bodyPr wrap="square" lIns="91425" tIns="91425" rIns="91425" bIns="91425" anchor="t" anchorCtr="0"/>
          <a:lstStyle>
            <a:lvl1pPr marL="0" marR="0" lvl="0" indent="0" algn="l" rtl="0">
              <a:spcBef>
                <a:spcPts val="320"/>
              </a:spcBef>
              <a:spcAft>
                <a:spcPts val="0"/>
              </a:spcAft>
              <a:buClr>
                <a:schemeClr val="dk1"/>
              </a:buClr>
              <a:buSzPts val="154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280"/>
              </a:spcBef>
              <a:spcAft>
                <a:spcPts val="0"/>
              </a:spcAft>
              <a:buClr>
                <a:schemeClr val="dk1"/>
              </a:buClr>
              <a:buSzPts val="13400"/>
              <a:buFont typeface="Arial"/>
              <a:buNone/>
              <a:defRPr sz="1400" b="0" i="0" u="none" strike="noStrike" cap="none">
                <a:solidFill>
                  <a:schemeClr val="dk1"/>
                </a:solidFill>
                <a:latin typeface="Arial"/>
                <a:ea typeface="Arial"/>
                <a:cs typeface="Arial"/>
                <a:sym typeface="Arial"/>
              </a:defRPr>
            </a:lvl2pPr>
            <a:lvl3pPr marL="914400" marR="0" lvl="2" indent="0" algn="l" rtl="0">
              <a:spcBef>
                <a:spcPts val="240"/>
              </a:spcBef>
              <a:spcAft>
                <a:spcPts val="0"/>
              </a:spcAft>
              <a:buClr>
                <a:schemeClr val="dk1"/>
              </a:buClr>
              <a:buSzPts val="11500"/>
              <a:buFont typeface="Arial"/>
              <a:buNone/>
              <a:defRPr sz="1200" b="0" i="0" u="none" strike="noStrike" cap="none">
                <a:solidFill>
                  <a:schemeClr val="dk1"/>
                </a:solidFill>
                <a:latin typeface="Arial"/>
                <a:ea typeface="Arial"/>
                <a:cs typeface="Arial"/>
                <a:sym typeface="Arial"/>
              </a:defRPr>
            </a:lvl3pPr>
            <a:lvl4pPr marL="1371600" marR="0" lvl="3" indent="0" algn="l" rtl="0">
              <a:spcBef>
                <a:spcPts val="200"/>
              </a:spcBef>
              <a:spcAft>
                <a:spcPts val="0"/>
              </a:spcAft>
              <a:buClr>
                <a:schemeClr val="dk1"/>
              </a:buClr>
              <a:buSzPts val="9600"/>
              <a:buFont typeface="Arial"/>
              <a:buNone/>
              <a:defRPr sz="1000" b="0" i="0" u="none" strike="noStrike" cap="none">
                <a:solidFill>
                  <a:schemeClr val="dk1"/>
                </a:solidFill>
                <a:latin typeface="Arial"/>
                <a:ea typeface="Arial"/>
                <a:cs typeface="Arial"/>
                <a:sym typeface="Arial"/>
              </a:defRPr>
            </a:lvl4pPr>
            <a:lvl5pPr marL="1828800" marR="0" lvl="4" indent="0" algn="l" rtl="0">
              <a:spcBef>
                <a:spcPts val="200"/>
              </a:spcBef>
              <a:spcAft>
                <a:spcPts val="0"/>
              </a:spcAft>
              <a:buClr>
                <a:schemeClr val="dk1"/>
              </a:buClr>
              <a:buSzPts val="9600"/>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ts val="18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8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8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800"/>
              <a:buFont typeface="Arial"/>
              <a:buNone/>
              <a:defRPr sz="10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a:solidFill>
                  <a:schemeClr val="dk1"/>
                </a:solidFill>
                <a:latin typeface="Arial"/>
                <a:ea typeface="Arial"/>
                <a:cs typeface="Arial"/>
                <a:sym typeface="Arial"/>
              </a:rPr>
              <a:t>‹#›</a:t>
            </a:fld>
            <a:endParaRPr lang="en-US" sz="6700" b="0" i="0" u="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a:solidFill>
                  <a:schemeClr val="dk1"/>
                </a:solidFill>
                <a:latin typeface="Arial"/>
                <a:ea typeface="Arial"/>
                <a:cs typeface="Arial"/>
                <a:sym typeface="Arial"/>
              </a:rPr>
              <a:t>‹#›</a:t>
            </a:fld>
            <a:endParaRPr lang="en-US" sz="6700" b="0" i="0" u="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53" name="Shape 53"/>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a:solidFill>
                  <a:schemeClr val="dk1"/>
                </a:solidFill>
                <a:latin typeface="Arial"/>
                <a:ea typeface="Arial"/>
                <a:cs typeface="Arial"/>
                <a:sym typeface="Arial"/>
              </a:rPr>
              <a:t>‹#›</a:t>
            </a:fld>
            <a:endParaRPr lang="en-US" sz="6700" b="0" i="0" u="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3022600" y="1752600"/>
            <a:ext cx="37857113" cy="63627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58" name="Shape 58"/>
          <p:cNvSpPr txBox="1">
            <a:spLocks noGrp="1"/>
          </p:cNvSpPr>
          <p:nvPr>
            <p:ph type="body" idx="1"/>
          </p:nvPr>
        </p:nvSpPr>
        <p:spPr>
          <a:xfrm>
            <a:off x="3022600" y="8069263"/>
            <a:ext cx="18568987" cy="3954462"/>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ts val="15400"/>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SzPts val="13400"/>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SzPts val="11500"/>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SzPts val="9600"/>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SzPts val="96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ts val="18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8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8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800"/>
              <a:buFont typeface="Arial"/>
              <a:buNone/>
              <a:defRPr sz="1600" b="1"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body" idx="2"/>
          </p:nvPr>
        </p:nvSpPr>
        <p:spPr>
          <a:xfrm>
            <a:off x="3022600" y="12023725"/>
            <a:ext cx="18568987" cy="17686337"/>
          </a:xfrm>
          <a:prstGeom prst="rect">
            <a:avLst/>
          </a:prstGeom>
          <a:noFill/>
          <a:ln>
            <a:noFill/>
          </a:ln>
        </p:spPr>
        <p:txBody>
          <a:bodyPr wrap="square" lIns="91425" tIns="91425" rIns="91425" bIns="91425" anchor="t" anchorCtr="0"/>
          <a:lstStyle>
            <a:lvl1pPr marL="1646238" marR="0" lvl="0" indent="-668338"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3565525" marR="0" lvl="1" indent="-530225"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5486400" marR="0" lvl="2" indent="-3746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7680325" marR="0" lvl="3" indent="-492125"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9875838" marR="0" lvl="4" indent="-490538"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body" idx="3"/>
          </p:nvPr>
        </p:nvSpPr>
        <p:spPr>
          <a:xfrm>
            <a:off x="22220238" y="8069263"/>
            <a:ext cx="18659474" cy="3954462"/>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ts val="15400"/>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SzPts val="13400"/>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SzPts val="11500"/>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SzPts val="9600"/>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SzPts val="96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ts val="18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8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8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800"/>
              <a:buFont typeface="Arial"/>
              <a:buNone/>
              <a:defRPr sz="1600" b="1"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4"/>
          </p:nvPr>
        </p:nvSpPr>
        <p:spPr>
          <a:xfrm>
            <a:off x="22220238" y="12023725"/>
            <a:ext cx="18659474" cy="17686337"/>
          </a:xfrm>
          <a:prstGeom prst="rect">
            <a:avLst/>
          </a:prstGeom>
          <a:noFill/>
          <a:ln>
            <a:noFill/>
          </a:ln>
        </p:spPr>
        <p:txBody>
          <a:bodyPr wrap="square" lIns="91425" tIns="91425" rIns="91425" bIns="91425" anchor="t" anchorCtr="0"/>
          <a:lstStyle>
            <a:lvl1pPr marL="1646238" marR="0" lvl="0" indent="-668338"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3565525" marR="0" lvl="1" indent="-530225"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5486400" marR="0" lvl="2" indent="-3746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7680325" marR="0" lvl="3" indent="-492125"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9875838" marR="0" lvl="4" indent="-490538"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a:solidFill>
                  <a:schemeClr val="dk1"/>
                </a:solidFill>
                <a:latin typeface="Arial"/>
                <a:ea typeface="Arial"/>
                <a:cs typeface="Arial"/>
                <a:sym typeface="Arial"/>
              </a:rPr>
              <a:t>‹#›</a:t>
            </a:fld>
            <a:endParaRPr lang="en-US" sz="6700" b="0" i="0" u="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67" name="Shape 67"/>
          <p:cNvSpPr txBox="1">
            <a:spLocks noGrp="1"/>
          </p:cNvSpPr>
          <p:nvPr>
            <p:ph type="body" idx="1"/>
          </p:nvPr>
        </p:nvSpPr>
        <p:spPr>
          <a:xfrm>
            <a:off x="2193925" y="7680325"/>
            <a:ext cx="19675475" cy="21724937"/>
          </a:xfrm>
          <a:prstGeom prst="rect">
            <a:avLst/>
          </a:prstGeom>
          <a:noFill/>
          <a:ln>
            <a:noFill/>
          </a:ln>
        </p:spPr>
        <p:txBody>
          <a:bodyPr wrap="square" lIns="91425" tIns="91425" rIns="91425" bIns="91425" anchor="t" anchorCtr="0"/>
          <a:lstStyle>
            <a:lvl1pPr marL="1646238" marR="0" lvl="0" indent="-668338"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3565525" marR="0" lvl="1" indent="-530225"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5486400" marR="0" lvl="2" indent="-3746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7680325" marR="0" lvl="3" indent="-492125"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9875838" marR="0" lvl="4" indent="-490538"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2"/>
          </p:nvPr>
        </p:nvSpPr>
        <p:spPr>
          <a:xfrm>
            <a:off x="22021800" y="7680325"/>
            <a:ext cx="19675475" cy="21724937"/>
          </a:xfrm>
          <a:prstGeom prst="rect">
            <a:avLst/>
          </a:prstGeom>
          <a:noFill/>
          <a:ln>
            <a:noFill/>
          </a:ln>
        </p:spPr>
        <p:txBody>
          <a:bodyPr wrap="square" lIns="91425" tIns="91425" rIns="91425" bIns="91425" anchor="t" anchorCtr="0"/>
          <a:lstStyle>
            <a:lvl1pPr marL="1646238" marR="0" lvl="0" indent="-668338"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3565525" marR="0" lvl="1" indent="-530225"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5486400" marR="0" lvl="2" indent="-3746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7680325" marR="0" lvl="3" indent="-492125"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9875838" marR="0" lvl="4" indent="-490538"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a:solidFill>
                  <a:schemeClr val="dk1"/>
                </a:solidFill>
                <a:latin typeface="Arial"/>
                <a:ea typeface="Arial"/>
                <a:cs typeface="Arial"/>
                <a:sym typeface="Arial"/>
              </a:rPr>
              <a:t>‹#›</a:t>
            </a:fld>
            <a:endParaRPr lang="en-US" sz="6700" b="0" i="0" u="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50000">
              <a:srgbClr val="FBFBFB"/>
            </a:gs>
            <a:gs pos="100000">
              <a:srgbClr val="D0D0D0"/>
            </a:gs>
          </a:gsLst>
          <a:lin ang="5400000" scaled="0"/>
        </a:gra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2193925" y="7680325"/>
            <a:ext cx="39503351" cy="21724937"/>
          </a:xfrm>
          <a:prstGeom prst="rect">
            <a:avLst/>
          </a:prstGeom>
          <a:noFill/>
          <a:ln>
            <a:noFill/>
          </a:ln>
        </p:spPr>
        <p:txBody>
          <a:bodyPr wrap="square" lIns="91425" tIns="91425" rIns="91425" bIns="91425" anchor="t" anchorCtr="0"/>
          <a:lstStyle>
            <a:lvl1pPr marL="1646238" marR="0" lvl="0" indent="-668338"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3565525" marR="0" lvl="1" indent="-530225"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5486400" marR="0" lvl="2" indent="-3746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7680325" marR="0" lvl="3" indent="-492125"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9875838" marR="0" lvl="4" indent="-490538"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2193925" y="29976763"/>
            <a:ext cx="10240962"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4995525" y="29976763"/>
            <a:ext cx="13900150" cy="2286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31456313" y="29976763"/>
            <a:ext cx="10240962" cy="2286000"/>
          </a:xfrm>
          <a:prstGeom prst="rect">
            <a:avLst/>
          </a:prstGeom>
          <a:noFill/>
          <a:ln>
            <a:noFill/>
          </a:ln>
        </p:spPr>
        <p:txBody>
          <a:bodyPr wrap="square" lIns="438900" tIns="219450" rIns="438900" bIns="2194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6700" b="0" i="0" u="none" strike="noStrike" cap="none">
                <a:solidFill>
                  <a:schemeClr val="dk1"/>
                </a:solidFill>
                <a:latin typeface="Arial"/>
                <a:ea typeface="Arial"/>
                <a:cs typeface="Arial"/>
                <a:sym typeface="Arial"/>
              </a:rPr>
              <a:t>‹#›</a:t>
            </a:fld>
            <a:endParaRPr lang="en-US" sz="67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4F4F4"/>
            </a:gs>
            <a:gs pos="100000">
              <a:srgbClr val="D0D0D0"/>
            </a:gs>
          </a:gsLst>
          <a:lin ang="5400000" scaled="0"/>
        </a:gradFill>
        <a:effectLst/>
      </p:bgPr>
    </p:bg>
    <p:spTree>
      <p:nvGrpSpPr>
        <p:cNvPr id="1" name="Shape 88"/>
        <p:cNvGrpSpPr/>
        <p:nvPr/>
      </p:nvGrpSpPr>
      <p:grpSpPr>
        <a:xfrm>
          <a:off x="0" y="0"/>
          <a:ext cx="0" cy="0"/>
          <a:chOff x="0" y="0"/>
          <a:chExt cx="0" cy="0"/>
        </a:xfrm>
      </p:grpSpPr>
      <p:sp>
        <p:nvSpPr>
          <p:cNvPr id="89" name="Shape 89"/>
          <p:cNvSpPr txBox="1"/>
          <p:nvPr/>
        </p:nvSpPr>
        <p:spPr>
          <a:xfrm>
            <a:off x="533400" y="638175"/>
            <a:ext cx="43129200" cy="1674812"/>
          </a:xfrm>
          <a:prstGeom prst="rect">
            <a:avLst/>
          </a:prstGeom>
          <a:noFill/>
          <a:ln>
            <a:noFill/>
          </a:ln>
        </p:spPr>
        <p:txBody>
          <a:bodyPr wrap="square" lIns="438900" tIns="219450" rIns="438900" bIns="219450" anchor="t" anchorCtr="0">
            <a:noAutofit/>
          </a:bodyPr>
          <a:lstStyle/>
          <a:p>
            <a:pPr marL="0" marR="0" lvl="0" indent="0" algn="ctr" rtl="0">
              <a:lnSpc>
                <a:spcPct val="100000"/>
              </a:lnSpc>
              <a:spcBef>
                <a:spcPts val="0"/>
              </a:spcBef>
              <a:spcAft>
                <a:spcPts val="0"/>
              </a:spcAft>
              <a:buClr>
                <a:schemeClr val="dk1"/>
              </a:buClr>
              <a:buFont typeface="Helvetica Neue"/>
              <a:buNone/>
            </a:pPr>
            <a:r>
              <a:rPr lang="en-US" sz="8000" b="1" i="0" u="none">
                <a:solidFill>
                  <a:schemeClr val="dk1"/>
                </a:solidFill>
                <a:latin typeface="Helvetica Neue"/>
                <a:ea typeface="Helvetica Neue"/>
                <a:cs typeface="Helvetica Neue"/>
                <a:sym typeface="Helvetica Neue"/>
              </a:rPr>
              <a:t>The Association Between Body Image Perception and Dietary Choices      </a:t>
            </a:r>
          </a:p>
        </p:txBody>
      </p:sp>
      <p:sp>
        <p:nvSpPr>
          <p:cNvPr id="90" name="Shape 90"/>
          <p:cNvSpPr txBox="1"/>
          <p:nvPr/>
        </p:nvSpPr>
        <p:spPr>
          <a:xfrm>
            <a:off x="0" y="2819400"/>
            <a:ext cx="43891199" cy="996950"/>
          </a:xfrm>
          <a:prstGeom prst="rect">
            <a:avLst/>
          </a:prstGeom>
          <a:solidFill>
            <a:srgbClr val="4597A0"/>
          </a:solidFill>
          <a:ln>
            <a:noFill/>
          </a:ln>
        </p:spPr>
        <p:txBody>
          <a:bodyPr wrap="square" lIns="438900" tIns="219450" rIns="438900" bIns="219450" anchor="t" anchorCtr="0">
            <a:noAutofit/>
          </a:bodyPr>
          <a:lstStyle/>
          <a:p>
            <a:pPr marL="0" marR="0" lvl="0" indent="0" algn="ctr" rtl="0">
              <a:lnSpc>
                <a:spcPct val="100000"/>
              </a:lnSpc>
              <a:spcBef>
                <a:spcPts val="0"/>
              </a:spcBef>
              <a:spcAft>
                <a:spcPts val="0"/>
              </a:spcAft>
              <a:buClr>
                <a:schemeClr val="dk1"/>
              </a:buClr>
              <a:buFont typeface="Helvetica Neue"/>
              <a:buNone/>
            </a:pPr>
            <a:r>
              <a:rPr lang="en-US" sz="3600" b="1" i="0" u="none">
                <a:solidFill>
                  <a:schemeClr val="dk1"/>
                </a:solidFill>
                <a:latin typeface="Helvetica Neue"/>
                <a:ea typeface="Helvetica Neue"/>
                <a:cs typeface="Helvetica Neue"/>
                <a:sym typeface="Helvetica Neue"/>
              </a:rPr>
              <a:t>Dan Hiney, Manpreet Mann, and Rana Yousaf</a:t>
            </a:r>
            <a:r>
              <a:rPr lang="en-US" sz="3200" b="1" i="0" u="none">
                <a:solidFill>
                  <a:schemeClr val="dk1"/>
                </a:solidFill>
                <a:latin typeface="Helvetica Neue"/>
                <a:ea typeface="Helvetica Neue"/>
                <a:cs typeface="Helvetica Neue"/>
                <a:sym typeface="Helvetica Neue"/>
              </a:rPr>
              <a:t> 	          </a:t>
            </a:r>
            <a:r>
              <a:rPr lang="en-US" sz="3600" b="1" i="0" u="none">
                <a:solidFill>
                  <a:schemeClr val="dk1"/>
                </a:solidFill>
                <a:latin typeface="Helvetica Neue"/>
                <a:ea typeface="Helvetica Neue"/>
                <a:cs typeface="Helvetica Neue"/>
                <a:sym typeface="Helvetica Neue"/>
              </a:rPr>
              <a:t>Department of Mathematics, California State University, Chico	                 </a:t>
            </a:r>
          </a:p>
        </p:txBody>
      </p:sp>
      <p:cxnSp>
        <p:nvCxnSpPr>
          <p:cNvPr id="91" name="Shape 91"/>
          <p:cNvCxnSpPr/>
          <p:nvPr/>
        </p:nvCxnSpPr>
        <p:spPr>
          <a:xfrm>
            <a:off x="14020800" y="4724400"/>
            <a:ext cx="0" cy="28193999"/>
          </a:xfrm>
          <a:prstGeom prst="straightConnector1">
            <a:avLst/>
          </a:prstGeom>
          <a:noFill/>
          <a:ln w="38100" cap="flat" cmpd="sng">
            <a:solidFill>
              <a:srgbClr val="003300"/>
            </a:solidFill>
            <a:prstDash val="solid"/>
            <a:miter lim="800000"/>
            <a:headEnd type="none" w="med" len="med"/>
            <a:tailEnd type="none" w="med" len="med"/>
          </a:ln>
        </p:spPr>
      </p:cxnSp>
      <p:sp>
        <p:nvSpPr>
          <p:cNvPr id="92" name="Shape 92"/>
          <p:cNvSpPr txBox="1"/>
          <p:nvPr/>
        </p:nvSpPr>
        <p:spPr>
          <a:xfrm>
            <a:off x="0" y="3889375"/>
            <a:ext cx="20742300" cy="762000"/>
          </a:xfrm>
          <a:prstGeom prst="rect">
            <a:avLst/>
          </a:prstGeom>
          <a:noFill/>
          <a:ln>
            <a:noFill/>
          </a:ln>
        </p:spPr>
        <p:txBody>
          <a:bodyPr wrap="square" lIns="91425" tIns="45700" rIns="91425" bIns="45700" anchor="t" anchorCtr="0">
            <a:noAutofit/>
          </a:bodyPr>
          <a:lstStyle/>
          <a:p>
            <a:pPr marL="0" marR="0" lvl="0" indent="0" rtl="0">
              <a:lnSpc>
                <a:spcPct val="100000"/>
              </a:lnSpc>
              <a:spcBef>
                <a:spcPts val="0"/>
              </a:spcBef>
              <a:spcAft>
                <a:spcPts val="0"/>
              </a:spcAft>
              <a:buClr>
                <a:schemeClr val="dk1"/>
              </a:buClr>
              <a:buFont typeface="Helvetica Neue"/>
              <a:buNone/>
            </a:pPr>
            <a:r>
              <a:rPr lang="en-US" sz="4400" b="1" i="0" u="none">
                <a:solidFill>
                  <a:schemeClr val="dk1"/>
                </a:solidFill>
                <a:latin typeface="Helvetica Neue"/>
                <a:ea typeface="Helvetica Neue"/>
                <a:cs typeface="Helvetica Neue"/>
                <a:sym typeface="Helvetica Neue"/>
              </a:rPr>
              <a:t>  </a:t>
            </a:r>
            <a:r>
              <a:rPr lang="en-US" sz="4400" b="1" i="0" u="sng">
                <a:solidFill>
                  <a:schemeClr val="dk1"/>
                </a:solidFill>
                <a:latin typeface="Helvetica Neue"/>
                <a:ea typeface="Helvetica Neue"/>
                <a:cs typeface="Helvetica Neue"/>
                <a:sym typeface="Helvetica Neue"/>
              </a:rPr>
              <a:t>Objectives</a:t>
            </a:r>
          </a:p>
        </p:txBody>
      </p:sp>
      <p:sp>
        <p:nvSpPr>
          <p:cNvPr id="93" name="Shape 93"/>
          <p:cNvSpPr txBox="1"/>
          <p:nvPr/>
        </p:nvSpPr>
        <p:spPr>
          <a:xfrm>
            <a:off x="666113" y="4451789"/>
            <a:ext cx="12649200" cy="1955400"/>
          </a:xfrm>
          <a:prstGeom prst="rect">
            <a:avLst/>
          </a:prstGeom>
          <a:noFill/>
          <a:ln>
            <a:noFill/>
          </a:ln>
        </p:spPr>
        <p:txBody>
          <a:bodyPr wrap="square" lIns="91425" tIns="45700" rIns="91425" bIns="45700" anchor="t" anchorCtr="0">
            <a:noAutofit/>
          </a:bodyPr>
          <a:lstStyle/>
          <a:p>
            <a:pPr marL="457200" lvl="0" indent="-406400" rtl="0">
              <a:lnSpc>
                <a:spcPct val="150000"/>
              </a:lnSpc>
              <a:spcBef>
                <a:spcPts val="0"/>
              </a:spcBef>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Examine the relationship between body image perception and a person’s dietary choices in terms of fast food and sugar-filled drink consumption across general health perception across gender lines.</a:t>
            </a:r>
          </a:p>
        </p:txBody>
      </p:sp>
      <p:sp>
        <p:nvSpPr>
          <p:cNvPr id="94" name="Shape 94"/>
          <p:cNvSpPr txBox="1"/>
          <p:nvPr/>
        </p:nvSpPr>
        <p:spPr>
          <a:xfrm>
            <a:off x="84587" y="12061825"/>
            <a:ext cx="10744200" cy="762000"/>
          </a:xfrm>
          <a:prstGeom prst="rect">
            <a:avLst/>
          </a:prstGeom>
          <a:noFill/>
          <a:ln>
            <a:noFill/>
          </a:ln>
        </p:spPr>
        <p:txBody>
          <a:bodyPr wrap="square" lIns="91425" tIns="45700" rIns="91425" bIns="45700" anchor="t" anchorCtr="0">
            <a:noAutofit/>
          </a:bodyPr>
          <a:lstStyle/>
          <a:p>
            <a:pPr marL="0" marR="0" lvl="0" indent="0" rtl="0">
              <a:lnSpc>
                <a:spcPct val="100000"/>
              </a:lnSpc>
              <a:spcBef>
                <a:spcPts val="0"/>
              </a:spcBef>
              <a:spcAft>
                <a:spcPts val="0"/>
              </a:spcAft>
              <a:buClr>
                <a:schemeClr val="dk1"/>
              </a:buClr>
              <a:buFont typeface="Helvetica Neue"/>
              <a:buNone/>
            </a:pPr>
            <a:r>
              <a:rPr lang="en-US" sz="4400" b="1" i="0" u="none">
                <a:solidFill>
                  <a:schemeClr val="dk1"/>
                </a:solidFill>
                <a:latin typeface="Helvetica Neue"/>
                <a:ea typeface="Helvetica Neue"/>
                <a:cs typeface="Helvetica Neue"/>
                <a:sym typeface="Helvetica Neue"/>
              </a:rPr>
              <a:t>  </a:t>
            </a:r>
            <a:r>
              <a:rPr lang="en-US" sz="4400" b="1" i="0" u="sng">
                <a:solidFill>
                  <a:schemeClr val="dk1"/>
                </a:solidFill>
                <a:latin typeface="Helvetica Neue"/>
                <a:ea typeface="Helvetica Neue"/>
                <a:cs typeface="Helvetica Neue"/>
                <a:sym typeface="Helvetica Neue"/>
              </a:rPr>
              <a:t>Introduction</a:t>
            </a:r>
          </a:p>
        </p:txBody>
      </p:sp>
      <p:sp>
        <p:nvSpPr>
          <p:cNvPr id="95" name="Shape 95"/>
          <p:cNvSpPr txBox="1"/>
          <p:nvPr/>
        </p:nvSpPr>
        <p:spPr>
          <a:xfrm>
            <a:off x="454025" y="16033750"/>
            <a:ext cx="498475" cy="769937"/>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Helvetica Neue"/>
              <a:buNone/>
            </a:pPr>
            <a:r>
              <a:rPr lang="en-US" sz="4400" b="1" i="0" u="none">
                <a:solidFill>
                  <a:schemeClr val="dk1"/>
                </a:solidFill>
                <a:latin typeface="Helvetica Neue"/>
                <a:ea typeface="Helvetica Neue"/>
                <a:cs typeface="Helvetica Neue"/>
                <a:sym typeface="Helvetica Neue"/>
              </a:rPr>
              <a:t>  </a:t>
            </a:r>
          </a:p>
        </p:txBody>
      </p:sp>
      <p:cxnSp>
        <p:nvCxnSpPr>
          <p:cNvPr id="96" name="Shape 96"/>
          <p:cNvCxnSpPr/>
          <p:nvPr/>
        </p:nvCxnSpPr>
        <p:spPr>
          <a:xfrm>
            <a:off x="596900" y="22174200"/>
            <a:ext cx="0" cy="0"/>
          </a:xfrm>
          <a:prstGeom prst="straightConnector1">
            <a:avLst/>
          </a:prstGeom>
          <a:noFill/>
          <a:ln w="9525" cap="flat" cmpd="sng">
            <a:solidFill>
              <a:schemeClr val="dk1"/>
            </a:solidFill>
            <a:prstDash val="solid"/>
            <a:miter lim="800000"/>
            <a:headEnd type="none" w="med" len="med"/>
            <a:tailEnd type="none" w="med" len="med"/>
          </a:ln>
        </p:spPr>
      </p:cxnSp>
      <p:cxnSp>
        <p:nvCxnSpPr>
          <p:cNvPr id="97" name="Shape 97"/>
          <p:cNvCxnSpPr/>
          <p:nvPr/>
        </p:nvCxnSpPr>
        <p:spPr>
          <a:xfrm>
            <a:off x="29338588" y="4724400"/>
            <a:ext cx="0" cy="28193999"/>
          </a:xfrm>
          <a:prstGeom prst="straightConnector1">
            <a:avLst/>
          </a:prstGeom>
          <a:noFill/>
          <a:ln w="38100" cap="flat" cmpd="sng">
            <a:solidFill>
              <a:srgbClr val="003300"/>
            </a:solidFill>
            <a:prstDash val="solid"/>
            <a:miter lim="800000"/>
            <a:headEnd type="none" w="med" len="med"/>
            <a:tailEnd type="none" w="med" len="med"/>
          </a:ln>
        </p:spPr>
      </p:cxnSp>
      <p:sp>
        <p:nvSpPr>
          <p:cNvPr id="98" name="Shape 98"/>
          <p:cNvSpPr txBox="1"/>
          <p:nvPr/>
        </p:nvSpPr>
        <p:spPr>
          <a:xfrm>
            <a:off x="30076775" y="3917950"/>
            <a:ext cx="1939925" cy="76835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4400" b="1" i="0" u="sng">
                <a:solidFill>
                  <a:schemeClr val="dk1"/>
                </a:solidFill>
                <a:latin typeface="Times New Roman"/>
                <a:ea typeface="Times New Roman"/>
                <a:cs typeface="Times New Roman"/>
                <a:sym typeface="Times New Roman"/>
              </a:rPr>
              <a:t>Results</a:t>
            </a:r>
          </a:p>
        </p:txBody>
      </p:sp>
      <p:sp>
        <p:nvSpPr>
          <p:cNvPr id="99" name="Shape 99"/>
          <p:cNvSpPr txBox="1"/>
          <p:nvPr/>
        </p:nvSpPr>
        <p:spPr>
          <a:xfrm>
            <a:off x="27279600" y="13592175"/>
            <a:ext cx="13182600" cy="523875"/>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800" b="0" i="0" u="none">
                <a:solidFill>
                  <a:schemeClr val="dk1"/>
                </a:solidFill>
                <a:latin typeface="Times New Roman"/>
                <a:ea typeface="Times New Roman"/>
                <a:cs typeface="Times New Roman"/>
                <a:sym typeface="Times New Roman"/>
              </a:rPr>
              <a:t> </a:t>
            </a:r>
          </a:p>
        </p:txBody>
      </p:sp>
      <p:sp>
        <p:nvSpPr>
          <p:cNvPr id="100" name="Shape 100"/>
          <p:cNvSpPr txBox="1"/>
          <p:nvPr/>
        </p:nvSpPr>
        <p:spPr>
          <a:xfrm>
            <a:off x="30110925" y="20174620"/>
            <a:ext cx="8524800" cy="769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4400" b="1" u="sng" dirty="0">
                <a:solidFill>
                  <a:schemeClr val="dk1"/>
                </a:solidFill>
                <a:latin typeface="Times New Roman"/>
                <a:ea typeface="Times New Roman"/>
                <a:cs typeface="Times New Roman"/>
                <a:sym typeface="Times New Roman"/>
              </a:rPr>
              <a:t>Implications</a:t>
            </a:r>
          </a:p>
        </p:txBody>
      </p:sp>
      <p:sp>
        <p:nvSpPr>
          <p:cNvPr id="101" name="Shape 101"/>
          <p:cNvSpPr txBox="1"/>
          <p:nvPr/>
        </p:nvSpPr>
        <p:spPr>
          <a:xfrm>
            <a:off x="30076763" y="20837401"/>
            <a:ext cx="13792200" cy="4574100"/>
          </a:xfrm>
          <a:prstGeom prst="rect">
            <a:avLst/>
          </a:prstGeom>
          <a:noFill/>
          <a:ln>
            <a:noFill/>
          </a:ln>
        </p:spPr>
        <p:txBody>
          <a:bodyPr wrap="square" lIns="91425" tIns="45700" rIns="91425" bIns="45700" anchor="t" anchorCtr="0">
            <a:noAutofit/>
          </a:bodyPr>
          <a:lstStyle/>
          <a:p>
            <a:pPr marL="457200" lvl="0" indent="-406400" rtl="0">
              <a:lnSpc>
                <a:spcPct val="115000"/>
              </a:lnSpc>
              <a:spcBef>
                <a:spcPts val="0"/>
              </a:spcBef>
              <a:spcAft>
                <a:spcPts val="0"/>
              </a:spcAft>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Our results show that people who perceive themselves to be healthy make better dietary choices whereas those who perceive themselves to be overweight or very overweight do not. </a:t>
            </a:r>
          </a:p>
          <a:p>
            <a:pPr marL="457200" lvl="0" indent="-406400" rtl="0">
              <a:lnSpc>
                <a:spcPct val="115000"/>
              </a:lnSpc>
              <a:spcBef>
                <a:spcPts val="0"/>
              </a:spcBef>
              <a:spcAft>
                <a:spcPts val="1600"/>
              </a:spcAft>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Our results are consistent with previous research (</a:t>
            </a:r>
            <a:r>
              <a:rPr lang="en-US" sz="2800" dirty="0" err="1">
                <a:solidFill>
                  <a:schemeClr val="dk1"/>
                </a:solidFill>
                <a:latin typeface="Times New Roman"/>
                <a:ea typeface="Times New Roman"/>
                <a:cs typeface="Times New Roman"/>
                <a:sym typeface="Times New Roman"/>
              </a:rPr>
              <a:t>Harring</a:t>
            </a:r>
            <a:r>
              <a:rPr lang="en-US" sz="2800" dirty="0">
                <a:solidFill>
                  <a:schemeClr val="dk1"/>
                </a:solidFill>
                <a:latin typeface="Times New Roman"/>
                <a:ea typeface="Times New Roman"/>
                <a:cs typeface="Times New Roman"/>
                <a:sym typeface="Times New Roman"/>
              </a:rPr>
              <a:t> et al., 2011, </a:t>
            </a:r>
            <a:r>
              <a:rPr lang="en-US" sz="2800" dirty="0" err="1">
                <a:solidFill>
                  <a:schemeClr val="dk1"/>
                </a:solidFill>
                <a:latin typeface="Times New Roman"/>
                <a:ea typeface="Times New Roman"/>
                <a:cs typeface="Times New Roman"/>
                <a:sym typeface="Times New Roman"/>
              </a:rPr>
              <a:t>Neumark-Sztainer</a:t>
            </a:r>
            <a:r>
              <a:rPr lang="en-US" sz="2800" dirty="0">
                <a:solidFill>
                  <a:schemeClr val="dk1"/>
                </a:solidFill>
                <a:latin typeface="Times New Roman"/>
                <a:ea typeface="Times New Roman"/>
                <a:cs typeface="Times New Roman"/>
                <a:sym typeface="Times New Roman"/>
              </a:rPr>
              <a:t> et al., 2006, Wharton et al., 2006).</a:t>
            </a:r>
          </a:p>
          <a:p>
            <a:pPr marL="457200" lvl="0" indent="-406400" rtl="0">
              <a:lnSpc>
                <a:spcPct val="115000"/>
              </a:lnSpc>
              <a:spcBef>
                <a:spcPts val="0"/>
              </a:spcBef>
              <a:spcAft>
                <a:spcPts val="1600"/>
              </a:spcAft>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Previous research (</a:t>
            </a:r>
            <a:r>
              <a:rPr lang="en-US" sz="2800" dirty="0" err="1">
                <a:solidFill>
                  <a:schemeClr val="dk1"/>
                </a:solidFill>
                <a:latin typeface="Times New Roman"/>
                <a:ea typeface="Times New Roman"/>
                <a:cs typeface="Times New Roman"/>
                <a:sym typeface="Times New Roman"/>
              </a:rPr>
              <a:t>Harring</a:t>
            </a:r>
            <a:r>
              <a:rPr lang="en-US" sz="2800" dirty="0">
                <a:solidFill>
                  <a:schemeClr val="dk1"/>
                </a:solidFill>
                <a:latin typeface="Times New Roman"/>
                <a:ea typeface="Times New Roman"/>
                <a:cs typeface="Times New Roman"/>
                <a:sym typeface="Times New Roman"/>
              </a:rPr>
              <a:t> et al., 2006) note that a positive body image that correlates to actual weight can lead to a healthy lifestyle.</a:t>
            </a:r>
          </a:p>
          <a:p>
            <a:pPr marL="457200" lvl="0" indent="-406400" rtl="0">
              <a:lnSpc>
                <a:spcPct val="115000"/>
              </a:lnSpc>
              <a:spcBef>
                <a:spcPts val="0"/>
              </a:spcBef>
              <a:spcAft>
                <a:spcPts val="1600"/>
              </a:spcAft>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This is only a brief examination of this topic, previous studies agree with our findings, but more studies are necessary before the results can be conclusive. </a:t>
            </a:r>
          </a:p>
        </p:txBody>
      </p:sp>
      <p:sp>
        <p:nvSpPr>
          <p:cNvPr id="102" name="Shape 102"/>
          <p:cNvSpPr txBox="1"/>
          <p:nvPr/>
        </p:nvSpPr>
        <p:spPr>
          <a:xfrm>
            <a:off x="666125" y="12852611"/>
            <a:ext cx="12512700" cy="8260200"/>
          </a:xfrm>
          <a:prstGeom prst="rect">
            <a:avLst/>
          </a:prstGeom>
          <a:noFill/>
          <a:ln>
            <a:noFill/>
          </a:ln>
        </p:spPr>
        <p:txBody>
          <a:bodyPr wrap="square" lIns="91425" tIns="45700" rIns="91425" bIns="45700" anchor="t" anchorCtr="0">
            <a:noAutofit/>
          </a:bodyPr>
          <a:lstStyle/>
          <a:p>
            <a:pPr marL="457200" lvl="0" indent="-406400" rtl="0">
              <a:lnSpc>
                <a:spcPct val="150000"/>
              </a:lnSpc>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Do you perceive your body weight to be underweight, normal, or overweight? </a:t>
            </a:r>
            <a:r>
              <a:rPr lang="en-US" sz="2800" b="1">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The perception of one’s body can have more of an impact on dietary habits and exercising based on not just the scale, but also how a person perceives their self. </a:t>
            </a:r>
          </a:p>
          <a:p>
            <a:pPr marL="457200" lvl="0" indent="-406400" rtl="0">
              <a:lnSpc>
                <a:spcPct val="150000"/>
              </a:lnSpc>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 It is our intent to investigate the relationship between how a person perceives their general health and weight and how that affects their dietary habits. In other words, does body perception have any effect on dietary habits?</a:t>
            </a:r>
          </a:p>
          <a:p>
            <a:pPr marL="457200" lvl="0" indent="-406400" rtl="0">
              <a:lnSpc>
                <a:spcPct val="150000"/>
              </a:lnSpc>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Body mass Index (BMI) can be used to classify weight management strategies.  Based on the self-reported height and weight of the respondents, the actual BMI and the respondent’s perceived weight body were largely drawn across gender lines (Harring et al., 2011). </a:t>
            </a:r>
          </a:p>
          <a:p>
            <a:pPr marL="457200" lvl="0" indent="-406400" rtl="0">
              <a:lnSpc>
                <a:spcPct val="150000"/>
              </a:lnSpc>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Our study will use the Add Health Wave Ⅳ In-Home Interview (Add Health) codebook that provides variables and frequencies from Wave Ⅰ respondents in 2008-2009.</a:t>
            </a:r>
          </a:p>
        </p:txBody>
      </p:sp>
      <p:sp>
        <p:nvSpPr>
          <p:cNvPr id="103" name="Shape 103"/>
          <p:cNvSpPr txBox="1"/>
          <p:nvPr/>
        </p:nvSpPr>
        <p:spPr>
          <a:xfrm>
            <a:off x="14396275" y="7166538"/>
            <a:ext cx="5796000" cy="769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4400" b="1" u="sng">
                <a:solidFill>
                  <a:schemeClr val="dk1"/>
                </a:solidFill>
                <a:latin typeface="Times New Roman"/>
                <a:ea typeface="Times New Roman"/>
                <a:cs typeface="Times New Roman"/>
                <a:sym typeface="Times New Roman"/>
              </a:rPr>
              <a:t>Statistical Analysis</a:t>
            </a:r>
          </a:p>
        </p:txBody>
      </p:sp>
      <p:sp>
        <p:nvSpPr>
          <p:cNvPr id="104" name="Shape 104"/>
          <p:cNvSpPr txBox="1"/>
          <p:nvPr/>
        </p:nvSpPr>
        <p:spPr>
          <a:xfrm>
            <a:off x="20343813" y="15349538"/>
            <a:ext cx="43891199" cy="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05" name="Shape 105"/>
          <p:cNvSpPr txBox="1"/>
          <p:nvPr/>
        </p:nvSpPr>
        <p:spPr>
          <a:xfrm>
            <a:off x="20343813" y="15316200"/>
            <a:ext cx="43891199" cy="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06" name="Shape 106"/>
          <p:cNvSpPr txBox="1"/>
          <p:nvPr/>
        </p:nvSpPr>
        <p:spPr>
          <a:xfrm>
            <a:off x="20343813" y="15316200"/>
            <a:ext cx="43891199" cy="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07" name="Shape 107"/>
          <p:cNvSpPr txBox="1"/>
          <p:nvPr/>
        </p:nvSpPr>
        <p:spPr>
          <a:xfrm>
            <a:off x="-485775" y="32115125"/>
            <a:ext cx="43891199" cy="803275"/>
          </a:xfrm>
          <a:prstGeom prst="rect">
            <a:avLst/>
          </a:prstGeom>
          <a:solidFill>
            <a:srgbClr val="4597A0"/>
          </a:solidFill>
          <a:ln>
            <a:noFill/>
          </a:ln>
        </p:spPr>
        <p:txBody>
          <a:bodyPr wrap="square" lIns="438900" tIns="219450" rIns="438900" bIns="21945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08" name="Shape 108"/>
          <p:cNvSpPr txBox="1"/>
          <p:nvPr/>
        </p:nvSpPr>
        <p:spPr>
          <a:xfrm>
            <a:off x="19121438" y="16297275"/>
            <a:ext cx="43891199" cy="4572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br>
              <a:rPr lang="en-US" sz="2400" b="0" i="0" u="none">
                <a:solidFill>
                  <a:schemeClr val="dk1"/>
                </a:solidFill>
                <a:latin typeface="Arial"/>
                <a:ea typeface="Arial"/>
                <a:cs typeface="Arial"/>
                <a:sym typeface="Arial"/>
              </a:rPr>
            </a:br>
            <a:endParaRPr lang="en-US"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09" name="Shape 109"/>
          <p:cNvSpPr txBox="1"/>
          <p:nvPr/>
        </p:nvSpPr>
        <p:spPr>
          <a:xfrm>
            <a:off x="39111238" y="18988088"/>
            <a:ext cx="4095750" cy="461962"/>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r>
              <a:rPr lang="en-US" sz="2400" b="0" i="0" u="none">
                <a:solidFill>
                  <a:schemeClr val="dk1"/>
                </a:solidFill>
                <a:latin typeface="Arial"/>
                <a:ea typeface="Arial"/>
                <a:cs typeface="Arial"/>
                <a:sym typeface="Arial"/>
              </a:rPr>
              <a:t> </a:t>
            </a:r>
          </a:p>
        </p:txBody>
      </p:sp>
      <p:sp>
        <p:nvSpPr>
          <p:cNvPr id="110" name="Shape 110"/>
          <p:cNvSpPr txBox="1"/>
          <p:nvPr/>
        </p:nvSpPr>
        <p:spPr>
          <a:xfrm>
            <a:off x="29939025" y="26148500"/>
            <a:ext cx="13638300" cy="2389200"/>
          </a:xfrm>
          <a:prstGeom prst="rect">
            <a:avLst/>
          </a:prstGeom>
          <a:noFill/>
          <a:ln>
            <a:noFill/>
          </a:ln>
        </p:spPr>
        <p:txBody>
          <a:bodyPr wrap="square" lIns="91425" tIns="45700" rIns="91425" bIns="45700" anchor="t" anchorCtr="0">
            <a:noAutofit/>
          </a:bodyPr>
          <a:lstStyle/>
          <a:p>
            <a:pPr marL="342900" lvl="0" indent="-368300" rtl="0">
              <a:lnSpc>
                <a:spcPct val="150000"/>
              </a:lnSpc>
              <a:spcBef>
                <a:spcPts val="0"/>
              </a:spcBef>
              <a:buClr>
                <a:schemeClr val="dk1"/>
              </a:buClr>
              <a:buSzPts val="2400"/>
              <a:buFont typeface="Times New Roman"/>
              <a:buChar char="•"/>
            </a:pPr>
            <a:r>
              <a:rPr lang="en-US" sz="2400" dirty="0" err="1">
                <a:solidFill>
                  <a:schemeClr val="dk1"/>
                </a:solidFill>
                <a:latin typeface="Times New Roman"/>
                <a:ea typeface="Times New Roman"/>
                <a:cs typeface="Times New Roman"/>
                <a:sym typeface="Times New Roman"/>
              </a:rPr>
              <a:t>Harring</a:t>
            </a:r>
            <a:r>
              <a:rPr lang="en-US" sz="2400" dirty="0">
                <a:solidFill>
                  <a:schemeClr val="dk1"/>
                </a:solidFill>
                <a:latin typeface="Times New Roman"/>
                <a:ea typeface="Times New Roman"/>
                <a:cs typeface="Times New Roman"/>
                <a:sym typeface="Times New Roman"/>
              </a:rPr>
              <a:t>, H. A., Montgomery, K., Hardin, J., (2011).  Perceptions of Body Weight, Weight Management Strategies, and Depressive Symptoms Among US College Students.  Journal of American College Health, 59(1), 43-50</a:t>
            </a:r>
          </a:p>
          <a:p>
            <a:pPr marL="342900" lvl="0" indent="-368300" rtl="0">
              <a:lnSpc>
                <a:spcPct val="150000"/>
              </a:lnSpc>
              <a:spcBef>
                <a:spcPts val="0"/>
              </a:spcBef>
              <a:buClr>
                <a:schemeClr val="dk1"/>
              </a:buClr>
              <a:buSzPts val="2400"/>
              <a:buFont typeface="Times New Roman"/>
              <a:buChar char="•"/>
            </a:pPr>
            <a:r>
              <a:rPr lang="en-US" sz="2400" dirty="0" err="1">
                <a:solidFill>
                  <a:schemeClr val="dk1"/>
                </a:solidFill>
                <a:latin typeface="Times New Roman"/>
                <a:ea typeface="Times New Roman"/>
                <a:cs typeface="Times New Roman"/>
                <a:sym typeface="Times New Roman"/>
              </a:rPr>
              <a:t>Neumark-Sztainer</a:t>
            </a:r>
            <a:r>
              <a:rPr lang="en-US" sz="2400" dirty="0">
                <a:solidFill>
                  <a:schemeClr val="dk1"/>
                </a:solidFill>
                <a:latin typeface="Times New Roman"/>
                <a:ea typeface="Times New Roman"/>
                <a:cs typeface="Times New Roman"/>
                <a:sym typeface="Times New Roman"/>
              </a:rPr>
              <a:t>, D., Paxton, S. J., Hannan, P. J., Haines, J., and Story, M. (2006).  Does Body satisfaction Matter?  Five Year Longitudinal Associations between Body Satisfaction and Health Behaviors in Adolescent Females and Males.  Journal of Adolescent Health, 39(2), 244-251.</a:t>
            </a:r>
          </a:p>
          <a:p>
            <a:pPr marL="342900" lvl="0" indent="-368300" rtl="0">
              <a:lnSpc>
                <a:spcPct val="102272"/>
              </a:lnSpc>
              <a:spcBef>
                <a:spcPts val="0"/>
              </a:spcBef>
              <a:buClr>
                <a:schemeClr val="dk1"/>
              </a:buClr>
              <a:buSzPts val="2400"/>
              <a:buFont typeface="Times New Roman"/>
              <a:buChar char="•"/>
            </a:pPr>
            <a:r>
              <a:rPr lang="en-US" sz="2400" dirty="0" err="1">
                <a:latin typeface="Times New Roman"/>
                <a:ea typeface="Times New Roman"/>
                <a:cs typeface="Times New Roman"/>
                <a:sym typeface="Times New Roman"/>
              </a:rPr>
              <a:t>RStudio</a:t>
            </a:r>
            <a:r>
              <a:rPr lang="en-US" sz="2400" dirty="0">
                <a:latin typeface="Times New Roman"/>
                <a:ea typeface="Times New Roman"/>
                <a:cs typeface="Times New Roman"/>
                <a:sym typeface="Times New Roman"/>
              </a:rPr>
              <a:t>: Integrated Development Environment for R (2016).  </a:t>
            </a:r>
            <a:r>
              <a:rPr lang="en-US" sz="2400" dirty="0" err="1">
                <a:latin typeface="Times New Roman"/>
                <a:ea typeface="Times New Roman"/>
                <a:cs typeface="Times New Roman"/>
                <a:sym typeface="Times New Roman"/>
              </a:rPr>
              <a:t>RStudio</a:t>
            </a:r>
            <a:r>
              <a:rPr lang="en-US" sz="2400" dirty="0">
                <a:latin typeface="Times New Roman"/>
                <a:ea typeface="Times New Roman"/>
                <a:cs typeface="Times New Roman"/>
                <a:sym typeface="Times New Roman"/>
              </a:rPr>
              <a:t> Team, </a:t>
            </a:r>
            <a:r>
              <a:rPr lang="en-US" sz="2400" dirty="0" err="1">
                <a:latin typeface="Times New Roman"/>
                <a:ea typeface="Times New Roman"/>
                <a:cs typeface="Times New Roman"/>
                <a:sym typeface="Times New Roman"/>
              </a:rPr>
              <a:t>RStudio</a:t>
            </a:r>
            <a:r>
              <a:rPr lang="en-US" sz="2400" dirty="0">
                <a:latin typeface="Times New Roman"/>
                <a:ea typeface="Times New Roman"/>
                <a:cs typeface="Times New Roman"/>
                <a:sym typeface="Times New Roman"/>
              </a:rPr>
              <a:t>, Inc., Boston, MA, 2016.  Found at http://www.rstudio.com/</a:t>
            </a:r>
            <a:br>
              <a:rPr lang="en-US" sz="2400" dirty="0">
                <a:solidFill>
                  <a:schemeClr val="dk1"/>
                </a:solidFill>
                <a:highlight>
                  <a:srgbClr val="CCCCCC"/>
                </a:highlight>
                <a:latin typeface="Times New Roman"/>
                <a:ea typeface="Times New Roman"/>
                <a:cs typeface="Times New Roman"/>
                <a:sym typeface="Times New Roman"/>
              </a:rPr>
            </a:br>
            <a:endParaRPr lang="en-US" sz="2400" dirty="0">
              <a:solidFill>
                <a:schemeClr val="dk1"/>
              </a:solidFill>
              <a:highlight>
                <a:srgbClr val="CCCCCC"/>
              </a:highlight>
              <a:latin typeface="Times New Roman"/>
              <a:ea typeface="Times New Roman"/>
              <a:cs typeface="Times New Roman"/>
              <a:sym typeface="Times New Roman"/>
            </a:endParaRPr>
          </a:p>
          <a:p>
            <a:pPr marL="342900" lvl="0" indent="-368300" rtl="0">
              <a:lnSpc>
                <a:spcPct val="150000"/>
              </a:lnSpc>
              <a:spcBef>
                <a:spcPts val="0"/>
              </a:spcBef>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Wharton, C. M., Adams, T., and </a:t>
            </a:r>
            <a:r>
              <a:rPr lang="en-US" sz="2400" dirty="0" err="1">
                <a:solidFill>
                  <a:schemeClr val="dk1"/>
                </a:solidFill>
                <a:latin typeface="Times New Roman"/>
                <a:ea typeface="Times New Roman"/>
                <a:cs typeface="Times New Roman"/>
                <a:sym typeface="Times New Roman"/>
              </a:rPr>
              <a:t>Hampl</a:t>
            </a:r>
            <a:r>
              <a:rPr lang="en-US" sz="2400" dirty="0">
                <a:solidFill>
                  <a:schemeClr val="dk1"/>
                </a:solidFill>
                <a:latin typeface="Times New Roman"/>
                <a:ea typeface="Times New Roman"/>
                <a:cs typeface="Times New Roman"/>
                <a:sym typeface="Times New Roman"/>
              </a:rPr>
              <a:t>, J. S., (2008). Weight Loss Practices and Body Weight Perceptions Among US College Students. Journal of American College Health, 56(5), 579-584</a:t>
            </a:r>
          </a:p>
          <a:p>
            <a:pPr lvl="0" rtl="0">
              <a:lnSpc>
                <a:spcPct val="102272"/>
              </a:lnSpc>
              <a:spcBef>
                <a:spcPts val="0"/>
              </a:spcBef>
              <a:buNone/>
            </a:pPr>
            <a:endParaRPr sz="2400" dirty="0"/>
          </a:p>
        </p:txBody>
      </p:sp>
      <p:sp>
        <p:nvSpPr>
          <p:cNvPr id="111" name="Shape 111"/>
          <p:cNvSpPr txBox="1"/>
          <p:nvPr/>
        </p:nvSpPr>
        <p:spPr>
          <a:xfrm>
            <a:off x="30076763" y="25616780"/>
            <a:ext cx="3455786" cy="6462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3600" b="1" i="0" u="sng" dirty="0">
                <a:solidFill>
                  <a:schemeClr val="dk1"/>
                </a:solidFill>
                <a:latin typeface="Times New Roman"/>
                <a:ea typeface="Times New Roman"/>
                <a:cs typeface="Times New Roman"/>
                <a:sym typeface="Times New Roman"/>
              </a:rPr>
              <a:t>Works Cited</a:t>
            </a:r>
          </a:p>
        </p:txBody>
      </p:sp>
      <p:pic>
        <p:nvPicPr>
          <p:cNvPr id="112" name="Shape 112" descr=" "/>
          <p:cNvPicPr preferRelativeResize="0"/>
          <p:nvPr/>
        </p:nvPicPr>
        <p:blipFill rotWithShape="1">
          <a:blip r:embed="rId3">
            <a:alphaModFix/>
          </a:blip>
          <a:srcRect/>
          <a:stretch/>
        </p:blipFill>
        <p:spPr>
          <a:xfrm>
            <a:off x="831850" y="157162"/>
            <a:ext cx="2464508" cy="2500312"/>
          </a:xfrm>
          <a:prstGeom prst="rect">
            <a:avLst/>
          </a:prstGeom>
          <a:noFill/>
          <a:ln>
            <a:noFill/>
          </a:ln>
        </p:spPr>
      </p:pic>
      <p:pic>
        <p:nvPicPr>
          <p:cNvPr id="113" name="Shape 113" descr=" "/>
          <p:cNvPicPr preferRelativeResize="0"/>
          <p:nvPr/>
        </p:nvPicPr>
        <p:blipFill rotWithShape="1">
          <a:blip r:embed="rId3">
            <a:alphaModFix/>
          </a:blip>
          <a:srcRect/>
          <a:stretch/>
        </p:blipFill>
        <p:spPr>
          <a:xfrm>
            <a:off x="831850" y="211125"/>
            <a:ext cx="2464500" cy="2500325"/>
          </a:xfrm>
          <a:prstGeom prst="rect">
            <a:avLst/>
          </a:prstGeom>
          <a:noFill/>
          <a:ln>
            <a:noFill/>
          </a:ln>
        </p:spPr>
      </p:pic>
      <p:pic>
        <p:nvPicPr>
          <p:cNvPr id="114" name="Shape 114" descr=" "/>
          <p:cNvPicPr preferRelativeResize="0"/>
          <p:nvPr/>
        </p:nvPicPr>
        <p:blipFill rotWithShape="1">
          <a:blip r:embed="rId3">
            <a:alphaModFix/>
          </a:blip>
          <a:srcRect/>
          <a:stretch/>
        </p:blipFill>
        <p:spPr>
          <a:xfrm>
            <a:off x="40679688" y="174625"/>
            <a:ext cx="2464508" cy="2500312"/>
          </a:xfrm>
          <a:prstGeom prst="rect">
            <a:avLst/>
          </a:prstGeom>
          <a:noFill/>
          <a:ln>
            <a:noFill/>
          </a:ln>
        </p:spPr>
      </p:pic>
      <p:sp>
        <p:nvSpPr>
          <p:cNvPr id="115" name="Shape 115"/>
          <p:cNvSpPr txBox="1"/>
          <p:nvPr/>
        </p:nvSpPr>
        <p:spPr>
          <a:xfrm>
            <a:off x="454025" y="6601213"/>
            <a:ext cx="11773800" cy="762000"/>
          </a:xfrm>
          <a:prstGeom prst="rect">
            <a:avLst/>
          </a:prstGeom>
          <a:noFill/>
          <a:ln>
            <a:noFill/>
          </a:ln>
        </p:spPr>
        <p:txBody>
          <a:bodyPr wrap="square" lIns="91425" tIns="91425" rIns="91425" bIns="91425" anchor="ctr" anchorCtr="0">
            <a:noAutofit/>
          </a:bodyPr>
          <a:lstStyle/>
          <a:p>
            <a:pPr lvl="0" rtl="0">
              <a:spcBef>
                <a:spcPts val="0"/>
              </a:spcBef>
              <a:buNone/>
            </a:pPr>
            <a:r>
              <a:rPr lang="en-US" sz="4400" b="1" u="sng">
                <a:solidFill>
                  <a:schemeClr val="dk1"/>
                </a:solidFill>
                <a:latin typeface="Helvetica Neue"/>
                <a:ea typeface="Helvetica Neue"/>
                <a:cs typeface="Helvetica Neue"/>
                <a:sym typeface="Helvetica Neue"/>
              </a:rPr>
              <a:t>Background and Literature Review</a:t>
            </a:r>
          </a:p>
        </p:txBody>
      </p:sp>
      <p:sp>
        <p:nvSpPr>
          <p:cNvPr id="116" name="Shape 116"/>
          <p:cNvSpPr txBox="1"/>
          <p:nvPr/>
        </p:nvSpPr>
        <p:spPr>
          <a:xfrm>
            <a:off x="533400" y="7356086"/>
            <a:ext cx="11773800" cy="4409400"/>
          </a:xfrm>
          <a:prstGeom prst="rect">
            <a:avLst/>
          </a:prstGeom>
          <a:noFill/>
          <a:ln>
            <a:noFill/>
          </a:ln>
        </p:spPr>
        <p:txBody>
          <a:bodyPr wrap="square" lIns="91425" tIns="91425" rIns="91425" bIns="91425" anchor="ctr" anchorCtr="0">
            <a:noAutofit/>
          </a:bodyPr>
          <a:lstStyle/>
          <a:p>
            <a:pPr marL="457200" lvl="0" indent="-406400" rtl="0">
              <a:lnSpc>
                <a:spcPct val="150000"/>
              </a:lnSpc>
              <a:spcBef>
                <a:spcPts val="0"/>
              </a:spcBef>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The National College Health Assessment survey showed that 50% out of a population of 38,204 college students were trying to lose weight even though only 28% of them were overweight (Wharton et al., 2008). </a:t>
            </a:r>
          </a:p>
          <a:p>
            <a:pPr marL="457200" lvl="0" indent="-406400" rtl="0">
              <a:lnSpc>
                <a:spcPct val="150000"/>
              </a:lnSpc>
              <a:spcBef>
                <a:spcPts val="0"/>
              </a:spcBef>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As for females, 28.8% are actually overweight or obese, yet 38.0% perceive themselves as overweight.  For males, 39.4% are considered to be overweight or obese yet, only 30.8% perceive themselves as overweight (</a:t>
            </a:r>
            <a:r>
              <a:rPr lang="en-US" sz="2800" dirty="0" err="1">
                <a:solidFill>
                  <a:schemeClr val="dk1"/>
                </a:solidFill>
                <a:latin typeface="Times New Roman"/>
                <a:ea typeface="Times New Roman"/>
                <a:cs typeface="Times New Roman"/>
                <a:sym typeface="Times New Roman"/>
              </a:rPr>
              <a:t>Harring</a:t>
            </a:r>
            <a:r>
              <a:rPr lang="en-US" sz="2800" dirty="0">
                <a:solidFill>
                  <a:schemeClr val="dk1"/>
                </a:solidFill>
                <a:latin typeface="Times New Roman"/>
                <a:ea typeface="Times New Roman"/>
                <a:cs typeface="Times New Roman"/>
                <a:sym typeface="Times New Roman"/>
              </a:rPr>
              <a:t> et al., 2011). </a:t>
            </a:r>
          </a:p>
        </p:txBody>
      </p:sp>
      <p:sp>
        <p:nvSpPr>
          <p:cNvPr id="117" name="Shape 117"/>
          <p:cNvSpPr txBox="1"/>
          <p:nvPr/>
        </p:nvSpPr>
        <p:spPr>
          <a:xfrm>
            <a:off x="666125" y="21069300"/>
            <a:ext cx="9581100" cy="457200"/>
          </a:xfrm>
          <a:prstGeom prst="rect">
            <a:avLst/>
          </a:prstGeom>
          <a:noFill/>
          <a:ln>
            <a:noFill/>
          </a:ln>
        </p:spPr>
        <p:txBody>
          <a:bodyPr wrap="square" lIns="91425" tIns="91425" rIns="91425" bIns="91425" anchor="t" anchorCtr="0">
            <a:noAutofit/>
          </a:bodyPr>
          <a:lstStyle/>
          <a:p>
            <a:pPr lvl="0" rtl="0">
              <a:spcBef>
                <a:spcPts val="0"/>
              </a:spcBef>
              <a:buClr>
                <a:schemeClr val="dk1"/>
              </a:buClr>
              <a:buSzPts val="1100"/>
              <a:buFont typeface="Arial"/>
              <a:buNone/>
            </a:pPr>
            <a:r>
              <a:rPr lang="en-US" sz="4400" b="1" u="sng">
                <a:solidFill>
                  <a:schemeClr val="dk1"/>
                </a:solidFill>
                <a:latin typeface="Times New Roman"/>
                <a:ea typeface="Times New Roman"/>
                <a:cs typeface="Times New Roman"/>
                <a:sym typeface="Times New Roman"/>
              </a:rPr>
              <a:t>Sample Characteristics</a:t>
            </a:r>
          </a:p>
        </p:txBody>
      </p:sp>
      <p:sp>
        <p:nvSpPr>
          <p:cNvPr id="118" name="Shape 118"/>
          <p:cNvSpPr txBox="1"/>
          <p:nvPr/>
        </p:nvSpPr>
        <p:spPr>
          <a:xfrm>
            <a:off x="20186775" y="10461725"/>
            <a:ext cx="8798400" cy="2796900"/>
          </a:xfrm>
          <a:prstGeom prst="rect">
            <a:avLst/>
          </a:prstGeom>
          <a:noFill/>
          <a:ln>
            <a:noFill/>
          </a:ln>
        </p:spPr>
        <p:txBody>
          <a:bodyPr wrap="square" lIns="91425" tIns="91425" rIns="91425" bIns="91425" anchor="t" anchorCtr="0">
            <a:noAutofit/>
          </a:bodyPr>
          <a:lstStyle/>
          <a:p>
            <a:pPr marL="457200" lvl="0" indent="-406400" rtl="0">
              <a:spcBef>
                <a:spcPts val="0"/>
              </a:spcBef>
              <a:spcAft>
                <a:spcPts val="0"/>
              </a:spcAft>
              <a:buSzPts val="2800"/>
              <a:buChar char="●"/>
            </a:pPr>
            <a:r>
              <a:rPr lang="en-US" sz="2800">
                <a:solidFill>
                  <a:schemeClr val="dk1"/>
                </a:solidFill>
                <a:latin typeface="Times New Roman"/>
                <a:ea typeface="Times New Roman"/>
                <a:cs typeface="Times New Roman"/>
                <a:sym typeface="Times New Roman"/>
              </a:rPr>
              <a:t>Examined the relationship between a person’s perceived general health and their dietary choices.</a:t>
            </a:r>
          </a:p>
          <a:p>
            <a:pPr marL="457200" lvl="0" indent="-406400" rtl="0">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H₀=There is no association between these variables.</a:t>
            </a:r>
          </a:p>
          <a:p>
            <a:pPr marL="457200" lvl="0" indent="-406400" rtl="0">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Hₐ=There is an association between these variables.</a:t>
            </a:r>
          </a:p>
          <a:p>
            <a:pPr marL="457200" lvl="0" indent="-406400" rtl="0">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Performed an analysis of variance using Anova.</a:t>
            </a:r>
          </a:p>
          <a:p>
            <a:pPr marL="457200" lvl="0" indent="-406400" rtl="0">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Reject the Null, p&lt;.001</a:t>
            </a:r>
          </a:p>
        </p:txBody>
      </p:sp>
      <p:sp>
        <p:nvSpPr>
          <p:cNvPr id="119" name="Shape 119"/>
          <p:cNvSpPr txBox="1"/>
          <p:nvPr/>
        </p:nvSpPr>
        <p:spPr>
          <a:xfrm>
            <a:off x="20186775" y="15729238"/>
            <a:ext cx="8918700" cy="3147000"/>
          </a:xfrm>
          <a:prstGeom prst="rect">
            <a:avLst/>
          </a:prstGeom>
          <a:noFill/>
          <a:ln>
            <a:noFill/>
          </a:ln>
        </p:spPr>
        <p:txBody>
          <a:bodyPr wrap="square" lIns="91425" tIns="91425" rIns="91425" bIns="91425" anchor="t" anchorCtr="0">
            <a:noAutofit/>
          </a:bodyPr>
          <a:lstStyle/>
          <a:p>
            <a:pPr marL="457200" lvl="0" indent="-406400" rtl="0">
              <a:spcBef>
                <a:spcPts val="0"/>
              </a:spcBef>
              <a:buClr>
                <a:schemeClr val="dk1"/>
              </a:buClr>
              <a:buSzPts val="2800"/>
              <a:buChar char="●"/>
            </a:pPr>
            <a:r>
              <a:rPr lang="en-US" sz="2800">
                <a:solidFill>
                  <a:schemeClr val="dk1"/>
                </a:solidFill>
                <a:latin typeface="Times New Roman"/>
                <a:ea typeface="Times New Roman"/>
                <a:cs typeface="Times New Roman"/>
                <a:sym typeface="Times New Roman"/>
              </a:rPr>
              <a:t>Examined the relationship between a person’s perceived weight and their dietary choices.</a:t>
            </a:r>
          </a:p>
          <a:p>
            <a:pPr marL="457200" lvl="0" indent="-406400" rtl="0">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H₀=There is no association between these variables.</a:t>
            </a:r>
          </a:p>
          <a:p>
            <a:pPr marL="457200" lvl="0" indent="-406400" rtl="0">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Hₐ=There is an association between these variables.</a:t>
            </a:r>
          </a:p>
          <a:p>
            <a:pPr marL="457200" lvl="0" indent="-406400" rtl="0">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Performed an analysis of variance using Anova.</a:t>
            </a:r>
          </a:p>
          <a:p>
            <a:pPr marL="457200" lvl="0" indent="-406400" rtl="0">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Reject the Null, p&lt;.001</a:t>
            </a:r>
          </a:p>
          <a:p>
            <a:pPr lvl="0">
              <a:spcBef>
                <a:spcPts val="0"/>
              </a:spcBef>
              <a:buNone/>
            </a:pPr>
            <a:endParaRPr/>
          </a:p>
        </p:txBody>
      </p:sp>
      <p:sp>
        <p:nvSpPr>
          <p:cNvPr id="120" name="Shape 120"/>
          <p:cNvSpPr txBox="1"/>
          <p:nvPr/>
        </p:nvSpPr>
        <p:spPr>
          <a:xfrm>
            <a:off x="20186775" y="21793548"/>
            <a:ext cx="8798400" cy="2796900"/>
          </a:xfrm>
          <a:prstGeom prst="rect">
            <a:avLst/>
          </a:prstGeom>
          <a:noFill/>
          <a:ln>
            <a:noFill/>
          </a:ln>
        </p:spPr>
        <p:txBody>
          <a:bodyPr wrap="square" lIns="91425" tIns="91425" rIns="91425" bIns="91425" anchor="t" anchorCtr="0">
            <a:noAutofit/>
          </a:bodyPr>
          <a:lstStyle/>
          <a:p>
            <a:pPr marL="457200" lvl="0" indent="-406400" rtl="0">
              <a:spcBef>
                <a:spcPts val="0"/>
              </a:spcBef>
              <a:spcAft>
                <a:spcPts val="0"/>
              </a:spcAft>
              <a:buSzPts val="2800"/>
              <a:buFont typeface="Times New Roman"/>
              <a:buChar char="●"/>
            </a:pPr>
            <a:r>
              <a:rPr lang="en-US" sz="2800">
                <a:solidFill>
                  <a:schemeClr val="dk1"/>
                </a:solidFill>
                <a:latin typeface="Times New Roman"/>
                <a:ea typeface="Times New Roman"/>
                <a:cs typeface="Times New Roman"/>
                <a:sym typeface="Times New Roman"/>
              </a:rPr>
              <a:t>Examined the relationship between a person’s perceived weight and their dietary choices across all factors of general health.</a:t>
            </a:r>
          </a:p>
          <a:p>
            <a:pPr marL="457200" lvl="0" indent="-406400" rtl="0">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Performed a linear regression model and in this model, perceived weight became an insignificant variable, p-values&gt;.005.</a:t>
            </a:r>
          </a:p>
          <a:p>
            <a:pPr lvl="0" rtl="0">
              <a:spcBef>
                <a:spcPts val="0"/>
              </a:spcBef>
              <a:buNone/>
            </a:pPr>
            <a:endParaRPr sz="2800">
              <a:latin typeface="Times New Roman"/>
              <a:ea typeface="Times New Roman"/>
              <a:cs typeface="Times New Roman"/>
              <a:sym typeface="Times New Roman"/>
            </a:endParaRPr>
          </a:p>
        </p:txBody>
      </p:sp>
      <p:sp>
        <p:nvSpPr>
          <p:cNvPr id="121" name="Shape 121"/>
          <p:cNvSpPr txBox="1"/>
          <p:nvPr/>
        </p:nvSpPr>
        <p:spPr>
          <a:xfrm>
            <a:off x="20283675" y="27162625"/>
            <a:ext cx="8604600" cy="3335400"/>
          </a:xfrm>
          <a:prstGeom prst="rect">
            <a:avLst/>
          </a:prstGeom>
          <a:noFill/>
          <a:ln>
            <a:noFill/>
          </a:ln>
        </p:spPr>
        <p:txBody>
          <a:bodyPr wrap="square" lIns="91425" tIns="91425" rIns="91425" bIns="91425" anchor="t" anchorCtr="0">
            <a:noAutofit/>
          </a:bodyPr>
          <a:lstStyle/>
          <a:p>
            <a:pPr marL="457200" lvl="0" indent="-406400" rtl="0">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Examined the relationship between a person’s perceived weight and their dietary choices across all factors of general health and gender lines.</a:t>
            </a:r>
          </a:p>
          <a:p>
            <a:pPr marL="457200" lvl="0" indent="-406400" rtl="0">
              <a:spcBef>
                <a:spcPts val="0"/>
              </a:spcBef>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Performed a linear regression model for these variables and gender is significant and perceived weight is not.</a:t>
            </a:r>
          </a:p>
          <a:p>
            <a:pPr marL="457200" lvl="0" indent="-406400" rtl="0">
              <a:spcBef>
                <a:spcPts val="0"/>
              </a:spcBef>
              <a:buSzPts val="2800"/>
              <a:buFont typeface="Times New Roman"/>
              <a:buChar char="●"/>
            </a:pPr>
            <a:r>
              <a:rPr lang="en-US" sz="2800">
                <a:latin typeface="Times New Roman"/>
                <a:ea typeface="Times New Roman"/>
                <a:cs typeface="Times New Roman"/>
                <a:sym typeface="Times New Roman"/>
              </a:rPr>
              <a:t>The relationship does not change when gender is added to the model.</a:t>
            </a:r>
          </a:p>
        </p:txBody>
      </p:sp>
      <p:sp>
        <p:nvSpPr>
          <p:cNvPr id="122" name="Shape 122"/>
          <p:cNvSpPr txBox="1"/>
          <p:nvPr/>
        </p:nvSpPr>
        <p:spPr>
          <a:xfrm>
            <a:off x="14396275" y="14058575"/>
            <a:ext cx="5060700" cy="523800"/>
          </a:xfrm>
          <a:prstGeom prst="rect">
            <a:avLst/>
          </a:prstGeom>
          <a:noFill/>
          <a:ln>
            <a:noFill/>
          </a:ln>
        </p:spPr>
        <p:txBody>
          <a:bodyPr wrap="square" lIns="91425" tIns="91425" rIns="91425" bIns="91425" anchor="t" anchorCtr="0">
            <a:noAutofit/>
          </a:bodyPr>
          <a:lstStyle/>
          <a:p>
            <a:pPr lvl="0">
              <a:spcBef>
                <a:spcPts val="0"/>
              </a:spcBef>
              <a:buNone/>
            </a:pPr>
            <a:r>
              <a:rPr lang="en-US"/>
              <a:t>Figure 1.  Graph of general health against  diet.</a:t>
            </a:r>
          </a:p>
        </p:txBody>
      </p:sp>
      <p:sp>
        <p:nvSpPr>
          <p:cNvPr id="123" name="Shape 123"/>
          <p:cNvSpPr txBox="1"/>
          <p:nvPr/>
        </p:nvSpPr>
        <p:spPr>
          <a:xfrm>
            <a:off x="14278625" y="19784900"/>
            <a:ext cx="6461400" cy="457200"/>
          </a:xfrm>
          <a:prstGeom prst="rect">
            <a:avLst/>
          </a:prstGeom>
          <a:noFill/>
          <a:ln>
            <a:noFill/>
          </a:ln>
        </p:spPr>
        <p:txBody>
          <a:bodyPr wrap="square" lIns="91425" tIns="91425" rIns="91425" bIns="91425" anchor="t" anchorCtr="0">
            <a:noAutofit/>
          </a:bodyPr>
          <a:lstStyle/>
          <a:p>
            <a:pPr lvl="0">
              <a:spcBef>
                <a:spcPts val="0"/>
              </a:spcBef>
              <a:buNone/>
            </a:pPr>
            <a:r>
              <a:rPr lang="en-US"/>
              <a:t>Figure 2. Graph of perceived weight against diet.</a:t>
            </a:r>
          </a:p>
        </p:txBody>
      </p:sp>
      <p:sp>
        <p:nvSpPr>
          <p:cNvPr id="124" name="Shape 124"/>
          <p:cNvSpPr txBox="1"/>
          <p:nvPr/>
        </p:nvSpPr>
        <p:spPr>
          <a:xfrm>
            <a:off x="14293850" y="25519738"/>
            <a:ext cx="6192300" cy="523800"/>
          </a:xfrm>
          <a:prstGeom prst="rect">
            <a:avLst/>
          </a:prstGeom>
          <a:noFill/>
          <a:ln>
            <a:noFill/>
          </a:ln>
        </p:spPr>
        <p:txBody>
          <a:bodyPr wrap="square" lIns="91425" tIns="91425" rIns="91425" bIns="91425" anchor="t" anchorCtr="0">
            <a:noAutofit/>
          </a:bodyPr>
          <a:lstStyle/>
          <a:p>
            <a:pPr lvl="0" algn="l" rtl="0">
              <a:spcBef>
                <a:spcPts val="0"/>
              </a:spcBef>
              <a:buNone/>
            </a:pPr>
            <a:r>
              <a:rPr lang="en-US"/>
              <a:t>Figure 3. Graph of perceived weight against diet wrapped by</a:t>
            </a:r>
          </a:p>
          <a:p>
            <a:pPr lvl="0" algn="l">
              <a:spcBef>
                <a:spcPts val="0"/>
              </a:spcBef>
              <a:buNone/>
            </a:pPr>
            <a:r>
              <a:rPr lang="en-US"/>
              <a:t>general health.</a:t>
            </a:r>
          </a:p>
        </p:txBody>
      </p:sp>
      <p:sp>
        <p:nvSpPr>
          <p:cNvPr id="125" name="Shape 125"/>
          <p:cNvSpPr txBox="1"/>
          <p:nvPr/>
        </p:nvSpPr>
        <p:spPr>
          <a:xfrm>
            <a:off x="14396275" y="31360650"/>
            <a:ext cx="5060700" cy="523800"/>
          </a:xfrm>
          <a:prstGeom prst="rect">
            <a:avLst/>
          </a:prstGeom>
          <a:noFill/>
          <a:ln>
            <a:noFill/>
          </a:ln>
        </p:spPr>
        <p:txBody>
          <a:bodyPr wrap="square" lIns="91425" tIns="91425" rIns="91425" bIns="91425" anchor="t" anchorCtr="0">
            <a:noAutofit/>
          </a:bodyPr>
          <a:lstStyle/>
          <a:p>
            <a:pPr lvl="0">
              <a:spcBef>
                <a:spcPts val="0"/>
              </a:spcBef>
              <a:buNone/>
            </a:pPr>
            <a:r>
              <a:rPr lang="en-US"/>
              <a:t>Figure 4.  Graph of perceived weight against diet wrapped by </a:t>
            </a:r>
          </a:p>
          <a:p>
            <a:pPr lvl="0">
              <a:spcBef>
                <a:spcPts val="0"/>
              </a:spcBef>
              <a:buNone/>
            </a:pPr>
            <a:r>
              <a:rPr lang="en-US"/>
              <a:t>general health and gender.</a:t>
            </a:r>
          </a:p>
        </p:txBody>
      </p:sp>
      <p:sp>
        <p:nvSpPr>
          <p:cNvPr id="126" name="Shape 126"/>
          <p:cNvSpPr txBox="1"/>
          <p:nvPr/>
        </p:nvSpPr>
        <p:spPr>
          <a:xfrm>
            <a:off x="30076763" y="16236225"/>
            <a:ext cx="13067400" cy="646200"/>
          </a:xfrm>
          <a:prstGeom prst="rect">
            <a:avLst/>
          </a:prstGeom>
          <a:noFill/>
          <a:ln>
            <a:noFill/>
          </a:ln>
        </p:spPr>
        <p:txBody>
          <a:bodyPr wrap="square" lIns="91425" tIns="91425" rIns="91425" bIns="91425" anchor="t" anchorCtr="0">
            <a:noAutofit/>
          </a:bodyPr>
          <a:lstStyle/>
          <a:p>
            <a:pPr lvl="0">
              <a:spcBef>
                <a:spcPts val="0"/>
              </a:spcBef>
              <a:buNone/>
            </a:pPr>
            <a:r>
              <a:rPr lang="en-US" sz="4400" b="1" u="sng" dirty="0">
                <a:latin typeface="Times New Roman"/>
                <a:ea typeface="Times New Roman"/>
                <a:cs typeface="Times New Roman"/>
                <a:sym typeface="Times New Roman"/>
              </a:rPr>
              <a:t>Discussion</a:t>
            </a:r>
          </a:p>
        </p:txBody>
      </p:sp>
      <p:sp>
        <p:nvSpPr>
          <p:cNvPr id="127" name="Shape 127"/>
          <p:cNvSpPr txBox="1"/>
          <p:nvPr/>
        </p:nvSpPr>
        <p:spPr>
          <a:xfrm>
            <a:off x="30110925" y="16947526"/>
            <a:ext cx="13294500" cy="3589200"/>
          </a:xfrm>
          <a:prstGeom prst="rect">
            <a:avLst/>
          </a:prstGeom>
          <a:noFill/>
          <a:ln>
            <a:noFill/>
          </a:ln>
        </p:spPr>
        <p:txBody>
          <a:bodyPr wrap="square" lIns="91425" tIns="91425" rIns="91425" bIns="91425" anchor="t" anchorCtr="0">
            <a:noAutofit/>
          </a:bodyPr>
          <a:lstStyle/>
          <a:p>
            <a:pPr marL="457200" lvl="0" indent="-406400" rtl="0">
              <a:lnSpc>
                <a:spcPct val="115000"/>
              </a:lnSpc>
              <a:spcBef>
                <a:spcPts val="0"/>
              </a:spcBef>
              <a:spcAft>
                <a:spcPts val="0"/>
              </a:spcAft>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According to our findings, there is a relationship between Perceived Weight and Diet</a:t>
            </a:r>
          </a:p>
          <a:p>
            <a:pPr marL="457200" lvl="0" indent="-406400" rtl="0">
              <a:lnSpc>
                <a:spcPct val="115000"/>
              </a:lnSpc>
              <a:spcBef>
                <a:spcPts val="0"/>
              </a:spcBef>
              <a:spcAft>
                <a:spcPts val="1600"/>
              </a:spcAft>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There is a difference between gender against diet</a:t>
            </a:r>
          </a:p>
          <a:p>
            <a:pPr marL="457200" lvl="0" indent="-406400" rtl="0">
              <a:lnSpc>
                <a:spcPct val="115000"/>
              </a:lnSpc>
              <a:spcBef>
                <a:spcPts val="0"/>
              </a:spcBef>
              <a:spcAft>
                <a:spcPts val="1600"/>
              </a:spcAft>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Gender is not a </a:t>
            </a:r>
            <a:r>
              <a:rPr lang="en-US" sz="2800" dirty="0">
                <a:latin typeface="Times New Roman"/>
                <a:ea typeface="Times New Roman"/>
                <a:cs typeface="Times New Roman"/>
                <a:sym typeface="Times New Roman"/>
              </a:rPr>
              <a:t>modulator</a:t>
            </a:r>
            <a:r>
              <a:rPr lang="en-US" sz="2800" dirty="0">
                <a:solidFill>
                  <a:srgbClr val="FF0000"/>
                </a:solidFill>
                <a:latin typeface="Times New Roman"/>
                <a:ea typeface="Times New Roman"/>
                <a:cs typeface="Times New Roman"/>
                <a:sym typeface="Times New Roman"/>
              </a:rPr>
              <a:t> </a:t>
            </a:r>
            <a:r>
              <a:rPr lang="en-US" sz="2800" dirty="0">
                <a:solidFill>
                  <a:schemeClr val="dk1"/>
                </a:solidFill>
                <a:latin typeface="Times New Roman"/>
                <a:ea typeface="Times New Roman"/>
                <a:cs typeface="Times New Roman"/>
                <a:sym typeface="Times New Roman"/>
              </a:rPr>
              <a:t>when introduced to the relationship with perceived weight and diet.</a:t>
            </a:r>
          </a:p>
          <a:p>
            <a:pPr marL="457200" lvl="0" indent="-406400" rtl="0">
              <a:lnSpc>
                <a:spcPct val="115000"/>
              </a:lnSpc>
              <a:spcBef>
                <a:spcPts val="0"/>
              </a:spcBef>
              <a:spcAft>
                <a:spcPts val="1600"/>
              </a:spcAft>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Perceived general health is significant to diet and exercise overall compared to perceived body weight.</a:t>
            </a:r>
          </a:p>
          <a:p>
            <a:pPr lvl="0" rtl="0">
              <a:spcBef>
                <a:spcPts val="0"/>
              </a:spcBef>
              <a:buNone/>
            </a:pPr>
            <a:endParaRPr sz="2800" dirty="0">
              <a:latin typeface="Times New Roman"/>
              <a:ea typeface="Times New Roman"/>
              <a:cs typeface="Times New Roman"/>
              <a:sym typeface="Times New Roman"/>
            </a:endParaRPr>
          </a:p>
        </p:txBody>
      </p:sp>
      <p:sp>
        <p:nvSpPr>
          <p:cNvPr id="128" name="Shape 128"/>
          <p:cNvSpPr txBox="1"/>
          <p:nvPr/>
        </p:nvSpPr>
        <p:spPr>
          <a:xfrm>
            <a:off x="30110925" y="4843388"/>
            <a:ext cx="13033200" cy="11866500"/>
          </a:xfrm>
          <a:prstGeom prst="rect">
            <a:avLst/>
          </a:prstGeom>
          <a:noFill/>
          <a:ln>
            <a:noFill/>
          </a:ln>
        </p:spPr>
        <p:txBody>
          <a:bodyPr wrap="square" lIns="91425" tIns="91425" rIns="91425" bIns="91425" anchor="t" anchorCtr="0">
            <a:noAutofit/>
          </a:bodyPr>
          <a:lstStyle/>
          <a:p>
            <a:pPr marL="457200" lvl="0" indent="-406400"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 goal of this study was to examine the relationship between body image perception and dietary choices. </a:t>
            </a:r>
          </a:p>
          <a:p>
            <a:pPr marL="457200" lvl="0" indent="-406400"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There is a significant relationship between perceived general health and dietary choices.</a:t>
            </a:r>
          </a:p>
          <a:p>
            <a:pPr marL="457200" lvl="0" indent="-406400"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There is a significant relationship between perceived weight and dietary choices.</a:t>
            </a:r>
          </a:p>
          <a:p>
            <a:pPr marL="457200" lvl="0" indent="-406400" rtl="0">
              <a:spcBef>
                <a:spcPts val="0"/>
              </a:spcBef>
              <a:spcAft>
                <a:spcPts val="0"/>
              </a:spcAft>
              <a:buSzPts val="2800"/>
              <a:buFont typeface="Times New Roman"/>
              <a:buChar char="●"/>
            </a:pPr>
            <a:r>
              <a:rPr lang="en-US" sz="2800">
                <a:latin typeface="Times New Roman"/>
                <a:ea typeface="Times New Roman"/>
                <a:cs typeface="Times New Roman"/>
                <a:sym typeface="Times New Roman"/>
              </a:rPr>
              <a:t>However, when building a linear model between perceived general health, perceived weight, and dietary choices perceived weight does not maintain its significance in this model.  The p-values across all factors of perceived weight range from .09-.90.</a:t>
            </a:r>
          </a:p>
          <a:p>
            <a:pPr marL="457200" lvl="0" indent="-406400" rtl="0">
              <a:spcBef>
                <a:spcPts val="0"/>
              </a:spcBef>
              <a:spcAft>
                <a:spcPts val="0"/>
              </a:spcAft>
              <a:buSzPts val="2800"/>
              <a:buFont typeface="Times New Roman"/>
              <a:buChar char="●"/>
            </a:pPr>
            <a:r>
              <a:rPr lang="en-US" sz="2800">
                <a:latin typeface="Times New Roman"/>
                <a:ea typeface="Times New Roman"/>
                <a:cs typeface="Times New Roman"/>
                <a:sym typeface="Times New Roman"/>
              </a:rPr>
              <a:t>When gender is added to the linear regression model the relationship of perceived general health and diet remains significant.  This is true for both males and females, p&lt;.0001.</a:t>
            </a:r>
          </a:p>
          <a:p>
            <a:pPr marL="457200" lvl="0" indent="-406400" rtl="0">
              <a:spcBef>
                <a:spcPts val="0"/>
              </a:spcBef>
              <a:spcAft>
                <a:spcPts val="0"/>
              </a:spcAft>
              <a:buSzPts val="2800"/>
              <a:buFont typeface="Times New Roman"/>
              <a:buChar char="●"/>
            </a:pPr>
            <a:r>
              <a:rPr lang="en-US" sz="2800">
                <a:latin typeface="Times New Roman"/>
                <a:ea typeface="Times New Roman"/>
                <a:cs typeface="Times New Roman"/>
                <a:sym typeface="Times New Roman"/>
              </a:rPr>
              <a:t>Respondents who perceive themselves to be in excellent health and their weight to be very underweight make more poor dietary choices than all other factor levels of perceived weight (figure 3).</a:t>
            </a:r>
          </a:p>
          <a:p>
            <a:pPr marL="457200" lvl="0" indent="-406400" rtl="0">
              <a:spcBef>
                <a:spcPts val="0"/>
              </a:spcBef>
              <a:buSzPts val="2800"/>
              <a:buFont typeface="Times New Roman"/>
              <a:buChar char="●"/>
            </a:pPr>
            <a:r>
              <a:rPr lang="en-US" sz="2800">
                <a:latin typeface="Times New Roman"/>
                <a:ea typeface="Times New Roman"/>
                <a:cs typeface="Times New Roman"/>
                <a:sym typeface="Times New Roman"/>
              </a:rPr>
              <a:t>Respondents who perceive themselves to be in poor health yet very underweight make the most poor dietary choices on average of all factor levels of both variables</a:t>
            </a:r>
          </a:p>
          <a:p>
            <a:pPr lvl="0" rtl="0">
              <a:spcBef>
                <a:spcPts val="0"/>
              </a:spcBef>
              <a:buNone/>
            </a:pPr>
            <a:r>
              <a:rPr lang="en-US" sz="2800">
                <a:latin typeface="Times New Roman"/>
                <a:ea typeface="Times New Roman"/>
                <a:cs typeface="Times New Roman"/>
                <a:sym typeface="Times New Roman"/>
              </a:rPr>
              <a:t>     (figure 3).</a:t>
            </a:r>
          </a:p>
          <a:p>
            <a:pPr marL="457200" lvl="0" indent="-406400" rtl="0">
              <a:spcBef>
                <a:spcPts val="0"/>
              </a:spcBef>
              <a:spcAft>
                <a:spcPts val="0"/>
              </a:spcAft>
              <a:buSzPts val="2800"/>
              <a:buFont typeface="Times New Roman"/>
              <a:buChar char="●"/>
            </a:pPr>
            <a:r>
              <a:rPr lang="en-US" sz="2800">
                <a:latin typeface="Times New Roman"/>
                <a:ea typeface="Times New Roman"/>
                <a:cs typeface="Times New Roman"/>
                <a:sym typeface="Times New Roman"/>
              </a:rPr>
              <a:t>Females who perceive their weight as very underweight and their general health as excellent make the least poor dietary choices on average across all factor levels of both variables and across both gender lines (figure 4).</a:t>
            </a:r>
          </a:p>
          <a:p>
            <a:pPr marL="457200" lvl="0" indent="-406400" rtl="0">
              <a:spcBef>
                <a:spcPts val="0"/>
              </a:spcBef>
              <a:spcAft>
                <a:spcPts val="0"/>
              </a:spcAft>
              <a:buSzPts val="2800"/>
              <a:buFont typeface="Times New Roman"/>
              <a:buChar char="●"/>
            </a:pPr>
            <a:r>
              <a:rPr lang="en-US" sz="2800">
                <a:latin typeface="Times New Roman"/>
                <a:ea typeface="Times New Roman"/>
                <a:cs typeface="Times New Roman"/>
                <a:sym typeface="Times New Roman"/>
              </a:rPr>
              <a:t>Males who perceive their weight as normal and their general health as poor make the most poor dietary choices on average across all factor levels of each variable and across gender lines (figure 4).</a:t>
            </a:r>
          </a:p>
          <a:p>
            <a:pPr marL="457200" lvl="0" indent="-406400" rtl="0">
              <a:spcBef>
                <a:spcPts val="0"/>
              </a:spcBef>
              <a:spcAft>
                <a:spcPts val="0"/>
              </a:spcAft>
              <a:buSzPts val="2800"/>
              <a:buFont typeface="Times New Roman"/>
              <a:buChar char="●"/>
            </a:pPr>
            <a:r>
              <a:rPr lang="en-US" sz="2800">
                <a:latin typeface="Times New Roman"/>
                <a:ea typeface="Times New Roman"/>
                <a:cs typeface="Times New Roman"/>
                <a:sym typeface="Times New Roman"/>
              </a:rPr>
              <a:t>Respondents who perceive their general health as fair make the most poor dietary choices on average (figure 1).</a:t>
            </a:r>
          </a:p>
          <a:p>
            <a:pPr marL="457200" lvl="0" indent="-406400">
              <a:spcBef>
                <a:spcPts val="0"/>
              </a:spcBef>
              <a:buSzPts val="2800"/>
              <a:buFont typeface="Times New Roman"/>
              <a:buChar char="●"/>
            </a:pPr>
            <a:r>
              <a:rPr lang="en-US" sz="2800">
                <a:latin typeface="Times New Roman"/>
                <a:ea typeface="Times New Roman"/>
                <a:cs typeface="Times New Roman"/>
                <a:sym typeface="Times New Roman"/>
              </a:rPr>
              <a:t> Respondents who perceive their weight as underweight make the most poor dietary choices on average (figure 2).</a:t>
            </a:r>
          </a:p>
        </p:txBody>
      </p:sp>
      <p:pic>
        <p:nvPicPr>
          <p:cNvPr id="129" name="Shape 129"/>
          <p:cNvPicPr preferRelativeResize="0"/>
          <p:nvPr/>
        </p:nvPicPr>
        <p:blipFill>
          <a:blip r:embed="rId4">
            <a:alphaModFix/>
          </a:blip>
          <a:stretch>
            <a:fillRect/>
          </a:stretch>
        </p:blipFill>
        <p:spPr>
          <a:xfrm>
            <a:off x="14293850" y="26299988"/>
            <a:ext cx="5060675" cy="5060675"/>
          </a:xfrm>
          <a:prstGeom prst="rect">
            <a:avLst/>
          </a:prstGeom>
          <a:noFill/>
          <a:ln>
            <a:noFill/>
          </a:ln>
        </p:spPr>
      </p:pic>
      <p:pic>
        <p:nvPicPr>
          <p:cNvPr id="130" name="Shape 130"/>
          <p:cNvPicPr preferRelativeResize="0"/>
          <p:nvPr/>
        </p:nvPicPr>
        <p:blipFill>
          <a:blip r:embed="rId5">
            <a:alphaModFix/>
          </a:blip>
          <a:stretch>
            <a:fillRect/>
          </a:stretch>
        </p:blipFill>
        <p:spPr>
          <a:xfrm>
            <a:off x="14396276" y="9037676"/>
            <a:ext cx="5060675" cy="5060675"/>
          </a:xfrm>
          <a:prstGeom prst="rect">
            <a:avLst/>
          </a:prstGeom>
          <a:noFill/>
          <a:ln>
            <a:noFill/>
          </a:ln>
        </p:spPr>
      </p:pic>
      <p:pic>
        <p:nvPicPr>
          <p:cNvPr id="131" name="Shape 131"/>
          <p:cNvPicPr preferRelativeResize="0"/>
          <p:nvPr/>
        </p:nvPicPr>
        <p:blipFill>
          <a:blip r:embed="rId6">
            <a:alphaModFix/>
          </a:blip>
          <a:stretch>
            <a:fillRect/>
          </a:stretch>
        </p:blipFill>
        <p:spPr>
          <a:xfrm>
            <a:off x="14437764" y="14720448"/>
            <a:ext cx="4916762" cy="4982478"/>
          </a:xfrm>
          <a:prstGeom prst="rect">
            <a:avLst/>
          </a:prstGeom>
          <a:noFill/>
          <a:ln>
            <a:noFill/>
          </a:ln>
        </p:spPr>
      </p:pic>
      <p:pic>
        <p:nvPicPr>
          <p:cNvPr id="132" name="Shape 132"/>
          <p:cNvPicPr preferRelativeResize="0"/>
          <p:nvPr/>
        </p:nvPicPr>
        <p:blipFill>
          <a:blip r:embed="rId7">
            <a:alphaModFix/>
          </a:blip>
          <a:stretch>
            <a:fillRect/>
          </a:stretch>
        </p:blipFill>
        <p:spPr>
          <a:xfrm>
            <a:off x="14396276" y="20220588"/>
            <a:ext cx="5612239" cy="5297913"/>
          </a:xfrm>
          <a:prstGeom prst="rect">
            <a:avLst/>
          </a:prstGeom>
          <a:noFill/>
          <a:ln>
            <a:noFill/>
          </a:ln>
        </p:spPr>
      </p:pic>
      <p:sp>
        <p:nvSpPr>
          <p:cNvPr id="133" name="Shape 133"/>
          <p:cNvSpPr txBox="1"/>
          <p:nvPr/>
        </p:nvSpPr>
        <p:spPr>
          <a:xfrm>
            <a:off x="14293850" y="3917950"/>
            <a:ext cx="13495500" cy="3147000"/>
          </a:xfrm>
          <a:prstGeom prst="rect">
            <a:avLst/>
          </a:prstGeom>
          <a:noFill/>
          <a:ln>
            <a:noFill/>
          </a:ln>
        </p:spPr>
        <p:txBody>
          <a:bodyPr wrap="square" lIns="91425" tIns="91425" rIns="91425" bIns="91425" anchor="t" anchorCtr="0">
            <a:noAutofit/>
          </a:bodyPr>
          <a:lstStyle/>
          <a:p>
            <a:pPr lvl="0">
              <a:spcBef>
                <a:spcPts val="0"/>
              </a:spcBef>
              <a:buNone/>
            </a:pPr>
            <a:r>
              <a:rPr lang="en-US" sz="4400" b="1" u="sng">
                <a:latin typeface="Times New Roman"/>
                <a:ea typeface="Times New Roman"/>
                <a:cs typeface="Times New Roman"/>
                <a:sym typeface="Times New Roman"/>
              </a:rPr>
              <a:t>Research Questions</a:t>
            </a:r>
          </a:p>
          <a:p>
            <a:pPr lvl="0">
              <a:spcBef>
                <a:spcPts val="0"/>
              </a:spcBef>
              <a:buNone/>
            </a:pPr>
            <a:endParaRPr sz="2800" b="1" u="sng">
              <a:latin typeface="Times New Roman"/>
              <a:ea typeface="Times New Roman"/>
              <a:cs typeface="Times New Roman"/>
              <a:sym typeface="Times New Roman"/>
            </a:endParaRPr>
          </a:p>
          <a:p>
            <a:pPr marL="457200" lvl="0" indent="-406400" rtl="0">
              <a:spcBef>
                <a:spcPts val="0"/>
              </a:spcBef>
              <a:spcAft>
                <a:spcPts val="0"/>
              </a:spcAft>
              <a:buSzPts val="2800"/>
              <a:buFont typeface="Times New Roman"/>
              <a:buChar char="●"/>
            </a:pPr>
            <a:r>
              <a:rPr lang="en-US" sz="2800">
                <a:latin typeface="Times New Roman"/>
                <a:ea typeface="Times New Roman"/>
                <a:cs typeface="Times New Roman"/>
                <a:sym typeface="Times New Roman"/>
              </a:rPr>
              <a:t>Does a person’s perceived weight or perceived general health affect their weekly dietary choices?</a:t>
            </a:r>
          </a:p>
          <a:p>
            <a:pPr marL="457200" lvl="0" indent="-406400">
              <a:spcBef>
                <a:spcPts val="0"/>
              </a:spcBef>
              <a:buSzPts val="2800"/>
              <a:buFont typeface="Times New Roman"/>
              <a:buChar char="●"/>
            </a:pPr>
            <a:r>
              <a:rPr lang="en-US" sz="2800">
                <a:latin typeface="Times New Roman"/>
                <a:ea typeface="Times New Roman"/>
                <a:cs typeface="Times New Roman"/>
                <a:sym typeface="Times New Roman"/>
              </a:rPr>
              <a:t>Is there a difference in this association across gender lines?</a:t>
            </a:r>
          </a:p>
          <a:p>
            <a:pPr lvl="0">
              <a:spcBef>
                <a:spcPts val="0"/>
              </a:spcBef>
              <a:buNone/>
            </a:pPr>
            <a:endParaRPr sz="2800" b="1" u="sng">
              <a:latin typeface="Times New Roman"/>
              <a:ea typeface="Times New Roman"/>
              <a:cs typeface="Times New Roman"/>
              <a:sym typeface="Times New Roman"/>
            </a:endParaRPr>
          </a:p>
        </p:txBody>
      </p:sp>
      <p:graphicFrame>
        <p:nvGraphicFramePr>
          <p:cNvPr id="134" name="Shape 134"/>
          <p:cNvGraphicFramePr/>
          <p:nvPr/>
        </p:nvGraphicFramePr>
        <p:xfrm>
          <a:off x="666113" y="21928753"/>
          <a:ext cx="12512700" cy="10048300"/>
        </p:xfrm>
        <a:graphic>
          <a:graphicData uri="http://schemas.openxmlformats.org/drawingml/2006/table">
            <a:tbl>
              <a:tblPr>
                <a:noFill/>
                <a:tableStyleId>{7489DB7E-7194-47AF-A3AF-914100780E59}</a:tableStyleId>
              </a:tblPr>
              <a:tblGrid>
                <a:gridCol w="4411775">
                  <a:extLst>
                    <a:ext uri="{9D8B030D-6E8A-4147-A177-3AD203B41FA5}">
                      <a16:colId xmlns:a16="http://schemas.microsoft.com/office/drawing/2014/main" val="20000"/>
                    </a:ext>
                  </a:extLst>
                </a:gridCol>
                <a:gridCol w="4183575">
                  <a:extLst>
                    <a:ext uri="{9D8B030D-6E8A-4147-A177-3AD203B41FA5}">
                      <a16:colId xmlns:a16="http://schemas.microsoft.com/office/drawing/2014/main" val="20001"/>
                    </a:ext>
                  </a:extLst>
                </a:gridCol>
                <a:gridCol w="3917350">
                  <a:extLst>
                    <a:ext uri="{9D8B030D-6E8A-4147-A177-3AD203B41FA5}">
                      <a16:colId xmlns:a16="http://schemas.microsoft.com/office/drawing/2014/main" val="20002"/>
                    </a:ext>
                  </a:extLst>
                </a:gridCol>
              </a:tblGrid>
              <a:tr h="570275">
                <a:tc>
                  <a:txBody>
                    <a:bodyPr/>
                    <a:lstStyle/>
                    <a:p>
                      <a:pPr lvl="0" rtl="0">
                        <a:spcBef>
                          <a:spcPts val="0"/>
                        </a:spcBef>
                        <a:buNone/>
                      </a:pPr>
                      <a:r>
                        <a:rPr lang="en-US" sz="2400">
                          <a:latin typeface="Times New Roman"/>
                          <a:ea typeface="Times New Roman"/>
                          <a:cs typeface="Times New Roman"/>
                          <a:sym typeface="Times New Roman"/>
                        </a:rPr>
                        <a:t>Variables</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r>
                        <a:rPr lang="en-US" sz="2400">
                          <a:latin typeface="Times New Roman"/>
                          <a:ea typeface="Times New Roman"/>
                          <a:cs typeface="Times New Roman"/>
                          <a:sym typeface="Times New Roman"/>
                        </a:rPr>
                        <a:t>Percentage</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r>
                        <a:rPr lang="en-US" sz="2400">
                          <a:latin typeface="Times New Roman"/>
                          <a:ea typeface="Times New Roman"/>
                          <a:cs typeface="Times New Roman"/>
                          <a:sym typeface="Times New Roman"/>
                        </a:rPr>
                        <a:t>Observations</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07575">
                <a:tc>
                  <a:txBody>
                    <a:bodyPr/>
                    <a:lstStyle/>
                    <a:p>
                      <a:pPr lvl="0" rtl="0">
                        <a:spcBef>
                          <a:spcPts val="0"/>
                        </a:spcBef>
                        <a:buNone/>
                      </a:pPr>
                      <a:r>
                        <a:rPr lang="en-US" sz="2400">
                          <a:latin typeface="Times New Roman"/>
                          <a:ea typeface="Times New Roman"/>
                          <a:cs typeface="Times New Roman"/>
                          <a:sym typeface="Times New Roman"/>
                        </a:rPr>
                        <a:t>Sex</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r>
                        <a:rPr lang="en-US" sz="2400">
                          <a:latin typeface="Times New Roman"/>
                          <a:ea typeface="Times New Roman"/>
                          <a:cs typeface="Times New Roman"/>
                          <a:sym typeface="Times New Roman"/>
                        </a:rPr>
                        <a:t>Male 48.4%</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r>
                        <a:rPr lang="en-US" sz="2400">
                          <a:latin typeface="Times New Roman"/>
                          <a:ea typeface="Times New Roman"/>
                          <a:cs typeface="Times New Roman"/>
                          <a:sym typeface="Times New Roman"/>
                        </a:rPr>
                        <a:t>6503</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0275">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r>
                        <a:rPr lang="en-US" sz="2400">
                          <a:latin typeface="Times New Roman"/>
                          <a:ea typeface="Times New Roman"/>
                          <a:cs typeface="Times New Roman"/>
                          <a:sym typeface="Times New Roman"/>
                        </a:rPr>
                        <a:t>Female 51.6%</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548600">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0275">
                <a:tc>
                  <a:txBody>
                    <a:bodyPr/>
                    <a:lstStyle/>
                    <a:p>
                      <a:pPr lvl="0" rtl="0">
                        <a:spcBef>
                          <a:spcPts val="0"/>
                        </a:spcBef>
                        <a:buNone/>
                      </a:pPr>
                      <a:r>
                        <a:rPr lang="en-US" sz="2400">
                          <a:latin typeface="Times New Roman"/>
                          <a:ea typeface="Times New Roman"/>
                          <a:cs typeface="Times New Roman"/>
                          <a:sym typeface="Times New Roman"/>
                        </a:rPr>
                        <a:t>General Health</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r>
                        <a:rPr lang="en-US" sz="2400">
                          <a:latin typeface="Times New Roman"/>
                          <a:ea typeface="Times New Roman"/>
                          <a:cs typeface="Times New Roman"/>
                          <a:sym typeface="Times New Roman"/>
                        </a:rPr>
                        <a:t>Excellent 19.1%</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r>
                        <a:rPr lang="en-US" sz="2400">
                          <a:latin typeface="Times New Roman"/>
                          <a:ea typeface="Times New Roman"/>
                          <a:cs typeface="Times New Roman"/>
                          <a:sym typeface="Times New Roman"/>
                        </a:rPr>
                        <a:t>5114</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570275">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r>
                        <a:rPr lang="en-US" sz="2400">
                          <a:latin typeface="Times New Roman"/>
                          <a:ea typeface="Times New Roman"/>
                          <a:cs typeface="Times New Roman"/>
                          <a:sym typeface="Times New Roman"/>
                        </a:rPr>
                        <a:t>Very Good 38.4%</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48600">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r>
                        <a:rPr lang="en-US" sz="2400">
                          <a:latin typeface="Times New Roman"/>
                          <a:ea typeface="Times New Roman"/>
                          <a:cs typeface="Times New Roman"/>
                          <a:sym typeface="Times New Roman"/>
                        </a:rPr>
                        <a:t>Good 32.9%</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548600">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r>
                        <a:rPr lang="en-US" sz="2400">
                          <a:latin typeface="Times New Roman"/>
                          <a:ea typeface="Times New Roman"/>
                          <a:cs typeface="Times New Roman"/>
                          <a:sym typeface="Times New Roman"/>
                        </a:rPr>
                        <a:t>Fair 5.5%</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48600">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r>
                        <a:rPr lang="en-US" sz="2400">
                          <a:latin typeface="Times New Roman"/>
                          <a:ea typeface="Times New Roman"/>
                          <a:cs typeface="Times New Roman"/>
                          <a:sym typeface="Times New Roman"/>
                        </a:rPr>
                        <a:t>Poor 1.1%</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8"/>
                  </a:ext>
                </a:extLst>
              </a:tr>
              <a:tr h="548600">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70275">
                <a:tc>
                  <a:txBody>
                    <a:bodyPr/>
                    <a:lstStyle/>
                    <a:p>
                      <a:pPr lvl="0" rtl="0">
                        <a:spcBef>
                          <a:spcPts val="0"/>
                        </a:spcBef>
                        <a:buNone/>
                      </a:pPr>
                      <a:r>
                        <a:rPr lang="en-US" sz="2400">
                          <a:latin typeface="Times New Roman"/>
                          <a:ea typeface="Times New Roman"/>
                          <a:cs typeface="Times New Roman"/>
                          <a:sym typeface="Times New Roman"/>
                        </a:rPr>
                        <a:t>Percieved Weight</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r>
                        <a:rPr lang="en-US" sz="2400">
                          <a:latin typeface="Times New Roman"/>
                          <a:ea typeface="Times New Roman"/>
                          <a:cs typeface="Times New Roman"/>
                          <a:sym typeface="Times New Roman"/>
                        </a:rPr>
                        <a:t>Very Under 0.8%</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r>
                        <a:rPr lang="en-US" sz="2400">
                          <a:latin typeface="Times New Roman"/>
                          <a:ea typeface="Times New Roman"/>
                          <a:cs typeface="Times New Roman"/>
                          <a:sym typeface="Times New Roman"/>
                        </a:rPr>
                        <a:t>5112</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0"/>
                  </a:ext>
                </a:extLst>
              </a:tr>
              <a:tr h="548600">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r>
                        <a:rPr lang="en-US" sz="2400">
                          <a:latin typeface="Times New Roman"/>
                          <a:ea typeface="Times New Roman"/>
                          <a:cs typeface="Times New Roman"/>
                          <a:sym typeface="Times New Roman"/>
                        </a:rPr>
                        <a:t>Under 7.6%</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570275">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r>
                        <a:rPr lang="en-US" sz="2400">
                          <a:latin typeface="Times New Roman"/>
                          <a:ea typeface="Times New Roman"/>
                          <a:cs typeface="Times New Roman"/>
                          <a:sym typeface="Times New Roman"/>
                        </a:rPr>
                        <a:t>Normal 34.6%</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2"/>
                  </a:ext>
                </a:extLst>
              </a:tr>
              <a:tr h="548600">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r>
                        <a:rPr lang="en-US" sz="2400">
                          <a:latin typeface="Times New Roman"/>
                          <a:ea typeface="Times New Roman"/>
                          <a:cs typeface="Times New Roman"/>
                          <a:sym typeface="Times New Roman"/>
                        </a:rPr>
                        <a:t>Over 43.1%</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570275">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r>
                        <a:rPr lang="en-US" sz="2400">
                          <a:latin typeface="Times New Roman"/>
                          <a:ea typeface="Times New Roman"/>
                          <a:cs typeface="Times New Roman"/>
                          <a:sym typeface="Times New Roman"/>
                        </a:rPr>
                        <a:t>Very Over 13.9%</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4"/>
                  </a:ext>
                </a:extLst>
              </a:tr>
              <a:tr h="570275">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r>
                        <a:rPr lang="en-US" sz="2400">
                          <a:latin typeface="Times New Roman"/>
                          <a:ea typeface="Times New Roman"/>
                          <a:cs typeface="Times New Roman"/>
                          <a:sym typeface="Times New Roman"/>
                        </a:rPr>
                        <a:t>Very Over 13.9%</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548600">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tc>
                  <a:txBody>
                    <a:bodyPr/>
                    <a:lstStyle/>
                    <a:p>
                      <a:pPr lvl="0" rtl="0">
                        <a:spcBef>
                          <a:spcPts val="0"/>
                        </a:spcBef>
                        <a:buNone/>
                      </a:pPr>
                      <a:endParaRPr sz="2400">
                        <a:latin typeface="Times New Roman"/>
                        <a:ea typeface="Times New Roman"/>
                        <a:cs typeface="Times New Roman"/>
                        <a:sym typeface="Times New Roman"/>
                      </a:endParaRP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6"/>
                  </a:ext>
                </a:extLst>
              </a:tr>
              <a:tr h="407575">
                <a:tc>
                  <a:txBody>
                    <a:bodyPr/>
                    <a:lstStyle/>
                    <a:p>
                      <a:pPr lvl="0" rtl="0">
                        <a:spcBef>
                          <a:spcPts val="0"/>
                        </a:spcBef>
                        <a:buNone/>
                      </a:pPr>
                      <a:r>
                        <a:rPr lang="en-US" sz="2400">
                          <a:latin typeface="Times New Roman"/>
                          <a:ea typeface="Times New Roman"/>
                          <a:cs typeface="Times New Roman"/>
                          <a:sym typeface="Times New Roman"/>
                        </a:rPr>
                        <a:t>Diet</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r>
                        <a:rPr lang="en-US" sz="2400">
                          <a:latin typeface="Times New Roman"/>
                          <a:ea typeface="Times New Roman"/>
                          <a:cs typeface="Times New Roman"/>
                          <a:sym typeface="Times New Roman"/>
                        </a:rPr>
                        <a:t>Range 0-93</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lvl="0" rtl="0">
                        <a:spcBef>
                          <a:spcPts val="0"/>
                        </a:spcBef>
                        <a:buNone/>
                      </a:pPr>
                      <a:r>
                        <a:rPr lang="en-US" sz="2400">
                          <a:latin typeface="Times New Roman"/>
                          <a:ea typeface="Times New Roman"/>
                          <a:cs typeface="Times New Roman"/>
                          <a:sym typeface="Times New Roman"/>
                        </a:rPr>
                        <a:t>5934</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1245</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 Neue</vt:lpstr>
      <vt:lpstr>Times New Roman</vt:lpstr>
      <vt:lpstr>Arial</vt:lpstr>
      <vt:lpstr>標準デザイン</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saud yousaf</cp:lastModifiedBy>
  <cp:revision>1</cp:revision>
  <dcterms:modified xsi:type="dcterms:W3CDTF">2017-11-29T20:49:08Z</dcterms:modified>
</cp:coreProperties>
</file>