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5"/>
    <p:sldMasterId id="2147483652" r:id="rId6"/>
    <p:sldMasterId id="2147483653" r:id="rId7"/>
  </p:sldMasterIdLst>
  <p:notesMasterIdLst>
    <p:notesMasterId r:id="rId8"/>
  </p:notesMasterIdLst>
  <p:sldIdLst>
    <p:sldId id="256" r:id="rId9"/>
  </p:sldIdLst>
  <p:sldSz cy="32918400" cx="51206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Ryan Mann"/>
  <p:cmAuthor clrIdx="1" id="1" initials="" lastIdx="3" name="Ryan Row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7BB936-2315-4611-90E5-89E92A862E50}">
  <a:tblStyle styleId="{917BB936-2315-4611-90E5-89E92A862E5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30T03:39:25.624">
    <p:pos x="6000" y="0"/>
    <p:text>Ill get some good graphs later tonight on this.  gonna probably move some stuff around too. Good Luck.</p:text>
  </p:cm>
  <p:cm authorId="1" idx="1" dt="2017-11-30T03:28:29.603">
    <p:pos x="6000" y="100"/>
    <p:text>I got way different results for this.  mine was insignificant</p:text>
  </p:cm>
  <p:cm authorId="1" idx="2" dt="2017-11-30T03:36:47.598">
    <p:pos x="6000" y="200"/>
    <p:text>okay, i think you used wakeup instead of sleep duration</p:text>
  </p:cm>
  <p:cm authorId="0" idx="2" dt="2017-11-30T03:37:11.047">
    <p:pos x="6000" y="300"/>
    <p:text>i changed everything to sleep duration for stage III.</p:text>
  </p:cm>
  <p:cm authorId="0" idx="3" dt="2017-11-30T03:37:27.510">
    <p:pos x="6000" y="400"/>
    <p:text>before i concluded it as well.</p:text>
  </p:cm>
  <p:cm authorId="0" idx="4" dt="2017-11-30T03:38:49.238">
    <p:pos x="6000" y="500"/>
    <p:text>IMO should probably try to get sample charactaristics on the first slide.   would give us more room for the 3 graphs</p:text>
  </p:cm>
  <p:cm authorId="0" idx="5" dt="2017-11-30T05:44:59.914">
    <p:pos x="6000" y="600"/>
    <p:text>not sure what else we need, looks decent to me.  although we will have to change stuff for the final of course.</p:text>
  </p:cm>
  <p:cm authorId="1" idx="3" dt="2017-11-30T05:44:59.914">
    <p:pos x="6000" y="700"/>
    <p:text>yeah i agree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049463" lvl="1" marL="250666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indent="-4100513" lvl="2" marL="501491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indent="-6151563" lvl="3" marL="752316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indent="-8202613" lvl="4" marL="1003141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9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9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9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9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049463" lvl="1" marL="250666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indent="-4100513" lvl="2" marL="501491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indent="-6151563" lvl="3" marL="752316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indent="-8202613" lvl="4" marL="1003141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9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9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9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9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762000" y="685800"/>
            <a:ext cx="5334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1pPr>
            <a:lvl2pPr indent="0" lvl="1" marL="2506663"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2pPr>
            <a:lvl3pPr indent="0" lvl="2" marL="5014913"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3pPr>
            <a:lvl4pPr indent="0" lvl="3" marL="7523163"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4pPr>
            <a:lvl5pPr indent="0" lvl="4" marL="10031413"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5pPr>
            <a:lvl6pPr indent="0" lvl="5" marL="12539716" marR="0" rtl="0" algn="l">
              <a:spcBef>
                <a:spcPts val="0"/>
              </a:spcBef>
              <a:buSzPts val="1400"/>
              <a:buNone/>
              <a:defRPr b="0" i="0" sz="6600" u="none" cap="none" strike="noStrike">
                <a:solidFill>
                  <a:schemeClr val="dk1"/>
                </a:solidFill>
                <a:latin typeface="Calibri"/>
                <a:ea typeface="Calibri"/>
                <a:cs typeface="Calibri"/>
                <a:sym typeface="Calibri"/>
              </a:defRPr>
            </a:lvl6pPr>
            <a:lvl7pPr indent="0" lvl="6" marL="15047660" marR="0" rtl="0" algn="l">
              <a:spcBef>
                <a:spcPts val="0"/>
              </a:spcBef>
              <a:buSzPts val="1400"/>
              <a:buNone/>
              <a:defRPr b="0" i="0" sz="6600" u="none" cap="none" strike="noStrike">
                <a:solidFill>
                  <a:schemeClr val="dk1"/>
                </a:solidFill>
                <a:latin typeface="Calibri"/>
                <a:ea typeface="Calibri"/>
                <a:cs typeface="Calibri"/>
                <a:sym typeface="Calibri"/>
              </a:defRPr>
            </a:lvl7pPr>
            <a:lvl8pPr indent="0" lvl="7" marL="17555602" marR="0" rtl="0" algn="l">
              <a:spcBef>
                <a:spcPts val="0"/>
              </a:spcBef>
              <a:buSzPts val="1400"/>
              <a:buNone/>
              <a:defRPr b="0" i="0" sz="6600" u="none" cap="none" strike="noStrike">
                <a:solidFill>
                  <a:schemeClr val="dk1"/>
                </a:solidFill>
                <a:latin typeface="Calibri"/>
                <a:ea typeface="Calibri"/>
                <a:cs typeface="Calibri"/>
                <a:sym typeface="Calibri"/>
              </a:defRPr>
            </a:lvl8pPr>
            <a:lvl9pPr indent="0" lvl="8" marL="20063546" marR="0" rtl="0" algn="l">
              <a:spcBef>
                <a:spcPts val="0"/>
              </a:spcBef>
              <a:buSzPts val="1400"/>
              <a:buNone/>
              <a:defRPr b="0" i="0" sz="66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049463" lvl="1" marL="250666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indent="-4100513" lvl="2" marL="501491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indent="-6151563" lvl="3" marL="752316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indent="-8202613" lvl="4" marL="1003141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9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9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9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9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762000" y="685800"/>
            <a:ext cx="5334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66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3 columns">
    <p:spTree>
      <p:nvGrpSpPr>
        <p:cNvPr id="45" name="Shape 45"/>
        <p:cNvGrpSpPr/>
        <p:nvPr/>
      </p:nvGrpSpPr>
      <p:grpSpPr>
        <a:xfrm>
          <a:off x="0" y="0"/>
          <a:ext cx="0" cy="0"/>
          <a:chOff x="0" y="0"/>
          <a:chExt cx="0" cy="0"/>
        </a:xfrm>
      </p:grpSpPr>
      <p:sp>
        <p:nvSpPr>
          <p:cNvPr id="46" name="Shape 46"/>
          <p:cNvSpPr txBox="1"/>
          <p:nvPr>
            <p:ph idx="1" type="body"/>
          </p:nvPr>
        </p:nvSpPr>
        <p:spPr>
          <a:xfrm>
            <a:off x="1054885" y="6420045"/>
            <a:ext cx="15856490"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1076061" y="5515122"/>
            <a:ext cx="15835314"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1076061" y="18319648"/>
            <a:ext cx="15858343"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1099092" y="17492356"/>
            <a:ext cx="15835311"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0" name="Shape 50"/>
          <p:cNvSpPr txBox="1"/>
          <p:nvPr>
            <p:ph idx="5" type="body"/>
          </p:nvPr>
        </p:nvSpPr>
        <p:spPr>
          <a:xfrm>
            <a:off x="17679991" y="21674253"/>
            <a:ext cx="15833456"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1" name="Shape 51"/>
          <p:cNvSpPr txBox="1"/>
          <p:nvPr>
            <p:ph idx="6" type="body"/>
          </p:nvPr>
        </p:nvSpPr>
        <p:spPr>
          <a:xfrm>
            <a:off x="17679991" y="20822791"/>
            <a:ext cx="15833456"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2" name="Shape 52"/>
          <p:cNvSpPr txBox="1"/>
          <p:nvPr>
            <p:ph idx="7" type="body"/>
          </p:nvPr>
        </p:nvSpPr>
        <p:spPr>
          <a:xfrm>
            <a:off x="17689252" y="6420045"/>
            <a:ext cx="15833456"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3" name="Shape 53"/>
          <p:cNvSpPr txBox="1"/>
          <p:nvPr>
            <p:ph idx="8" type="body"/>
          </p:nvPr>
        </p:nvSpPr>
        <p:spPr>
          <a:xfrm>
            <a:off x="17679989" y="5515122"/>
            <a:ext cx="15842721"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4" name="Shape 54"/>
          <p:cNvSpPr txBox="1"/>
          <p:nvPr>
            <p:ph idx="9" type="body"/>
          </p:nvPr>
        </p:nvSpPr>
        <p:spPr>
          <a:xfrm>
            <a:off x="34295031" y="5515122"/>
            <a:ext cx="1583870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5" name="Shape 55"/>
          <p:cNvSpPr txBox="1"/>
          <p:nvPr>
            <p:ph idx="13" type="body"/>
          </p:nvPr>
        </p:nvSpPr>
        <p:spPr>
          <a:xfrm>
            <a:off x="34295031" y="6420045"/>
            <a:ext cx="15838700"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6" name="Shape 56"/>
          <p:cNvSpPr txBox="1"/>
          <p:nvPr>
            <p:ph idx="14" type="body"/>
          </p:nvPr>
        </p:nvSpPr>
        <p:spPr>
          <a:xfrm>
            <a:off x="34295031" y="17460248"/>
            <a:ext cx="1583870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7" name="Shape 57"/>
          <p:cNvSpPr txBox="1"/>
          <p:nvPr>
            <p:ph idx="15" type="body"/>
          </p:nvPr>
        </p:nvSpPr>
        <p:spPr>
          <a:xfrm>
            <a:off x="34292097" y="18406734"/>
            <a:ext cx="15844570"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8" name="Shape 58"/>
          <p:cNvSpPr txBox="1"/>
          <p:nvPr>
            <p:ph idx="16" type="body"/>
          </p:nvPr>
        </p:nvSpPr>
        <p:spPr>
          <a:xfrm>
            <a:off x="34295031" y="25928784"/>
            <a:ext cx="1583870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9" name="Shape 59"/>
          <p:cNvSpPr txBox="1"/>
          <p:nvPr>
            <p:ph idx="17" type="body"/>
          </p:nvPr>
        </p:nvSpPr>
        <p:spPr>
          <a:xfrm>
            <a:off x="34292097" y="26833706"/>
            <a:ext cx="15844570"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0" name="Shape 60"/>
          <p:cNvSpPr txBox="1"/>
          <p:nvPr>
            <p:ph idx="18" type="body"/>
          </p:nvPr>
        </p:nvSpPr>
        <p:spPr>
          <a:xfrm>
            <a:off x="6733309" y="3318347"/>
            <a:ext cx="37739782" cy="1280160"/>
          </a:xfrm>
          <a:prstGeom prst="rect">
            <a:avLst/>
          </a:prstGeom>
          <a:noFill/>
          <a:ln>
            <a:noFill/>
          </a:ln>
        </p:spPr>
        <p:txBody>
          <a:bodyPr anchorCtr="0" anchor="t" bIns="91425" lIns="91425" rIns="91425" wrap="square" tIns="91425"/>
          <a:lstStyle>
            <a:lvl1pPr indent="0" lvl="0" marL="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1566862" lvl="1" marL="4075113"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7" lvl="2" marL="62690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1" name="Shape 61"/>
          <p:cNvSpPr txBox="1"/>
          <p:nvPr>
            <p:ph idx="19" type="body"/>
          </p:nvPr>
        </p:nvSpPr>
        <p:spPr>
          <a:xfrm>
            <a:off x="6733309" y="2038187"/>
            <a:ext cx="37739782" cy="1280160"/>
          </a:xfrm>
          <a:prstGeom prst="rect">
            <a:avLst/>
          </a:prstGeom>
          <a:noFill/>
          <a:ln>
            <a:noFill/>
          </a:ln>
        </p:spPr>
        <p:txBody>
          <a:bodyPr anchorCtr="1" anchor="t" bIns="91425" lIns="91425" rIns="91425" wrap="square" tIns="91425"/>
          <a:lstStyle>
            <a:lvl1pPr indent="0" lvl="0" marL="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1566862" lvl="1" marL="4075113"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7" lvl="2" marL="62690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2" name="Shape 62"/>
          <p:cNvSpPr txBox="1"/>
          <p:nvPr>
            <p:ph idx="20" type="body"/>
          </p:nvPr>
        </p:nvSpPr>
        <p:spPr>
          <a:xfrm>
            <a:off x="6733309" y="400213"/>
            <a:ext cx="37739782" cy="1637973"/>
          </a:xfrm>
          <a:prstGeom prst="rect">
            <a:avLst/>
          </a:prstGeom>
          <a:noFill/>
          <a:ln>
            <a:noFill/>
          </a:ln>
        </p:spPr>
        <p:txBody>
          <a:bodyPr anchorCtr="1" anchor="t" bIns="91425" lIns="91425" rIns="91425" wrap="square" tIns="91425"/>
          <a:lstStyle>
            <a:lvl1pPr indent="0" lvl="0" marL="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1566862" lvl="1" marL="4075113"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7" lvl="2" marL="62690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4 columns">
    <p:spTree>
      <p:nvGrpSpPr>
        <p:cNvPr id="100" name="Shape 100"/>
        <p:cNvGrpSpPr/>
        <p:nvPr/>
      </p:nvGrpSpPr>
      <p:grpSpPr>
        <a:xfrm>
          <a:off x="0" y="0"/>
          <a:ext cx="0" cy="0"/>
          <a:chOff x="0" y="0"/>
          <a:chExt cx="0" cy="0"/>
        </a:xfrm>
      </p:grpSpPr>
      <p:sp>
        <p:nvSpPr>
          <p:cNvPr id="101" name="Shape 101"/>
          <p:cNvSpPr txBox="1"/>
          <p:nvPr>
            <p:ph idx="1" type="body"/>
          </p:nvPr>
        </p:nvSpPr>
        <p:spPr>
          <a:xfrm>
            <a:off x="1054884" y="6420045"/>
            <a:ext cx="11732948"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1076062" y="5507184"/>
            <a:ext cx="11723688"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3" name="Shape 103"/>
          <p:cNvSpPr txBox="1"/>
          <p:nvPr>
            <p:ph idx="3" type="body"/>
          </p:nvPr>
        </p:nvSpPr>
        <p:spPr>
          <a:xfrm>
            <a:off x="1076062" y="14461895"/>
            <a:ext cx="1172554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4" name="Shape 104"/>
          <p:cNvSpPr txBox="1"/>
          <p:nvPr>
            <p:ph idx="4" type="body"/>
          </p:nvPr>
        </p:nvSpPr>
        <p:spPr>
          <a:xfrm>
            <a:off x="13518359" y="6412107"/>
            <a:ext cx="11723686"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5" name="Shape 105"/>
          <p:cNvSpPr txBox="1"/>
          <p:nvPr>
            <p:ph idx="5" type="body"/>
          </p:nvPr>
        </p:nvSpPr>
        <p:spPr>
          <a:xfrm>
            <a:off x="13518358" y="5507184"/>
            <a:ext cx="11723688"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6" name="Shape 106"/>
          <p:cNvSpPr txBox="1"/>
          <p:nvPr>
            <p:ph idx="6" type="body"/>
          </p:nvPr>
        </p:nvSpPr>
        <p:spPr>
          <a:xfrm>
            <a:off x="25968063" y="6420045"/>
            <a:ext cx="11723686"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7" name="Shape 107"/>
          <p:cNvSpPr txBox="1"/>
          <p:nvPr>
            <p:ph idx="7" type="body"/>
          </p:nvPr>
        </p:nvSpPr>
        <p:spPr>
          <a:xfrm>
            <a:off x="25958800" y="5507184"/>
            <a:ext cx="1173480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8" name="Shape 108"/>
          <p:cNvSpPr txBox="1"/>
          <p:nvPr>
            <p:ph idx="8" type="body"/>
          </p:nvPr>
        </p:nvSpPr>
        <p:spPr>
          <a:xfrm>
            <a:off x="38414200" y="5507184"/>
            <a:ext cx="1172152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09" name="Shape 109"/>
          <p:cNvSpPr txBox="1"/>
          <p:nvPr>
            <p:ph idx="9" type="body"/>
          </p:nvPr>
        </p:nvSpPr>
        <p:spPr>
          <a:xfrm>
            <a:off x="38414200" y="6420045"/>
            <a:ext cx="11721520"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0" name="Shape 110"/>
          <p:cNvSpPr txBox="1"/>
          <p:nvPr>
            <p:ph idx="13" type="body"/>
          </p:nvPr>
        </p:nvSpPr>
        <p:spPr>
          <a:xfrm>
            <a:off x="38414200" y="14522120"/>
            <a:ext cx="1172152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1" name="Shape 111"/>
          <p:cNvSpPr txBox="1"/>
          <p:nvPr>
            <p:ph idx="14" type="body"/>
          </p:nvPr>
        </p:nvSpPr>
        <p:spPr>
          <a:xfrm>
            <a:off x="38411266" y="15427044"/>
            <a:ext cx="11727392"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2" name="Shape 112"/>
          <p:cNvSpPr txBox="1"/>
          <p:nvPr>
            <p:ph idx="15" type="body"/>
          </p:nvPr>
        </p:nvSpPr>
        <p:spPr>
          <a:xfrm>
            <a:off x="38414200" y="25928784"/>
            <a:ext cx="1172152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3" name="Shape 113"/>
          <p:cNvSpPr txBox="1"/>
          <p:nvPr>
            <p:ph idx="16" type="body"/>
          </p:nvPr>
        </p:nvSpPr>
        <p:spPr>
          <a:xfrm>
            <a:off x="38411266" y="26833706"/>
            <a:ext cx="11727392"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4" name="Shape 114"/>
          <p:cNvSpPr txBox="1"/>
          <p:nvPr>
            <p:ph idx="17" type="body"/>
          </p:nvPr>
        </p:nvSpPr>
        <p:spPr>
          <a:xfrm>
            <a:off x="1096448" y="15367194"/>
            <a:ext cx="11732948"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5" name="Shape 115"/>
          <p:cNvSpPr txBox="1"/>
          <p:nvPr>
            <p:ph idx="18" type="body"/>
          </p:nvPr>
        </p:nvSpPr>
        <p:spPr>
          <a:xfrm>
            <a:off x="6733309" y="3318347"/>
            <a:ext cx="37739782" cy="1280160"/>
          </a:xfrm>
          <a:prstGeom prst="rect">
            <a:avLst/>
          </a:prstGeom>
          <a:noFill/>
          <a:ln>
            <a:noFill/>
          </a:ln>
        </p:spPr>
        <p:txBody>
          <a:bodyPr anchorCtr="0" anchor="t" bIns="91425" lIns="91425" rIns="91425" wrap="square" tIns="91425"/>
          <a:lstStyle>
            <a:lvl1pPr indent="0" lvl="0" marL="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1566862" lvl="1" marL="4075113"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7" lvl="2" marL="62690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6" name="Shape 116"/>
          <p:cNvSpPr txBox="1"/>
          <p:nvPr>
            <p:ph idx="19" type="body"/>
          </p:nvPr>
        </p:nvSpPr>
        <p:spPr>
          <a:xfrm>
            <a:off x="6733309" y="2038187"/>
            <a:ext cx="37739782" cy="1280160"/>
          </a:xfrm>
          <a:prstGeom prst="rect">
            <a:avLst/>
          </a:prstGeom>
          <a:noFill/>
          <a:ln>
            <a:noFill/>
          </a:ln>
        </p:spPr>
        <p:txBody>
          <a:bodyPr anchorCtr="1" anchor="t" bIns="91425" lIns="91425" rIns="91425" wrap="square" tIns="91425"/>
          <a:lstStyle>
            <a:lvl1pPr indent="0" lvl="0" marL="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1566862" lvl="1" marL="4075113"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7" lvl="2" marL="62690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17" name="Shape 117"/>
          <p:cNvSpPr txBox="1"/>
          <p:nvPr>
            <p:ph idx="20" type="body"/>
          </p:nvPr>
        </p:nvSpPr>
        <p:spPr>
          <a:xfrm>
            <a:off x="6733309" y="400213"/>
            <a:ext cx="37739782" cy="1637973"/>
          </a:xfrm>
          <a:prstGeom prst="rect">
            <a:avLst/>
          </a:prstGeom>
          <a:noFill/>
          <a:ln>
            <a:noFill/>
          </a:ln>
        </p:spPr>
        <p:txBody>
          <a:bodyPr anchorCtr="1" anchor="t" bIns="91425" lIns="91425" rIns="91425" wrap="square" tIns="91425"/>
          <a:lstStyle>
            <a:lvl1pPr indent="0" lvl="0" marL="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1566862" lvl="1" marL="4075113"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7" lvl="2" marL="62690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ide center column">
    <p:spTree>
      <p:nvGrpSpPr>
        <p:cNvPr id="154" name="Shape 154"/>
        <p:cNvGrpSpPr/>
        <p:nvPr/>
      </p:nvGrpSpPr>
      <p:grpSpPr>
        <a:xfrm>
          <a:off x="0" y="0"/>
          <a:ext cx="0" cy="0"/>
          <a:chOff x="0" y="0"/>
          <a:chExt cx="0" cy="0"/>
        </a:xfrm>
      </p:grpSpPr>
      <p:sp>
        <p:nvSpPr>
          <p:cNvPr id="155" name="Shape 155"/>
          <p:cNvSpPr txBox="1"/>
          <p:nvPr>
            <p:ph idx="1" type="body"/>
          </p:nvPr>
        </p:nvSpPr>
        <p:spPr>
          <a:xfrm>
            <a:off x="1054884" y="6332959"/>
            <a:ext cx="11732948"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56" name="Shape 156"/>
          <p:cNvSpPr txBox="1"/>
          <p:nvPr>
            <p:ph idx="2" type="body"/>
          </p:nvPr>
        </p:nvSpPr>
        <p:spPr>
          <a:xfrm>
            <a:off x="1076062" y="5430015"/>
            <a:ext cx="11723688"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57" name="Shape 157"/>
          <p:cNvSpPr txBox="1"/>
          <p:nvPr>
            <p:ph idx="3" type="body"/>
          </p:nvPr>
        </p:nvSpPr>
        <p:spPr>
          <a:xfrm>
            <a:off x="1053032" y="15332731"/>
            <a:ext cx="11734800"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58" name="Shape 158"/>
          <p:cNvSpPr txBox="1"/>
          <p:nvPr>
            <p:ph idx="4" type="body"/>
          </p:nvPr>
        </p:nvSpPr>
        <p:spPr>
          <a:xfrm>
            <a:off x="1076062" y="14420331"/>
            <a:ext cx="1172554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59" name="Shape 159"/>
          <p:cNvSpPr txBox="1"/>
          <p:nvPr>
            <p:ph idx="5" type="body"/>
          </p:nvPr>
        </p:nvSpPr>
        <p:spPr>
          <a:xfrm>
            <a:off x="13559920" y="6325021"/>
            <a:ext cx="24173389"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0" name="Shape 160"/>
          <p:cNvSpPr txBox="1"/>
          <p:nvPr>
            <p:ph idx="6" type="body"/>
          </p:nvPr>
        </p:nvSpPr>
        <p:spPr>
          <a:xfrm>
            <a:off x="13518358" y="5430015"/>
            <a:ext cx="24173392"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1" name="Shape 161"/>
          <p:cNvSpPr txBox="1"/>
          <p:nvPr>
            <p:ph idx="7" type="body"/>
          </p:nvPr>
        </p:nvSpPr>
        <p:spPr>
          <a:xfrm>
            <a:off x="13518358" y="22141966"/>
            <a:ext cx="24173392"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2" name="Shape 162"/>
          <p:cNvSpPr txBox="1"/>
          <p:nvPr>
            <p:ph idx="8" type="body"/>
          </p:nvPr>
        </p:nvSpPr>
        <p:spPr>
          <a:xfrm>
            <a:off x="13518356" y="21282564"/>
            <a:ext cx="24173392"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3" name="Shape 163"/>
          <p:cNvSpPr txBox="1"/>
          <p:nvPr>
            <p:ph idx="9" type="body"/>
          </p:nvPr>
        </p:nvSpPr>
        <p:spPr>
          <a:xfrm>
            <a:off x="38454425" y="5430015"/>
            <a:ext cx="1172152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4" name="Shape 164"/>
          <p:cNvSpPr txBox="1"/>
          <p:nvPr>
            <p:ph idx="13" type="body"/>
          </p:nvPr>
        </p:nvSpPr>
        <p:spPr>
          <a:xfrm>
            <a:off x="38454425" y="6332959"/>
            <a:ext cx="11721520"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5" name="Shape 165"/>
          <p:cNvSpPr txBox="1"/>
          <p:nvPr>
            <p:ph idx="14" type="body"/>
          </p:nvPr>
        </p:nvSpPr>
        <p:spPr>
          <a:xfrm>
            <a:off x="38454425" y="14480556"/>
            <a:ext cx="1172152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6" name="Shape 166"/>
          <p:cNvSpPr txBox="1"/>
          <p:nvPr>
            <p:ph idx="15" type="body"/>
          </p:nvPr>
        </p:nvSpPr>
        <p:spPr>
          <a:xfrm>
            <a:off x="38451488" y="15339956"/>
            <a:ext cx="11727392"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7" name="Shape 167"/>
          <p:cNvSpPr txBox="1"/>
          <p:nvPr>
            <p:ph idx="16" type="body"/>
          </p:nvPr>
        </p:nvSpPr>
        <p:spPr>
          <a:xfrm>
            <a:off x="38454425" y="25887220"/>
            <a:ext cx="11721520" cy="857368"/>
          </a:xfrm>
          <a:prstGeom prst="rect">
            <a:avLst/>
          </a:prstGeom>
          <a:noFill/>
          <a:ln>
            <a:noFill/>
          </a:ln>
        </p:spPr>
        <p:txBody>
          <a:bodyPr anchorCtr="0" anchor="ctr" bIns="91425" lIns="91425" rIns="91425" wrap="square" tIns="91425"/>
          <a:lstStyle>
            <a:lvl1pPr indent="0" lvl="0" marL="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588962" lvl="1" marL="4075113"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414337" lvl="2" marL="6269038"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554038" lvl="3" marL="877728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554038" lvl="4" marL="11285538"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8" name="Shape 168"/>
          <p:cNvSpPr txBox="1"/>
          <p:nvPr>
            <p:ph idx="17" type="body"/>
          </p:nvPr>
        </p:nvSpPr>
        <p:spPr>
          <a:xfrm>
            <a:off x="38451488" y="26790163"/>
            <a:ext cx="11727392" cy="958478"/>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75310" lvl="1" marL="169808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75309" lvl="2" marL="235119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540622" lvl="3" marL="3069618"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344687" lvl="4" marL="3592106"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69" name="Shape 169"/>
          <p:cNvSpPr txBox="1"/>
          <p:nvPr>
            <p:ph idx="18" type="body"/>
          </p:nvPr>
        </p:nvSpPr>
        <p:spPr>
          <a:xfrm>
            <a:off x="6733309" y="3318347"/>
            <a:ext cx="37739782" cy="1280160"/>
          </a:xfrm>
          <a:prstGeom prst="rect">
            <a:avLst/>
          </a:prstGeom>
          <a:noFill/>
          <a:ln>
            <a:noFill/>
          </a:ln>
        </p:spPr>
        <p:txBody>
          <a:bodyPr anchorCtr="0" anchor="t" bIns="91425" lIns="91425" rIns="91425" wrap="square" tIns="91425"/>
          <a:lstStyle>
            <a:lvl1pPr indent="0" lvl="0" marL="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1566862" lvl="1" marL="4075113"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7" lvl="2" marL="62690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70" name="Shape 170"/>
          <p:cNvSpPr txBox="1"/>
          <p:nvPr>
            <p:ph idx="19" type="body"/>
          </p:nvPr>
        </p:nvSpPr>
        <p:spPr>
          <a:xfrm>
            <a:off x="6733309" y="2038187"/>
            <a:ext cx="37739782" cy="1280160"/>
          </a:xfrm>
          <a:prstGeom prst="rect">
            <a:avLst/>
          </a:prstGeom>
          <a:noFill/>
          <a:ln>
            <a:noFill/>
          </a:ln>
        </p:spPr>
        <p:txBody>
          <a:bodyPr anchorCtr="1" anchor="t" bIns="91425" lIns="91425" rIns="91425" wrap="square" tIns="91425"/>
          <a:lstStyle>
            <a:lvl1pPr indent="0" lvl="0" marL="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1566862" lvl="1" marL="4075113"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7" lvl="2" marL="62690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171" name="Shape 171"/>
          <p:cNvSpPr txBox="1"/>
          <p:nvPr>
            <p:ph idx="20" type="body"/>
          </p:nvPr>
        </p:nvSpPr>
        <p:spPr>
          <a:xfrm>
            <a:off x="6733309" y="400213"/>
            <a:ext cx="37739782" cy="1637973"/>
          </a:xfrm>
          <a:prstGeom prst="rect">
            <a:avLst/>
          </a:prstGeom>
          <a:noFill/>
          <a:ln>
            <a:noFill/>
          </a:ln>
        </p:spPr>
        <p:txBody>
          <a:bodyPr anchorCtr="1" anchor="t" bIns="91425" lIns="91425" rIns="91425" wrap="square" tIns="91425"/>
          <a:lstStyle>
            <a:lvl1pPr indent="0" lvl="0" marL="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1566862" lvl="1" marL="4075113"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252537" lvl="2" marL="62690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252538" lvl="3" marL="877728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252538" lvl="4" marL="11285538"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555473" lvl="5" marL="13793688"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555471" lvl="6" marL="16301630"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555473" lvl="7" marL="18809574"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555471" lvl="8" marL="21317516" marR="0" rtl="0" algn="l">
              <a:spcBef>
                <a:spcPts val="2200"/>
              </a:spcBef>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2.xml"/><Relationship Id="rId12" Type="http://schemas.openxmlformats.org/officeDocument/2006/relationships/slideLayout" Target="../slideLayouts/slideLayout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3.xml"/><Relationship Id="rId12" Type="http://schemas.openxmlformats.org/officeDocument/2006/relationships/slideLayout" Target="../slideLayouts/slideLayout2.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4.xml"/><Relationship Id="rId12" Type="http://schemas.openxmlformats.org/officeDocument/2006/relationships/slideLayout" Target="../slideLayouts/slideLayout3.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50000">
              <a:srgbClr val="AAB8DD"/>
            </a:gs>
            <a:gs pos="100000">
              <a:srgbClr val="E1E7F4"/>
            </a:gs>
          </a:gsLst>
          <a:lin ang="16200000" scaled="0"/>
        </a:gradFill>
      </p:bgPr>
    </p:bg>
    <p:spTree>
      <p:nvGrpSpPr>
        <p:cNvPr id="9" name="Shape 9"/>
        <p:cNvGrpSpPr/>
        <p:nvPr/>
      </p:nvGrpSpPr>
      <p:grpSpPr>
        <a:xfrm>
          <a:off x="0" y="0"/>
          <a:ext cx="0" cy="0"/>
          <a:chOff x="0" y="0"/>
          <a:chExt cx="0" cy="0"/>
        </a:xfrm>
      </p:grpSpPr>
      <p:sp>
        <p:nvSpPr>
          <p:cNvPr id="10" name="Shape 10"/>
          <p:cNvSpPr/>
          <p:nvPr/>
        </p:nvSpPr>
        <p:spPr>
          <a:xfrm>
            <a:off x="0" y="0"/>
            <a:ext cx="51206400" cy="4800600"/>
          </a:xfrm>
          <a:prstGeom prst="rect">
            <a:avLst/>
          </a:prstGeom>
          <a:solidFill>
            <a:srgbClr val="425EA9"/>
          </a:solidFill>
          <a:ln cap="flat" cmpd="sng" w="9525">
            <a:solidFill>
              <a:schemeClr val="dk1"/>
            </a:solidFill>
            <a:prstDash val="solid"/>
            <a:miter lim="800000"/>
            <a:headEnd len="med" w="med" type="none"/>
            <a:tailEnd len="med" w="med" type="none"/>
          </a:ln>
        </p:spPr>
        <p:txBody>
          <a:bodyPr anchorCtr="0" anchor="ctr" bIns="52225" lIns="104475" rIns="104475" wrap="square" tIns="52225">
            <a:noAutofit/>
          </a:bodyPr>
          <a:lstStyle/>
          <a:p>
            <a:pPr indent="0" lvl="0" marL="0" marR="0" rtl="0" algn="l">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1" name="Shape 11"/>
          <p:cNvSpPr/>
          <p:nvPr/>
        </p:nvSpPr>
        <p:spPr>
          <a:xfrm>
            <a:off x="0" y="4805363"/>
            <a:ext cx="51206400" cy="152400"/>
          </a:xfrm>
          <a:prstGeom prst="rect">
            <a:avLst/>
          </a:prstGeom>
          <a:solidFill>
            <a:srgbClr val="2C3F71"/>
          </a:solidFill>
          <a:ln>
            <a:noFill/>
          </a:ln>
        </p:spPr>
        <p:txBody>
          <a:bodyPr anchorCtr="0" anchor="ctr" bIns="52225" lIns="104475" rIns="104475" wrap="square" tIns="52225">
            <a:noAutofit/>
          </a:bodyPr>
          <a:lstStyle/>
          <a:p>
            <a:pPr indent="0" lvl="0" marL="0" marR="0" rtl="0" algn="l">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2" name="Shape 12"/>
          <p:cNvSpPr/>
          <p:nvPr/>
        </p:nvSpPr>
        <p:spPr>
          <a:xfrm>
            <a:off x="1089025" y="5465763"/>
            <a:ext cx="15827375"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b="0" i="0" sz="9800" u="none" cap="none" strike="noStrike">
              <a:solidFill>
                <a:schemeClr val="lt1"/>
              </a:solidFill>
              <a:latin typeface="Calibri"/>
              <a:ea typeface="Calibri"/>
              <a:cs typeface="Calibri"/>
              <a:sym typeface="Calibri"/>
            </a:endParaRPr>
          </a:p>
        </p:txBody>
      </p:sp>
      <p:sp>
        <p:nvSpPr>
          <p:cNvPr id="13" name="Shape 13"/>
          <p:cNvSpPr/>
          <p:nvPr/>
        </p:nvSpPr>
        <p:spPr>
          <a:xfrm>
            <a:off x="17697450" y="5465763"/>
            <a:ext cx="15827375"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b="0" i="0" sz="9800" u="none" cap="none" strike="noStrike">
              <a:solidFill>
                <a:schemeClr val="lt1"/>
              </a:solidFill>
              <a:latin typeface="Calibri"/>
              <a:ea typeface="Calibri"/>
              <a:cs typeface="Calibri"/>
              <a:sym typeface="Calibri"/>
            </a:endParaRPr>
          </a:p>
        </p:txBody>
      </p:sp>
      <p:sp>
        <p:nvSpPr>
          <p:cNvPr id="14" name="Shape 14"/>
          <p:cNvSpPr/>
          <p:nvPr/>
        </p:nvSpPr>
        <p:spPr>
          <a:xfrm>
            <a:off x="34305875" y="5465763"/>
            <a:ext cx="15828963"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b="0" i="0" sz="9800" u="none" cap="none" strike="noStrike">
              <a:solidFill>
                <a:schemeClr val="lt1"/>
              </a:solidFill>
              <a:latin typeface="Calibri"/>
              <a:ea typeface="Calibri"/>
              <a:cs typeface="Calibri"/>
              <a:sym typeface="Calibri"/>
            </a:endParaRPr>
          </a:p>
        </p:txBody>
      </p:sp>
      <p:grpSp>
        <p:nvGrpSpPr>
          <p:cNvPr id="15" name="Shape 15"/>
          <p:cNvGrpSpPr/>
          <p:nvPr/>
        </p:nvGrpSpPr>
        <p:grpSpPr>
          <a:xfrm>
            <a:off x="-11326789" y="-1"/>
            <a:ext cx="11018865" cy="32918401"/>
            <a:chOff x="-11225189" y="-1"/>
            <a:chExt cx="11018865" cy="32918401"/>
          </a:xfrm>
        </p:grpSpPr>
        <p:sp>
          <p:nvSpPr>
            <p:cNvPr id="16" name="Shape 16"/>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36”x56” presentation poster. You can use it to create your research poster and save valuable time placing titles, subtitles, text, and graphics. </a:t>
              </a: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7" name="Shape 17"/>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8" name="Shape 18"/>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9" name="Shape 19"/>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20" name="Shape 20"/>
            <p:cNvGrpSpPr/>
            <p:nvPr/>
          </p:nvGrpSpPr>
          <p:grpSpPr>
            <a:xfrm>
              <a:off x="-9744992" y="23540956"/>
              <a:ext cx="7531182" cy="2120440"/>
              <a:chOff x="-4470427" y="11016658"/>
              <a:chExt cx="3470785" cy="974220"/>
            </a:xfrm>
          </p:grpSpPr>
          <p:grpSp>
            <p:nvGrpSpPr>
              <p:cNvPr id="21" name="Shape 21"/>
              <p:cNvGrpSpPr/>
              <p:nvPr/>
            </p:nvGrpSpPr>
            <p:grpSpPr>
              <a:xfrm>
                <a:off x="-2783495" y="11060886"/>
                <a:ext cx="624431" cy="893535"/>
                <a:chOff x="-3958697" y="11117435"/>
                <a:chExt cx="779338" cy="1280430"/>
              </a:xfrm>
            </p:grpSpPr>
            <p:pic>
              <p:nvPicPr>
                <p:cNvPr id="22" name="Shape 22"/>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3" name="Shape 23"/>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p>
              </p:txBody>
            </p:sp>
          </p:grpSp>
          <p:grpSp>
            <p:nvGrpSpPr>
              <p:cNvPr id="24" name="Shape 24"/>
              <p:cNvGrpSpPr/>
              <p:nvPr/>
            </p:nvGrpSpPr>
            <p:grpSpPr>
              <a:xfrm>
                <a:off x="-2033159" y="11060889"/>
                <a:ext cx="1033517" cy="893529"/>
                <a:chOff x="-2921738" y="11200127"/>
                <a:chExt cx="1420279" cy="1227904"/>
              </a:xfrm>
            </p:grpSpPr>
            <p:pic>
              <p:nvPicPr>
                <p:cNvPr id="25" name="Shape 25"/>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6" name="Shape 26"/>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p>
              </p:txBody>
            </p:sp>
          </p:grpSp>
          <p:pic>
            <p:nvPicPr>
              <p:cNvPr id="27" name="Shape 27"/>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8" name="Shape 28"/>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p>
            </p:txBody>
          </p:sp>
        </p:grpSp>
        <p:grpSp>
          <p:nvGrpSpPr>
            <p:cNvPr id="29" name="Shape 29"/>
            <p:cNvGrpSpPr/>
            <p:nvPr/>
          </p:nvGrpSpPr>
          <p:grpSpPr>
            <a:xfrm>
              <a:off x="-10398794" y="27751410"/>
              <a:ext cx="9323012" cy="2453250"/>
              <a:chOff x="-4754996" y="12734136"/>
              <a:chExt cx="4296559" cy="1127128"/>
            </a:xfrm>
          </p:grpSpPr>
          <p:pic>
            <p:nvPicPr>
              <p:cNvPr id="30" name="Shape 30"/>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31" name="Shape 31"/>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32" name="Shape 32"/>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p>
            </p:txBody>
          </p:sp>
          <p:sp>
            <p:nvSpPr>
              <p:cNvPr id="33" name="Shape 33"/>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p>
            </p:txBody>
          </p:sp>
        </p:grpSp>
      </p:grpSp>
      <p:grpSp>
        <p:nvGrpSpPr>
          <p:cNvPr id="34" name="Shape 34"/>
          <p:cNvGrpSpPr/>
          <p:nvPr/>
        </p:nvGrpSpPr>
        <p:grpSpPr>
          <a:xfrm>
            <a:off x="51617560" y="-55065"/>
            <a:ext cx="11062139" cy="32973464"/>
            <a:chOff x="44157838" y="-55065"/>
            <a:chExt cx="11062139" cy="32973464"/>
          </a:xfrm>
        </p:grpSpPr>
        <p:sp>
          <p:nvSpPr>
            <p:cNvPr id="35" name="Shape 35"/>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6" name="Shape 36"/>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7" name="Shape 37"/>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38" name="Shape 38"/>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39" name="Shape 39"/>
            <p:cNvGrpSpPr/>
            <p:nvPr/>
          </p:nvGrpSpPr>
          <p:grpSpPr>
            <a:xfrm>
              <a:off x="44487209" y="29414562"/>
              <a:ext cx="10354213" cy="1265612"/>
              <a:chOff x="44200453" y="28362388"/>
              <a:chExt cx="9771398" cy="1090622"/>
            </a:xfrm>
          </p:grpSpPr>
          <p:sp>
            <p:nvSpPr>
              <p:cNvPr id="40" name="Shape 40"/>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98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1" name="Shape 41">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42" name="Shape 42"/>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p>
            </p:txBody>
          </p:sp>
        </p:grpSp>
      </p:grpSp>
      <p:sp>
        <p:nvSpPr>
          <p:cNvPr id="43" name="Shape 43"/>
          <p:cNvSpPr txBox="1"/>
          <p:nvPr/>
        </p:nvSpPr>
        <p:spPr>
          <a:xfrm>
            <a:off x="51946931" y="31188791"/>
            <a:ext cx="6870215" cy="1399638"/>
          </a:xfrm>
          <a:prstGeom prst="rect">
            <a:avLst/>
          </a:prstGeom>
          <a:noFill/>
          <a:ln>
            <a:noFill/>
          </a:ln>
        </p:spPr>
        <p:txBody>
          <a:bodyPr anchorCtr="0" anchor="t" bIns="32650" lIns="65300" rIns="65300" wrap="square" tIns="32650">
            <a:noAutofit/>
          </a:bodyPr>
          <a:lstStyle/>
          <a:p>
            <a:pPr indent="-407988" lvl="0" marL="407988"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p>
          <a:p>
            <a:pPr indent="0" lvl="0" marL="407988" marR="0" rtl="0" algn="l">
              <a:lnSpc>
                <a:spcPct val="108333"/>
              </a:lnSpc>
              <a:spcBef>
                <a:spcPts val="0"/>
              </a:spcBef>
              <a:spcAft>
                <a:spcPts val="0"/>
              </a:spcAft>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b="1" lang="en-US" sz="2400">
                <a:solidFill>
                  <a:srgbClr val="FFFF00"/>
                </a:solidFill>
                <a:latin typeface="Calibri"/>
                <a:ea typeface="Calibri"/>
                <a:cs typeface="Calibri"/>
                <a:sym typeface="Calibri"/>
              </a:rPr>
              <a:t>posterpresenter@gmail.com</a:t>
            </a:r>
          </a:p>
        </p:txBody>
      </p:sp>
      <p:sp>
        <p:nvSpPr>
          <p:cNvPr id="44" name="Shape 44"/>
          <p:cNvSpPr txBox="1"/>
          <p:nvPr/>
        </p:nvSpPr>
        <p:spPr>
          <a:xfrm>
            <a:off x="2078038" y="32315150"/>
            <a:ext cx="2933700" cy="382747"/>
          </a:xfrm>
          <a:prstGeom prst="rect">
            <a:avLst/>
          </a:prstGeom>
          <a:noFill/>
          <a:ln>
            <a:noFill/>
          </a:ln>
        </p:spPr>
        <p:txBody>
          <a:bodyPr anchorCtr="0" anchor="t" bIns="52125" lIns="104300" rIns="104300" wrap="square" tIns="52125">
            <a:noAutofit/>
          </a:bodyPr>
          <a:lstStyle/>
          <a:p>
            <a:pPr indent="0" lvl="0" marL="0" marR="0" rtl="0" algn="l">
              <a:lnSpc>
                <a:spcPct val="65000"/>
              </a:lnSpc>
              <a:spcBef>
                <a:spcPts val="0"/>
              </a:spcBef>
              <a:spcAft>
                <a:spcPts val="0"/>
              </a:spcAft>
              <a:buNone/>
            </a:pPr>
            <a:r>
              <a:rPr b="1" lang="en-US" sz="600" u="none">
                <a:solidFill>
                  <a:srgbClr val="BFBFBF"/>
                </a:solidFill>
                <a:latin typeface="Arial"/>
                <a:ea typeface="Arial"/>
                <a:cs typeface="Arial"/>
                <a:sym typeface="Arial"/>
              </a:rPr>
              <a:t>RESEARCH POSTER PRESENTATION DESIGN © 2015</a:t>
            </a:r>
          </a:p>
          <a:p>
            <a:pPr indent="0" lvl="0" marL="0" marR="0" rtl="0" algn="l">
              <a:lnSpc>
                <a:spcPct val="65000"/>
              </a:lnSpc>
              <a:spcBef>
                <a:spcPts val="600"/>
              </a:spcBef>
              <a:spcAft>
                <a:spcPts val="0"/>
              </a:spcAft>
              <a:buNone/>
            </a:pPr>
            <a:r>
              <a:rPr b="1" lang="en-US" sz="1200" u="none">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50000">
              <a:srgbClr val="AAB8DD"/>
            </a:gs>
            <a:gs pos="100000">
              <a:srgbClr val="E1E7F4"/>
            </a:gs>
          </a:gsLst>
          <a:lin ang="16200000" scaled="0"/>
        </a:gradFill>
      </p:bgPr>
    </p:bg>
    <p:spTree>
      <p:nvGrpSpPr>
        <p:cNvPr id="63" name="Shape 63"/>
        <p:cNvGrpSpPr/>
        <p:nvPr/>
      </p:nvGrpSpPr>
      <p:grpSpPr>
        <a:xfrm>
          <a:off x="0" y="0"/>
          <a:ext cx="0" cy="0"/>
          <a:chOff x="0" y="0"/>
          <a:chExt cx="0" cy="0"/>
        </a:xfrm>
      </p:grpSpPr>
      <p:sp>
        <p:nvSpPr>
          <p:cNvPr id="64" name="Shape 64"/>
          <p:cNvSpPr/>
          <p:nvPr/>
        </p:nvSpPr>
        <p:spPr>
          <a:xfrm>
            <a:off x="0" y="0"/>
            <a:ext cx="51206400" cy="4800600"/>
          </a:xfrm>
          <a:prstGeom prst="rect">
            <a:avLst/>
          </a:prstGeom>
          <a:solidFill>
            <a:srgbClr val="425EA9"/>
          </a:solidFill>
          <a:ln cap="flat" cmpd="sng" w="9525">
            <a:solidFill>
              <a:schemeClr val="dk1"/>
            </a:solidFill>
            <a:prstDash val="solid"/>
            <a:miter lim="800000"/>
            <a:headEnd len="med" w="med" type="none"/>
            <a:tailEnd len="med" w="med" type="none"/>
          </a:ln>
        </p:spPr>
        <p:txBody>
          <a:bodyPr anchorCtr="0" anchor="ctr" bIns="52225" lIns="104475" rIns="104475" wrap="square" tIns="52225">
            <a:noAutofit/>
          </a:bodyPr>
          <a:lstStyle/>
          <a:p>
            <a:pPr indent="0" lvl="0" marL="0" marR="0" rtl="0" algn="l">
              <a:spcBef>
                <a:spcPts val="0"/>
              </a:spcBef>
              <a:spcAft>
                <a:spcPts val="0"/>
              </a:spcAft>
              <a:buNone/>
            </a:pPr>
            <a:r>
              <a:t/>
            </a:r>
            <a:endParaRPr sz="9800">
              <a:solidFill>
                <a:schemeClr val="dk1"/>
              </a:solidFill>
              <a:latin typeface="Calibri"/>
              <a:ea typeface="Calibri"/>
              <a:cs typeface="Calibri"/>
              <a:sym typeface="Calibri"/>
            </a:endParaRPr>
          </a:p>
        </p:txBody>
      </p:sp>
      <p:sp>
        <p:nvSpPr>
          <p:cNvPr id="65" name="Shape 65"/>
          <p:cNvSpPr/>
          <p:nvPr/>
        </p:nvSpPr>
        <p:spPr>
          <a:xfrm>
            <a:off x="0" y="4805363"/>
            <a:ext cx="51206400" cy="152400"/>
          </a:xfrm>
          <a:prstGeom prst="rect">
            <a:avLst/>
          </a:prstGeom>
          <a:solidFill>
            <a:srgbClr val="2C3F71"/>
          </a:solidFill>
          <a:ln>
            <a:noFill/>
          </a:ln>
        </p:spPr>
        <p:txBody>
          <a:bodyPr anchorCtr="0" anchor="ctr" bIns="52225" lIns="104475" rIns="104475" wrap="square" tIns="52225">
            <a:noAutofit/>
          </a:bodyPr>
          <a:lstStyle/>
          <a:p>
            <a:pPr indent="0" lvl="0" marL="0" marR="0" rtl="0" algn="l">
              <a:spcBef>
                <a:spcPts val="0"/>
              </a:spcBef>
              <a:spcAft>
                <a:spcPts val="0"/>
              </a:spcAft>
              <a:buNone/>
            </a:pPr>
            <a:r>
              <a:t/>
            </a:r>
            <a:endParaRPr sz="9800">
              <a:solidFill>
                <a:schemeClr val="dk1"/>
              </a:solidFill>
              <a:latin typeface="Calibri"/>
              <a:ea typeface="Calibri"/>
              <a:cs typeface="Calibri"/>
              <a:sym typeface="Calibri"/>
            </a:endParaRPr>
          </a:p>
        </p:txBody>
      </p:sp>
      <p:sp>
        <p:nvSpPr>
          <p:cNvPr id="66" name="Shape 66"/>
          <p:cNvSpPr txBox="1"/>
          <p:nvPr/>
        </p:nvSpPr>
        <p:spPr>
          <a:xfrm>
            <a:off x="2078038" y="32315150"/>
            <a:ext cx="2933700" cy="382747"/>
          </a:xfrm>
          <a:prstGeom prst="rect">
            <a:avLst/>
          </a:prstGeom>
          <a:noFill/>
          <a:ln>
            <a:noFill/>
          </a:ln>
        </p:spPr>
        <p:txBody>
          <a:bodyPr anchorCtr="0" anchor="t" bIns="52125" lIns="104300" rIns="104300" wrap="square" tIns="52125">
            <a:noAutofit/>
          </a:bodyPr>
          <a:lstStyle/>
          <a:p>
            <a:pPr indent="0" lvl="0" marL="0" marR="0" rtl="0" algn="l">
              <a:lnSpc>
                <a:spcPct val="65000"/>
              </a:lnSpc>
              <a:spcBef>
                <a:spcPts val="0"/>
              </a:spcBef>
              <a:spcAft>
                <a:spcPts val="0"/>
              </a:spcAft>
              <a:buNone/>
            </a:pPr>
            <a:r>
              <a:rPr b="1" lang="en-US" sz="600">
                <a:solidFill>
                  <a:srgbClr val="BFBFBF"/>
                </a:solidFill>
                <a:latin typeface="Arial"/>
                <a:ea typeface="Arial"/>
                <a:cs typeface="Arial"/>
                <a:sym typeface="Arial"/>
              </a:rPr>
              <a:t>RESEARCH POSTER PRESENTATION DESIGN © 2015</a:t>
            </a:r>
          </a:p>
          <a:p>
            <a:pPr indent="0" lvl="0" marL="0" marR="0" rtl="0" algn="l">
              <a:lnSpc>
                <a:spcPct val="65000"/>
              </a:lnSpc>
              <a:spcBef>
                <a:spcPts val="600"/>
              </a:spcBef>
              <a:spcAft>
                <a:spcPts val="0"/>
              </a:spcAft>
              <a:buNone/>
            </a:pPr>
            <a:r>
              <a:rPr b="1" lang="en-US" sz="1200">
                <a:solidFill>
                  <a:srgbClr val="BFBFBF"/>
                </a:solidFill>
                <a:latin typeface="Arial"/>
                <a:ea typeface="Arial"/>
                <a:cs typeface="Arial"/>
                <a:sym typeface="Arial"/>
              </a:rPr>
              <a:t>www.PosterPresentations.com</a:t>
            </a:r>
          </a:p>
        </p:txBody>
      </p:sp>
      <p:sp>
        <p:nvSpPr>
          <p:cNvPr id="67" name="Shape 67"/>
          <p:cNvSpPr/>
          <p:nvPr/>
        </p:nvSpPr>
        <p:spPr>
          <a:xfrm>
            <a:off x="1089025" y="5424488"/>
            <a:ext cx="11722100"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sp>
        <p:nvSpPr>
          <p:cNvPr id="68" name="Shape 68"/>
          <p:cNvSpPr/>
          <p:nvPr/>
        </p:nvSpPr>
        <p:spPr>
          <a:xfrm>
            <a:off x="13527088" y="5424488"/>
            <a:ext cx="11722100"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sp>
        <p:nvSpPr>
          <p:cNvPr id="69" name="Shape 69"/>
          <p:cNvSpPr/>
          <p:nvPr/>
        </p:nvSpPr>
        <p:spPr>
          <a:xfrm>
            <a:off x="25966738" y="5424488"/>
            <a:ext cx="11722100"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sp>
        <p:nvSpPr>
          <p:cNvPr id="70" name="Shape 70"/>
          <p:cNvSpPr/>
          <p:nvPr/>
        </p:nvSpPr>
        <p:spPr>
          <a:xfrm>
            <a:off x="38404800" y="5424488"/>
            <a:ext cx="11722100" cy="26736674"/>
          </a:xfrm>
          <a:prstGeom prst="roundRect">
            <a:avLst>
              <a:gd fmla="val 9229"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grpSp>
        <p:nvGrpSpPr>
          <p:cNvPr id="71" name="Shape 71"/>
          <p:cNvGrpSpPr/>
          <p:nvPr/>
        </p:nvGrpSpPr>
        <p:grpSpPr>
          <a:xfrm>
            <a:off x="-11326789" y="-1"/>
            <a:ext cx="11018865" cy="32918401"/>
            <a:chOff x="-11225189" y="-1"/>
            <a:chExt cx="11018865" cy="32918401"/>
          </a:xfrm>
        </p:grpSpPr>
        <p:sp>
          <p:nvSpPr>
            <p:cNvPr id="72" name="Shape 72"/>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36”x56”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73" name="Shape 73"/>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74" name="Shape 74"/>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75" name="Shape 75"/>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76" name="Shape 76"/>
            <p:cNvGrpSpPr/>
            <p:nvPr/>
          </p:nvGrpSpPr>
          <p:grpSpPr>
            <a:xfrm>
              <a:off x="-9744992" y="23540956"/>
              <a:ext cx="7531182" cy="2120440"/>
              <a:chOff x="-4470427" y="11016658"/>
              <a:chExt cx="3470785" cy="974220"/>
            </a:xfrm>
          </p:grpSpPr>
          <p:grpSp>
            <p:nvGrpSpPr>
              <p:cNvPr id="77" name="Shape 77"/>
              <p:cNvGrpSpPr/>
              <p:nvPr/>
            </p:nvGrpSpPr>
            <p:grpSpPr>
              <a:xfrm>
                <a:off x="-2783495" y="11060886"/>
                <a:ext cx="624431" cy="893535"/>
                <a:chOff x="-3958697" y="11117435"/>
                <a:chExt cx="779338" cy="1280430"/>
              </a:xfrm>
            </p:grpSpPr>
            <p:pic>
              <p:nvPicPr>
                <p:cNvPr id="78" name="Shape 78"/>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79" name="Shape 79"/>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p>
              </p:txBody>
            </p:sp>
          </p:grpSp>
          <p:grpSp>
            <p:nvGrpSpPr>
              <p:cNvPr id="80" name="Shape 80"/>
              <p:cNvGrpSpPr/>
              <p:nvPr/>
            </p:nvGrpSpPr>
            <p:grpSpPr>
              <a:xfrm>
                <a:off x="-2033159" y="11060889"/>
                <a:ext cx="1033517" cy="893529"/>
                <a:chOff x="-2921738" y="11200127"/>
                <a:chExt cx="1420279" cy="1227904"/>
              </a:xfrm>
            </p:grpSpPr>
            <p:pic>
              <p:nvPicPr>
                <p:cNvPr id="81" name="Shape 81"/>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82" name="Shape 82"/>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p>
              </p:txBody>
            </p:sp>
          </p:grpSp>
          <p:pic>
            <p:nvPicPr>
              <p:cNvPr id="83" name="Shape 83"/>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84" name="Shape 84"/>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85" name="Shape 85"/>
            <p:cNvGrpSpPr/>
            <p:nvPr/>
          </p:nvGrpSpPr>
          <p:grpSpPr>
            <a:xfrm>
              <a:off x="-10398794" y="27751410"/>
              <a:ext cx="9323012" cy="2453250"/>
              <a:chOff x="-4754996" y="12734136"/>
              <a:chExt cx="4296559" cy="1127128"/>
            </a:xfrm>
          </p:grpSpPr>
          <p:pic>
            <p:nvPicPr>
              <p:cNvPr id="86" name="Shape 86"/>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87" name="Shape 87"/>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88" name="Shape 88"/>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89" name="Shape 89"/>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grpSp>
        <p:nvGrpSpPr>
          <p:cNvPr id="90" name="Shape 90"/>
          <p:cNvGrpSpPr/>
          <p:nvPr/>
        </p:nvGrpSpPr>
        <p:grpSpPr>
          <a:xfrm>
            <a:off x="51617560" y="-55065"/>
            <a:ext cx="11062139" cy="32973464"/>
            <a:chOff x="44157838" y="-55065"/>
            <a:chExt cx="11062139" cy="32973464"/>
          </a:xfrm>
        </p:grpSpPr>
        <p:sp>
          <p:nvSpPr>
            <p:cNvPr id="91" name="Shape 91"/>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92" name="Shape 92"/>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93" name="Shape 93"/>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94" name="Shape 94"/>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95" name="Shape 95"/>
            <p:cNvGrpSpPr/>
            <p:nvPr/>
          </p:nvGrpSpPr>
          <p:grpSpPr>
            <a:xfrm>
              <a:off x="44487209" y="29414562"/>
              <a:ext cx="10354213" cy="1265612"/>
              <a:chOff x="44200453" y="28362388"/>
              <a:chExt cx="9771398" cy="1090622"/>
            </a:xfrm>
          </p:grpSpPr>
          <p:sp>
            <p:nvSpPr>
              <p:cNvPr id="96" name="Shape 96"/>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pic>
            <p:nvPicPr>
              <p:cNvPr descr="http://t2.gstatic.com/images?q=tbn:ANd9GcR4APHC6TT9w54M2zn_pvCiBxUNcspYPoVxirLRphBoJabfSvu7zw" id="97" name="Shape 97">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98" name="Shape 98"/>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sp>
          <p:nvSpPr>
            <p:cNvPr id="99" name="Shape 99"/>
            <p:cNvSpPr txBox="1"/>
            <p:nvPr/>
          </p:nvSpPr>
          <p:spPr>
            <a:xfrm>
              <a:off x="44487206" y="31188791"/>
              <a:ext cx="6870215" cy="1399638"/>
            </a:xfrm>
            <a:prstGeom prst="rect">
              <a:avLst/>
            </a:prstGeom>
            <a:noFill/>
            <a:ln>
              <a:noFill/>
            </a:ln>
          </p:spPr>
          <p:txBody>
            <a:bodyPr anchorCtr="0" anchor="t" bIns="32650" lIns="65300" rIns="65300" wrap="square" tIns="32650">
              <a:noAutofit/>
            </a:bodyPr>
            <a:lstStyle/>
            <a:p>
              <a:pPr indent="-407988" lvl="0" marL="407988"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p>
            <a:p>
              <a:pPr indent="0" lvl="0" marL="407988" marR="0" rtl="0" algn="l">
                <a:lnSpc>
                  <a:spcPct val="108333"/>
                </a:lnSpc>
                <a:spcBef>
                  <a:spcPts val="0"/>
                </a:spcBef>
                <a:spcAft>
                  <a:spcPts val="0"/>
                </a:spcAft>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b="1" lang="en-US" sz="2400">
                  <a:solidFill>
                    <a:srgbClr val="FFFF00"/>
                  </a:solidFill>
                  <a:latin typeface="Calibri"/>
                  <a:ea typeface="Calibri"/>
                  <a:cs typeface="Calibri"/>
                  <a:sym typeface="Calibri"/>
                </a:rPr>
                <a:t>posterpresenter@gmail.com</a:t>
              </a:r>
            </a:p>
          </p:txBody>
        </p:sp>
      </p:grpSp>
    </p:spTree>
  </p:cSld>
  <p:clrMap accent1="accent1" accent2="accent2" accent3="accent3" accent4="accent4" accent5="accent5" accent6="accent6" bg1="lt1" bg2="dk2" tx1="dk1" tx2="lt2" folHlink="folHlink" hlink="hlink"/>
  <p:sldLayoutIdLst>
    <p:sldLayoutId id="214748364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C3F71"/>
            </a:gs>
            <a:gs pos="50000">
              <a:srgbClr val="AAB8DD"/>
            </a:gs>
            <a:gs pos="100000">
              <a:srgbClr val="E1E7F4"/>
            </a:gs>
          </a:gsLst>
          <a:lin ang="16200000" scaled="0"/>
        </a:gradFill>
      </p:bgPr>
    </p:bg>
    <p:spTree>
      <p:nvGrpSpPr>
        <p:cNvPr id="118" name="Shape 118"/>
        <p:cNvGrpSpPr/>
        <p:nvPr/>
      </p:nvGrpSpPr>
      <p:grpSpPr>
        <a:xfrm>
          <a:off x="0" y="0"/>
          <a:ext cx="0" cy="0"/>
          <a:chOff x="0" y="0"/>
          <a:chExt cx="0" cy="0"/>
        </a:xfrm>
      </p:grpSpPr>
      <p:sp>
        <p:nvSpPr>
          <p:cNvPr id="119" name="Shape 119"/>
          <p:cNvSpPr/>
          <p:nvPr/>
        </p:nvSpPr>
        <p:spPr>
          <a:xfrm>
            <a:off x="0" y="0"/>
            <a:ext cx="51206400" cy="4800600"/>
          </a:xfrm>
          <a:prstGeom prst="rect">
            <a:avLst/>
          </a:prstGeom>
          <a:solidFill>
            <a:srgbClr val="425EA9"/>
          </a:solidFill>
          <a:ln cap="flat" cmpd="sng" w="9525">
            <a:solidFill>
              <a:schemeClr val="dk1"/>
            </a:solidFill>
            <a:prstDash val="solid"/>
            <a:miter lim="800000"/>
            <a:headEnd len="med" w="med" type="none"/>
            <a:tailEnd len="med" w="med" type="none"/>
          </a:ln>
        </p:spPr>
        <p:txBody>
          <a:bodyPr anchorCtr="0" anchor="ctr" bIns="52225" lIns="104475" rIns="104475" wrap="square" tIns="52225">
            <a:noAutofit/>
          </a:bodyPr>
          <a:lstStyle/>
          <a:p>
            <a:pPr indent="0" lvl="0" marL="0" marR="0" rtl="0" algn="l">
              <a:spcBef>
                <a:spcPts val="0"/>
              </a:spcBef>
              <a:spcAft>
                <a:spcPts val="0"/>
              </a:spcAft>
              <a:buNone/>
            </a:pPr>
            <a:r>
              <a:t/>
            </a:r>
            <a:endParaRPr sz="9800">
              <a:solidFill>
                <a:schemeClr val="dk1"/>
              </a:solidFill>
              <a:latin typeface="Calibri"/>
              <a:ea typeface="Calibri"/>
              <a:cs typeface="Calibri"/>
              <a:sym typeface="Calibri"/>
            </a:endParaRPr>
          </a:p>
        </p:txBody>
      </p:sp>
      <p:sp>
        <p:nvSpPr>
          <p:cNvPr id="120" name="Shape 120"/>
          <p:cNvSpPr/>
          <p:nvPr/>
        </p:nvSpPr>
        <p:spPr>
          <a:xfrm>
            <a:off x="0" y="4805363"/>
            <a:ext cx="51206400" cy="152400"/>
          </a:xfrm>
          <a:prstGeom prst="rect">
            <a:avLst/>
          </a:prstGeom>
          <a:solidFill>
            <a:srgbClr val="2C3F71"/>
          </a:solidFill>
          <a:ln>
            <a:noFill/>
          </a:ln>
        </p:spPr>
        <p:txBody>
          <a:bodyPr anchorCtr="0" anchor="ctr" bIns="52225" lIns="104475" rIns="104475" wrap="square" tIns="52225">
            <a:noAutofit/>
          </a:bodyPr>
          <a:lstStyle/>
          <a:p>
            <a:pPr indent="0" lvl="0" marL="0" marR="0" rtl="0" algn="l">
              <a:spcBef>
                <a:spcPts val="0"/>
              </a:spcBef>
              <a:spcAft>
                <a:spcPts val="0"/>
              </a:spcAft>
              <a:buNone/>
            </a:pPr>
            <a:r>
              <a:t/>
            </a:r>
            <a:endParaRPr sz="9800">
              <a:solidFill>
                <a:schemeClr val="dk1"/>
              </a:solidFill>
              <a:latin typeface="Calibri"/>
              <a:ea typeface="Calibri"/>
              <a:cs typeface="Calibri"/>
              <a:sym typeface="Calibri"/>
            </a:endParaRPr>
          </a:p>
        </p:txBody>
      </p:sp>
      <p:sp>
        <p:nvSpPr>
          <p:cNvPr id="121" name="Shape 121"/>
          <p:cNvSpPr/>
          <p:nvPr/>
        </p:nvSpPr>
        <p:spPr>
          <a:xfrm>
            <a:off x="1089025" y="5383213"/>
            <a:ext cx="11712575"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sp>
        <p:nvSpPr>
          <p:cNvPr id="122" name="Shape 122"/>
          <p:cNvSpPr/>
          <p:nvPr/>
        </p:nvSpPr>
        <p:spPr>
          <a:xfrm>
            <a:off x="38395275" y="5383213"/>
            <a:ext cx="11712575" cy="26736674"/>
          </a:xfrm>
          <a:prstGeom prst="roundRect">
            <a:avLst>
              <a:gd fmla="val 6866"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sp>
        <p:nvSpPr>
          <p:cNvPr id="123" name="Shape 123"/>
          <p:cNvSpPr/>
          <p:nvPr/>
        </p:nvSpPr>
        <p:spPr>
          <a:xfrm>
            <a:off x="13508038" y="5383213"/>
            <a:ext cx="24179212" cy="26736674"/>
          </a:xfrm>
          <a:prstGeom prst="roundRect">
            <a:avLst>
              <a:gd fmla="val 3256"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grpSp>
        <p:nvGrpSpPr>
          <p:cNvPr id="124" name="Shape 124"/>
          <p:cNvGrpSpPr/>
          <p:nvPr/>
        </p:nvGrpSpPr>
        <p:grpSpPr>
          <a:xfrm>
            <a:off x="-11326789" y="-1"/>
            <a:ext cx="11018865" cy="32918401"/>
            <a:chOff x="-11225189" y="-1"/>
            <a:chExt cx="11018865" cy="32918401"/>
          </a:xfrm>
        </p:grpSpPr>
        <p:sp>
          <p:nvSpPr>
            <p:cNvPr id="125" name="Shape 125"/>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36”x56”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26" name="Shape 126"/>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27" name="Shape 127"/>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28" name="Shape 128"/>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129" name="Shape 129"/>
            <p:cNvGrpSpPr/>
            <p:nvPr/>
          </p:nvGrpSpPr>
          <p:grpSpPr>
            <a:xfrm>
              <a:off x="-9744992" y="23540956"/>
              <a:ext cx="7531182" cy="2120440"/>
              <a:chOff x="-4470427" y="11016658"/>
              <a:chExt cx="3470785" cy="974220"/>
            </a:xfrm>
          </p:grpSpPr>
          <p:grpSp>
            <p:nvGrpSpPr>
              <p:cNvPr id="130" name="Shape 130"/>
              <p:cNvGrpSpPr/>
              <p:nvPr/>
            </p:nvGrpSpPr>
            <p:grpSpPr>
              <a:xfrm>
                <a:off x="-2783495" y="11060886"/>
                <a:ext cx="624431" cy="893535"/>
                <a:chOff x="-3958697" y="11117435"/>
                <a:chExt cx="779338" cy="1280430"/>
              </a:xfrm>
            </p:grpSpPr>
            <p:pic>
              <p:nvPicPr>
                <p:cNvPr id="131" name="Shape 131"/>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132" name="Shape 132"/>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p>
              </p:txBody>
            </p:sp>
          </p:grpSp>
          <p:grpSp>
            <p:nvGrpSpPr>
              <p:cNvPr id="133" name="Shape 133"/>
              <p:cNvGrpSpPr/>
              <p:nvPr/>
            </p:nvGrpSpPr>
            <p:grpSpPr>
              <a:xfrm>
                <a:off x="-2033159" y="11060889"/>
                <a:ext cx="1033517" cy="893529"/>
                <a:chOff x="-2921738" y="11200127"/>
                <a:chExt cx="1420279" cy="1227904"/>
              </a:xfrm>
            </p:grpSpPr>
            <p:pic>
              <p:nvPicPr>
                <p:cNvPr id="134" name="Shape 134"/>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135" name="Shape 135"/>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p>
              </p:txBody>
            </p:sp>
          </p:grpSp>
          <p:pic>
            <p:nvPicPr>
              <p:cNvPr id="136" name="Shape 136"/>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137" name="Shape 137"/>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138" name="Shape 138"/>
            <p:cNvGrpSpPr/>
            <p:nvPr/>
          </p:nvGrpSpPr>
          <p:grpSpPr>
            <a:xfrm>
              <a:off x="-10398794" y="27751410"/>
              <a:ext cx="9323012" cy="2453250"/>
              <a:chOff x="-4754996" y="12734136"/>
              <a:chExt cx="4296559" cy="1127128"/>
            </a:xfrm>
          </p:grpSpPr>
          <p:pic>
            <p:nvPicPr>
              <p:cNvPr id="139" name="Shape 139"/>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140" name="Shape 140"/>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141" name="Shape 141"/>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142" name="Shape 142"/>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grpSp>
        <p:nvGrpSpPr>
          <p:cNvPr id="143" name="Shape 143"/>
          <p:cNvGrpSpPr/>
          <p:nvPr/>
        </p:nvGrpSpPr>
        <p:grpSpPr>
          <a:xfrm>
            <a:off x="51617560" y="-55065"/>
            <a:ext cx="11062139" cy="32973464"/>
            <a:chOff x="44157838" y="-55065"/>
            <a:chExt cx="11062139" cy="32973464"/>
          </a:xfrm>
        </p:grpSpPr>
        <p:sp>
          <p:nvSpPr>
            <p:cNvPr id="144" name="Shape 144"/>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45" name="Shape 145"/>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146" name="Shape 146"/>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147" name="Shape 147"/>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148" name="Shape 148"/>
            <p:cNvGrpSpPr/>
            <p:nvPr/>
          </p:nvGrpSpPr>
          <p:grpSpPr>
            <a:xfrm>
              <a:off x="44487209" y="29414562"/>
              <a:ext cx="10354213" cy="1265612"/>
              <a:chOff x="44200453" y="28362388"/>
              <a:chExt cx="9771398" cy="1090622"/>
            </a:xfrm>
          </p:grpSpPr>
          <p:sp>
            <p:nvSpPr>
              <p:cNvPr id="149" name="Shape 149"/>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9800">
                  <a:solidFill>
                    <a:schemeClr val="lt1"/>
                  </a:solidFill>
                  <a:latin typeface="Calibri"/>
                  <a:ea typeface="Calibri"/>
                  <a:cs typeface="Calibri"/>
                  <a:sym typeface="Calibri"/>
                </a:endParaRPr>
              </a:p>
            </p:txBody>
          </p:sp>
          <p:pic>
            <p:nvPicPr>
              <p:cNvPr descr="http://t2.gstatic.com/images?q=tbn:ANd9GcR4APHC6TT9w54M2zn_pvCiBxUNcspYPoVxirLRphBoJabfSvu7zw" id="150" name="Shape 150">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151" name="Shape 151"/>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grpSp>
      <p:sp>
        <p:nvSpPr>
          <p:cNvPr id="152" name="Shape 152"/>
          <p:cNvSpPr txBox="1"/>
          <p:nvPr/>
        </p:nvSpPr>
        <p:spPr>
          <a:xfrm>
            <a:off x="51946931" y="31188791"/>
            <a:ext cx="6870215" cy="1399638"/>
          </a:xfrm>
          <a:prstGeom prst="rect">
            <a:avLst/>
          </a:prstGeom>
          <a:noFill/>
          <a:ln>
            <a:noFill/>
          </a:ln>
        </p:spPr>
        <p:txBody>
          <a:bodyPr anchorCtr="0" anchor="t" bIns="32650" lIns="65300" rIns="65300" wrap="square" tIns="32650">
            <a:noAutofit/>
          </a:bodyPr>
          <a:lstStyle/>
          <a:p>
            <a:pPr indent="-407988" lvl="0" marL="407988"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p>
          <a:p>
            <a:pPr indent="0" lvl="0" marL="407988" marR="0" rtl="0" algn="l">
              <a:lnSpc>
                <a:spcPct val="108333"/>
              </a:lnSpc>
              <a:spcBef>
                <a:spcPts val="0"/>
              </a:spcBef>
              <a:spcAft>
                <a:spcPts val="0"/>
              </a:spcAft>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b="1" lang="en-US" sz="2400">
                <a:solidFill>
                  <a:srgbClr val="FFFF00"/>
                </a:solidFill>
                <a:latin typeface="Calibri"/>
                <a:ea typeface="Calibri"/>
                <a:cs typeface="Calibri"/>
                <a:sym typeface="Calibri"/>
              </a:rPr>
              <a:t>posterpresenter@gmail.com</a:t>
            </a:r>
          </a:p>
        </p:txBody>
      </p:sp>
      <p:sp>
        <p:nvSpPr>
          <p:cNvPr id="153" name="Shape 153"/>
          <p:cNvSpPr txBox="1"/>
          <p:nvPr/>
        </p:nvSpPr>
        <p:spPr>
          <a:xfrm>
            <a:off x="2078038" y="32315150"/>
            <a:ext cx="2933700" cy="382747"/>
          </a:xfrm>
          <a:prstGeom prst="rect">
            <a:avLst/>
          </a:prstGeom>
          <a:noFill/>
          <a:ln>
            <a:noFill/>
          </a:ln>
        </p:spPr>
        <p:txBody>
          <a:bodyPr anchorCtr="0" anchor="t" bIns="52125" lIns="104300" rIns="104300" wrap="square" tIns="52125">
            <a:noAutofit/>
          </a:bodyPr>
          <a:lstStyle/>
          <a:p>
            <a:pPr indent="0" lvl="0" marL="0" marR="0" rtl="0" algn="l">
              <a:lnSpc>
                <a:spcPct val="65000"/>
              </a:lnSpc>
              <a:spcBef>
                <a:spcPts val="0"/>
              </a:spcBef>
              <a:spcAft>
                <a:spcPts val="0"/>
              </a:spcAft>
              <a:buNone/>
            </a:pPr>
            <a:r>
              <a:rPr b="1" lang="en-US" sz="600">
                <a:solidFill>
                  <a:srgbClr val="BFBFBF"/>
                </a:solidFill>
                <a:latin typeface="Arial"/>
                <a:ea typeface="Arial"/>
                <a:cs typeface="Arial"/>
                <a:sym typeface="Arial"/>
              </a:rPr>
              <a:t>RESEARCH POSTER PRESENTATION DESIGN © 2015</a:t>
            </a:r>
          </a:p>
          <a:p>
            <a:pPr indent="0" lvl="0" marL="0" marR="0" rtl="0" algn="l">
              <a:lnSpc>
                <a:spcPct val="65000"/>
              </a:lnSpc>
              <a:spcBef>
                <a:spcPts val="600"/>
              </a:spcBef>
              <a:spcAft>
                <a:spcPts val="0"/>
              </a:spcAft>
              <a:buNone/>
            </a:pPr>
            <a:r>
              <a:rPr b="1" lang="en-US" sz="120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5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1054875" y="6420056"/>
            <a:ext cx="15856500" cy="6976200"/>
          </a:xfrm>
          <a:prstGeom prst="rect">
            <a:avLst/>
          </a:prstGeom>
          <a:noFill/>
          <a:ln>
            <a:noFill/>
          </a:ln>
        </p:spPr>
        <p:txBody>
          <a:bodyPr anchorCtr="0" anchor="t" bIns="261225" lIns="261225" rIns="261225" wrap="square" tIns="261225">
            <a:noAutofit/>
          </a:bodyPr>
          <a:lstStyle/>
          <a:p>
            <a:pPr indent="-406400" lvl="0" marL="457200" marR="0" rtl="0" algn="l">
              <a:spcBef>
                <a:spcPts val="0"/>
              </a:spcBef>
              <a:spcAft>
                <a:spcPts val="0"/>
              </a:spcAft>
              <a:buSzPts val="2800"/>
              <a:buChar char="●"/>
            </a:pPr>
            <a:r>
              <a:rPr b="0" i="0" lang="en-US" sz="2800" u="none" cap="none" strike="noStrike">
                <a:solidFill>
                  <a:srgbClr val="2C3F71"/>
                </a:solidFill>
                <a:latin typeface="Times New Roman"/>
                <a:ea typeface="Times New Roman"/>
                <a:cs typeface="Times New Roman"/>
                <a:sym typeface="Times New Roman"/>
              </a:rPr>
              <a:t>Insomnia is one of the most common sleep disorders in the world, and it’s estimated to affect up to 60 million </a:t>
            </a:r>
            <a:r>
              <a:rPr lang="en-US"/>
              <a:t>A</a:t>
            </a:r>
            <a:r>
              <a:rPr b="0" i="0" lang="en-US" sz="2800" u="none" cap="none" strike="noStrike">
                <a:solidFill>
                  <a:srgbClr val="2C3F71"/>
                </a:solidFill>
                <a:latin typeface="Times New Roman"/>
                <a:ea typeface="Times New Roman"/>
                <a:cs typeface="Times New Roman"/>
                <a:sym typeface="Times New Roman"/>
              </a:rPr>
              <a:t>mericans.  Is this merely a natural occurrence, or are there habits among humans that deprive them of their sleep?  The risk of cancer from tobacco and general health effects from alcohol seem to be well know among the public, however the effects of both of these on sleep quality are much less known.  If alcohol and tobacco consumption are shown to be correlated with insomnia, then a better understanding of this relationship could stand to benefit the 60 million of those who suffer.  </a:t>
            </a:r>
          </a:p>
          <a:p>
            <a:pPr indent="-177800" lvl="0" marL="0" marR="0" rtl="0" algn="l">
              <a:spcBef>
                <a:spcPts val="0"/>
              </a:spcBef>
              <a:spcAft>
                <a:spcPts val="0"/>
              </a:spcAft>
              <a:buClr>
                <a:srgbClr val="2C3F71"/>
              </a:buClr>
              <a:buSzPts val="2800"/>
              <a:buFont typeface="Arial"/>
              <a:buNone/>
            </a:pPr>
            <a:r>
              <a:t/>
            </a:r>
            <a:endParaRPr/>
          </a:p>
          <a:p>
            <a:pPr indent="-406400" lvl="0" marL="457200" rtl="0">
              <a:lnSpc>
                <a:spcPct val="100000"/>
              </a:lnSpc>
              <a:spcBef>
                <a:spcPts val="0"/>
              </a:spcBef>
              <a:buClr>
                <a:srgbClr val="2C3F71"/>
              </a:buClr>
              <a:buSzPts val="2800"/>
              <a:buChar char="●"/>
            </a:pPr>
            <a:r>
              <a:rPr lang="en-US">
                <a:solidFill>
                  <a:srgbClr val="2C3F71"/>
                </a:solidFill>
              </a:rPr>
              <a:t>Alcohol, when used in moderate quantities, appears to initially increase the ease of falling asleep. The relationship becomes less clear when examining sleep duration and alcohol consumption, especially once alcohol consumption becomes excessive. One study found no significant difference between individuals that drank and those that did not in regards to the duration of sleep (Pavlovic, 2014).</a:t>
            </a:r>
          </a:p>
          <a:p>
            <a:pPr lvl="0" rtl="0">
              <a:lnSpc>
                <a:spcPct val="100000"/>
              </a:lnSpc>
              <a:spcBef>
                <a:spcPts val="0"/>
              </a:spcBef>
              <a:buNone/>
            </a:pPr>
            <a:r>
              <a:t/>
            </a:r>
            <a:endParaRPr>
              <a:solidFill>
                <a:srgbClr val="2C3F71"/>
              </a:solidFill>
            </a:endParaRPr>
          </a:p>
          <a:p>
            <a:pPr indent="-406400" lvl="0" marL="457200" rtl="0">
              <a:lnSpc>
                <a:spcPct val="100000"/>
              </a:lnSpc>
              <a:spcBef>
                <a:spcPts val="0"/>
              </a:spcBef>
              <a:buClr>
                <a:srgbClr val="2C3F71"/>
              </a:buClr>
              <a:buSzPts val="2800"/>
              <a:buChar char="●"/>
            </a:pPr>
            <a:r>
              <a:rPr lang="en-US">
                <a:solidFill>
                  <a:srgbClr val="2C3F71"/>
                </a:solidFill>
              </a:rPr>
              <a:t>The studies that have attempted to connect alcohol and cigarette use with sleep often do so individually and rarely compare both. Many studies fail to use consistent definitions of what they consider adequate amounts of sleep (Stein, 2005).</a:t>
            </a:r>
          </a:p>
        </p:txBody>
      </p:sp>
      <p:sp>
        <p:nvSpPr>
          <p:cNvPr id="178" name="Shape 178"/>
          <p:cNvSpPr txBox="1"/>
          <p:nvPr>
            <p:ph idx="2" type="body"/>
          </p:nvPr>
        </p:nvSpPr>
        <p:spPr>
          <a:xfrm>
            <a:off x="1076061" y="5515122"/>
            <a:ext cx="15835314" cy="857368"/>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Introduction</a:t>
            </a:r>
          </a:p>
        </p:txBody>
      </p:sp>
      <p:sp>
        <p:nvSpPr>
          <p:cNvPr id="179" name="Shape 179"/>
          <p:cNvSpPr txBox="1"/>
          <p:nvPr>
            <p:ph idx="3" type="body"/>
          </p:nvPr>
        </p:nvSpPr>
        <p:spPr>
          <a:xfrm>
            <a:off x="1296275" y="17956538"/>
            <a:ext cx="15858300" cy="9508200"/>
          </a:xfrm>
          <a:prstGeom prst="rect">
            <a:avLst/>
          </a:prstGeom>
          <a:noFill/>
          <a:ln>
            <a:noFill/>
          </a:ln>
        </p:spPr>
        <p:txBody>
          <a:bodyPr anchorCtr="0" anchor="t" bIns="261225" lIns="261225" rIns="261225" wrap="square" tIns="261225">
            <a:noAutofit/>
          </a:bodyPr>
          <a:lstStyle/>
          <a:p>
            <a:pPr indent="387350" lvl="0" marL="0" rtl="0">
              <a:lnSpc>
                <a:spcPct val="115000"/>
              </a:lnSpc>
              <a:spcBef>
                <a:spcPts val="0"/>
              </a:spcBef>
              <a:buClr>
                <a:schemeClr val="dk1"/>
              </a:buClr>
              <a:buSzPts val="1100"/>
              <a:buFont typeface="Arial"/>
              <a:buNone/>
            </a:pPr>
            <a:r>
              <a:rPr lang="en-US" sz="3000">
                <a:solidFill>
                  <a:srgbClr val="2C3F71"/>
                </a:solidFill>
              </a:rPr>
              <a:t>The data set being examined is the Wave IV public use file that contains 5114 respondents, aged 24 to 32. The analysis of  this data  involved utilizing ANOVA and t-tests to determine if there is a significant difference in the means of our categorical data. This  allowed us to determine any correlations between sleep and both alcohol and cigarette use.  In order to begin the analysis, we had to find variables within the data set. The variables had to be cleaned and manipulated in order to run statistical tests on them. The following variables were the ones that were required to complete our analysis: </a:t>
            </a:r>
          </a:p>
          <a:p>
            <a:pPr indent="387350" lvl="0" marL="0" rtl="0">
              <a:lnSpc>
                <a:spcPct val="200000"/>
              </a:lnSpc>
              <a:spcBef>
                <a:spcPts val="0"/>
              </a:spcBef>
              <a:buClr>
                <a:schemeClr val="dk1"/>
              </a:buClr>
              <a:buSzPts val="1100"/>
              <a:buFont typeface="Arial"/>
              <a:buNone/>
            </a:pPr>
            <a:r>
              <a:t/>
            </a:r>
            <a:endParaRPr sz="2400">
              <a:solidFill>
                <a:schemeClr val="dk1"/>
              </a:solidFill>
            </a:endParaRPr>
          </a:p>
        </p:txBody>
      </p:sp>
      <p:sp>
        <p:nvSpPr>
          <p:cNvPr id="180" name="Shape 180"/>
          <p:cNvSpPr txBox="1"/>
          <p:nvPr>
            <p:ph idx="4" type="body"/>
          </p:nvPr>
        </p:nvSpPr>
        <p:spPr>
          <a:xfrm>
            <a:off x="1065517" y="13292131"/>
            <a:ext cx="15835200" cy="857400"/>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lang="en-US"/>
              <a:t>Research Questions</a:t>
            </a:r>
          </a:p>
        </p:txBody>
      </p:sp>
      <p:sp>
        <p:nvSpPr>
          <p:cNvPr id="181" name="Shape 181"/>
          <p:cNvSpPr txBox="1"/>
          <p:nvPr>
            <p:ph idx="5" type="body"/>
          </p:nvPr>
        </p:nvSpPr>
        <p:spPr>
          <a:xfrm>
            <a:off x="17690770" y="19389066"/>
            <a:ext cx="15833400" cy="14919300"/>
          </a:xfrm>
          <a:prstGeom prst="rect">
            <a:avLst/>
          </a:prstGeom>
          <a:noFill/>
          <a:ln>
            <a:noFill/>
          </a:ln>
        </p:spPr>
        <p:txBody>
          <a:bodyPr anchorCtr="0" anchor="t" bIns="261225" lIns="261225" rIns="261225" wrap="square" tIns="261225">
            <a:noAutofit/>
          </a:bodyPr>
          <a:lstStyle/>
          <a:p>
            <a:pPr indent="279400" lvl="0" marL="0" marR="0" rtl="0" algn="l">
              <a:spcBef>
                <a:spcPts val="0"/>
              </a:spcBef>
              <a:spcAft>
                <a:spcPts val="0"/>
              </a:spcAft>
              <a:buClr>
                <a:srgbClr val="2C3F71"/>
              </a:buClr>
              <a:buSzPts val="2800"/>
              <a:buFont typeface="Arial"/>
              <a:buNone/>
            </a:pPr>
            <a:r>
              <a:rPr b="0" i="0" lang="en-US" sz="2800" u="none" cap="none" strike="noStrike">
                <a:solidFill>
                  <a:srgbClr val="2C3F71"/>
                </a:solidFill>
                <a:latin typeface="Times New Roman"/>
                <a:ea typeface="Times New Roman"/>
                <a:cs typeface="Times New Roman"/>
                <a:sym typeface="Times New Roman"/>
              </a:rPr>
              <a:t>We attempted to learn whether alcohol or cigarettes had an effect on sleep </a:t>
            </a:r>
            <a:r>
              <a:rPr lang="en-US"/>
              <a:t>quality</a:t>
            </a:r>
            <a:r>
              <a:rPr b="0" i="0" lang="en-US" sz="2800" u="none" cap="none" strike="noStrike">
                <a:solidFill>
                  <a:srgbClr val="2C3F71"/>
                </a:solidFill>
                <a:latin typeface="Times New Roman"/>
                <a:ea typeface="Times New Roman"/>
                <a:cs typeface="Times New Roman"/>
                <a:sym typeface="Times New Roman"/>
              </a:rPr>
              <a:t>.  Most of our graphics have been showing </a:t>
            </a:r>
            <a:r>
              <a:rPr lang="en-US"/>
              <a:t>little to no</a:t>
            </a:r>
            <a:r>
              <a:rPr b="0" i="0" lang="en-US" sz="2800" u="none" cap="none" strike="noStrike">
                <a:solidFill>
                  <a:srgbClr val="2C3F71"/>
                </a:solidFill>
                <a:latin typeface="Times New Roman"/>
                <a:ea typeface="Times New Roman"/>
                <a:cs typeface="Times New Roman"/>
                <a:sym typeface="Times New Roman"/>
              </a:rPr>
              <a:t> trend when sleep duration is compared to the number of cigarettes smoked and alcohol</a:t>
            </a:r>
            <a:r>
              <a:rPr lang="en-US"/>
              <a:t> consumption</a:t>
            </a:r>
            <a:r>
              <a:rPr b="0" i="0" lang="en-US" sz="2800" u="none" cap="none" strike="noStrike">
                <a:solidFill>
                  <a:srgbClr val="2C3F71"/>
                </a:solidFill>
                <a:latin typeface="Times New Roman"/>
                <a:ea typeface="Times New Roman"/>
                <a:cs typeface="Times New Roman"/>
                <a:sym typeface="Times New Roman"/>
              </a:rPr>
              <a:t>. In our previous research, we learned that nicotine from cigarettes could suppress and shorten the duration of REM-sleep, which </a:t>
            </a:r>
            <a:r>
              <a:rPr lang="en-US"/>
              <a:t>may</a:t>
            </a:r>
            <a:r>
              <a:rPr b="0" i="0" lang="en-US" sz="2800" u="none" cap="none" strike="noStrike">
                <a:solidFill>
                  <a:srgbClr val="2C3F71"/>
                </a:solidFill>
                <a:latin typeface="Times New Roman"/>
                <a:ea typeface="Times New Roman"/>
                <a:cs typeface="Times New Roman"/>
                <a:sym typeface="Times New Roman"/>
              </a:rPr>
              <a:t> also lead to an overall reduction in sleep duration. Researchers also found that chronic smokers typically had insomnia and nightly awakenings due to nicotine’s cravings. (Dieter, 2009)  It was explained that nicotine, found in cigarettes, caused sleep disturbances because it “stimulates the release of sleep regulating neurotransmitters.”(Sabanayagam, 2010) When comparing people who have smoked and those that have never smoked, we saw very little correlation, as they appeared to get around the same amount of sleep in our two sample t-test for independent groups.  This could very well be due to many of those that have smoked, never smoked again. In an ANOVA of duration of sleep compared to the number of cigarettes smoked per day, we found insufficient evidence that the number of cigarettes smoked per day correlated with a shorter duration of sleep, much like we found in our research.  We saw a downward trend in this graph with different values in each category, a couple of these values were significant as well. Although it does not directly answer our research questions, we also performed a Chi-squared test of association between smoking and how often people had trouble falling asleep.  In this test we found significant evidence that this was the case.  Users that smoked saw an upward trend in how often they had trouble falling asleep while non-smokers had a downward trend in how often they had trouble falling asleep.  This correlates to our research that states that nicotine can inhibit sleep and cause other problems that can make it harder to fall asleep. In studies done on alcohol it was found that, when used in small doses, alcohol would actually help people fall asleep sooner if used less than twice a week.  However, heavy users would find it harder to fall asleep and would have more issues that inhibit sleep such as: heartburn, sleepwalking,snoring, and high blood pressure.(Stein, 2005)  When looking at alcohol, we performed a correlation analysis on the duration of sleep and the number of drinks consumed when the respondent went out on a night to drink.  We found that there was a negligible negative correlation between drinks consumed and the duration of sleep received.  This did not seem like the research we found on alcohol,</a:t>
            </a:r>
            <a:r>
              <a:rPr lang="en-US"/>
              <a:t> much at all</a:t>
            </a:r>
            <a:r>
              <a:rPr b="0" i="0" lang="en-US" sz="2800" u="none" cap="none" strike="noStrike">
                <a:solidFill>
                  <a:srgbClr val="2C3F71"/>
                </a:solidFill>
                <a:latin typeface="Times New Roman"/>
                <a:ea typeface="Times New Roman"/>
                <a:cs typeface="Times New Roman"/>
                <a:sym typeface="Times New Roman"/>
              </a:rPr>
              <a:t>.  We just saw  a slight downward trend the more that people drank.</a:t>
            </a:r>
          </a:p>
          <a:p>
            <a:pPr indent="-177800" lvl="0" marL="0" marR="0" rtl="0" algn="l">
              <a:spcBef>
                <a:spcPts val="560"/>
              </a:spcBef>
              <a:spcAft>
                <a:spcPts val="0"/>
              </a:spcAft>
              <a:buClr>
                <a:srgbClr val="2C3F71"/>
              </a:buClr>
              <a:buSzPts val="2800"/>
              <a:buFont typeface="Arial"/>
              <a:buNone/>
            </a:pPr>
            <a:r>
              <a:t/>
            </a:r>
            <a:endParaRPr b="0" i="0" sz="2800" u="none" cap="none" strike="noStrike">
              <a:solidFill>
                <a:srgbClr val="2C3F71"/>
              </a:solidFill>
              <a:latin typeface="Times New Roman"/>
              <a:ea typeface="Times New Roman"/>
              <a:cs typeface="Times New Roman"/>
              <a:sym typeface="Times New Roman"/>
            </a:endParaRPr>
          </a:p>
          <a:p>
            <a:pPr indent="-177800" lvl="0" marL="0" marR="0" rtl="0" algn="l">
              <a:spcBef>
                <a:spcPts val="560"/>
              </a:spcBef>
              <a:spcAft>
                <a:spcPts val="0"/>
              </a:spcAft>
              <a:buClr>
                <a:srgbClr val="2C3F71"/>
              </a:buClr>
              <a:buSzPts val="2800"/>
              <a:buFont typeface="Arial"/>
              <a:buNone/>
            </a:pPr>
            <a:br>
              <a:rPr b="0" i="0" lang="en-US" sz="2800" u="none" cap="none" strike="noStrike">
                <a:solidFill>
                  <a:srgbClr val="2C3F71"/>
                </a:solidFill>
                <a:latin typeface="Times New Roman"/>
                <a:ea typeface="Times New Roman"/>
                <a:cs typeface="Times New Roman"/>
                <a:sym typeface="Times New Roman"/>
              </a:rPr>
            </a:br>
          </a:p>
        </p:txBody>
      </p:sp>
      <p:sp>
        <p:nvSpPr>
          <p:cNvPr id="182" name="Shape 182"/>
          <p:cNvSpPr txBox="1"/>
          <p:nvPr>
            <p:ph idx="6" type="body"/>
          </p:nvPr>
        </p:nvSpPr>
        <p:spPr>
          <a:xfrm>
            <a:off x="17684652" y="18531669"/>
            <a:ext cx="15833400" cy="857400"/>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Discussion</a:t>
            </a:r>
          </a:p>
        </p:txBody>
      </p:sp>
      <p:sp>
        <p:nvSpPr>
          <p:cNvPr id="183" name="Shape 183"/>
          <p:cNvSpPr txBox="1"/>
          <p:nvPr>
            <p:ph idx="8" type="body"/>
          </p:nvPr>
        </p:nvSpPr>
        <p:spPr>
          <a:xfrm>
            <a:off x="17679989" y="5515122"/>
            <a:ext cx="15842700" cy="857400"/>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Results</a:t>
            </a:r>
          </a:p>
        </p:txBody>
      </p:sp>
      <p:sp>
        <p:nvSpPr>
          <p:cNvPr id="184" name="Shape 184"/>
          <p:cNvSpPr txBox="1"/>
          <p:nvPr>
            <p:ph idx="9" type="body"/>
          </p:nvPr>
        </p:nvSpPr>
        <p:spPr>
          <a:xfrm>
            <a:off x="34295006" y="8766072"/>
            <a:ext cx="15838800" cy="857400"/>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Sample Characteristics</a:t>
            </a:r>
          </a:p>
        </p:txBody>
      </p:sp>
      <p:sp>
        <p:nvSpPr>
          <p:cNvPr id="185" name="Shape 185"/>
          <p:cNvSpPr txBox="1"/>
          <p:nvPr>
            <p:ph idx="13" type="body"/>
          </p:nvPr>
        </p:nvSpPr>
        <p:spPr>
          <a:xfrm>
            <a:off x="34295006" y="10453332"/>
            <a:ext cx="15838800" cy="7421700"/>
          </a:xfrm>
          <a:prstGeom prst="rect">
            <a:avLst/>
          </a:prstGeom>
          <a:noFill/>
          <a:ln>
            <a:noFill/>
          </a:ln>
        </p:spPr>
        <p:txBody>
          <a:bodyPr anchorCtr="0" anchor="t" bIns="261225" lIns="261225" rIns="261225" wrap="square" tIns="261225">
            <a:noAutofit/>
          </a:bodyPr>
          <a:lstStyle/>
          <a:p>
            <a:pPr indent="-177800" lvl="0" marL="0" marR="0" rtl="0" algn="l">
              <a:spcBef>
                <a:spcPts val="0"/>
              </a:spcBef>
              <a:spcAft>
                <a:spcPts val="0"/>
              </a:spcAft>
              <a:buClr>
                <a:srgbClr val="2C3F71"/>
              </a:buClr>
              <a:buSzPts val="2800"/>
              <a:buFont typeface="Arial"/>
              <a:buNone/>
            </a:pPr>
            <a:r>
              <a:rPr b="0" i="0" lang="en-US" sz="2800" u="none" cap="none" strike="noStrike">
                <a:solidFill>
                  <a:srgbClr val="2C3F71"/>
                </a:solidFill>
                <a:latin typeface="Times New Roman"/>
                <a:ea typeface="Times New Roman"/>
                <a:cs typeface="Times New Roman"/>
                <a:sym typeface="Times New Roman"/>
              </a:rPr>
              <a:t>The data set being examined is the Wave IV public survey use file that contains 5114 respondents, aged 24 to 32.  </a:t>
            </a:r>
          </a:p>
          <a:p>
            <a:pPr indent="-457200" lvl="0" marL="457200" marR="0" rtl="0" algn="l">
              <a:spcBef>
                <a:spcPts val="560"/>
              </a:spcBef>
              <a:spcAft>
                <a:spcPts val="0"/>
              </a:spcAft>
              <a:buClr>
                <a:srgbClr val="2C3F71"/>
              </a:buClr>
              <a:buSzPts val="2800"/>
              <a:buFont typeface="Arial"/>
              <a:buChar char="•"/>
            </a:pPr>
            <a:r>
              <a:rPr b="0" i="0" lang="en-US" sz="2800" u="none" cap="none" strike="noStrike">
                <a:solidFill>
                  <a:srgbClr val="2C3F71"/>
                </a:solidFill>
                <a:latin typeface="Times New Roman"/>
                <a:ea typeface="Times New Roman"/>
                <a:cs typeface="Times New Roman"/>
                <a:sym typeface="Times New Roman"/>
              </a:rPr>
              <a:t>This cohort consists of a percentage of the nationally representative sample of individuals that were originally interviewed in 1995 as adolescents and later located for the Wave IV interview.</a:t>
            </a:r>
          </a:p>
          <a:p>
            <a:pPr indent="-457200" lvl="0" marL="457200" marR="0" rtl="0" algn="l">
              <a:spcBef>
                <a:spcPts val="560"/>
              </a:spcBef>
              <a:spcAft>
                <a:spcPts val="0"/>
              </a:spcAft>
              <a:buClr>
                <a:srgbClr val="2C3F71"/>
              </a:buClr>
              <a:buSzPts val="2800"/>
              <a:buFont typeface="Arial"/>
              <a:buChar char="•"/>
            </a:pPr>
            <a:r>
              <a:rPr b="0" i="0" lang="en-US" sz="2800" u="none" cap="none" strike="noStrike">
                <a:solidFill>
                  <a:srgbClr val="2C3F71"/>
                </a:solidFill>
                <a:latin typeface="Times New Roman"/>
                <a:ea typeface="Times New Roman"/>
                <a:cs typeface="Times New Roman"/>
                <a:sym typeface="Times New Roman"/>
              </a:rPr>
              <a:t>The respondents were composed of  a representative sample of individuals living in the United states.</a:t>
            </a:r>
          </a:p>
          <a:p>
            <a:pPr indent="-457200" lvl="0" marL="457200" marR="0" rtl="0" algn="l">
              <a:spcBef>
                <a:spcPts val="560"/>
              </a:spcBef>
              <a:spcAft>
                <a:spcPts val="0"/>
              </a:spcAft>
              <a:buClr>
                <a:srgbClr val="2C3F71"/>
              </a:buClr>
              <a:buSzPts val="2800"/>
              <a:buFont typeface="Arial"/>
              <a:buChar char="•"/>
            </a:pPr>
            <a:r>
              <a:rPr b="0" i="0" lang="en-US" sz="2800" u="none" cap="none" strike="noStrike">
                <a:solidFill>
                  <a:srgbClr val="2C3F71"/>
                </a:solidFill>
                <a:latin typeface="Times New Roman"/>
                <a:ea typeface="Times New Roman"/>
                <a:cs typeface="Times New Roman"/>
                <a:sym typeface="Times New Roman"/>
              </a:rPr>
              <a:t>Respondents were asked many different questions such as: how often they had slept, whether or not they have done drugs, how their overall health was, etc.</a:t>
            </a:r>
          </a:p>
          <a:p>
            <a:pPr indent="-457200" lvl="0" marL="457200" marR="0" rtl="0" algn="l">
              <a:spcBef>
                <a:spcPts val="560"/>
              </a:spcBef>
              <a:spcAft>
                <a:spcPts val="0"/>
              </a:spcAft>
              <a:buClr>
                <a:srgbClr val="2C3F71"/>
              </a:buClr>
              <a:buSzPts val="2800"/>
              <a:buFont typeface="Arial"/>
              <a:buChar char="•"/>
            </a:pPr>
            <a:r>
              <a:rPr b="0" i="0" lang="en-US" sz="2800" u="none" cap="none" strike="noStrike">
                <a:solidFill>
                  <a:srgbClr val="2C3F71"/>
                </a:solidFill>
                <a:latin typeface="Times New Roman"/>
                <a:ea typeface="Times New Roman"/>
                <a:cs typeface="Times New Roman"/>
                <a:sym typeface="Times New Roman"/>
              </a:rPr>
              <a:t>Physical tests were also administered after the interview.</a:t>
            </a:r>
          </a:p>
          <a:p>
            <a:pPr indent="-457200" lvl="0" marL="457200" marR="0" rtl="0" algn="l">
              <a:spcBef>
                <a:spcPts val="560"/>
              </a:spcBef>
              <a:spcAft>
                <a:spcPts val="0"/>
              </a:spcAft>
              <a:buClr>
                <a:srgbClr val="2C3F71"/>
              </a:buClr>
              <a:buSzPts val="2800"/>
              <a:buFont typeface="Arial"/>
              <a:buChar char="•"/>
            </a:pPr>
            <a:r>
              <a:rPr b="0" i="0" lang="en-US" sz="2800" u="none" cap="none" strike="noStrike">
                <a:solidFill>
                  <a:srgbClr val="2C3F71"/>
                </a:solidFill>
                <a:latin typeface="Times New Roman"/>
                <a:ea typeface="Times New Roman"/>
                <a:cs typeface="Times New Roman"/>
                <a:sym typeface="Times New Roman"/>
              </a:rPr>
              <a:t>The interviews took place between 2008 and 2009.</a:t>
            </a:r>
          </a:p>
          <a:p>
            <a:pPr indent="-457200" lvl="0" marL="457200" marR="0" rtl="0" algn="l">
              <a:spcBef>
                <a:spcPts val="560"/>
              </a:spcBef>
              <a:spcAft>
                <a:spcPts val="0"/>
              </a:spcAft>
              <a:buClr>
                <a:srgbClr val="2C3F71"/>
              </a:buClr>
              <a:buSzPts val="2800"/>
              <a:buFont typeface="Arial"/>
              <a:buChar char="•"/>
            </a:pPr>
            <a:r>
              <a:rPr b="0" i="0" lang="en-US" sz="2800" u="none" cap="none" strike="noStrike">
                <a:solidFill>
                  <a:srgbClr val="2C3F71"/>
                </a:solidFill>
                <a:latin typeface="Times New Roman"/>
                <a:ea typeface="Times New Roman"/>
                <a:cs typeface="Times New Roman"/>
                <a:sym typeface="Times New Roman"/>
              </a:rPr>
              <a:t>Comprised of 48.4% female and 51.6% male participants</a:t>
            </a:r>
          </a:p>
          <a:p>
            <a:pPr indent="-457200" lvl="0" marL="457200" marR="0" rtl="0" algn="l">
              <a:spcBef>
                <a:spcPts val="560"/>
              </a:spcBef>
              <a:spcAft>
                <a:spcPts val="0"/>
              </a:spcAft>
              <a:buClr>
                <a:srgbClr val="2C3F71"/>
              </a:buClr>
              <a:buSzPts val="2800"/>
              <a:buFont typeface="Arial"/>
              <a:buNone/>
            </a:pPr>
            <a:r>
              <a:t/>
            </a:r>
            <a:endParaRPr b="0" i="0" sz="2800" u="none" cap="none" strike="noStrike">
              <a:solidFill>
                <a:srgbClr val="2C3F71"/>
              </a:solidFill>
              <a:latin typeface="Times New Roman"/>
              <a:ea typeface="Times New Roman"/>
              <a:cs typeface="Times New Roman"/>
              <a:sym typeface="Times New Roman"/>
            </a:endParaRPr>
          </a:p>
          <a:p>
            <a:pPr indent="-177800" lvl="0" marL="0" marR="0" rtl="0" algn="l">
              <a:spcBef>
                <a:spcPts val="560"/>
              </a:spcBef>
              <a:spcAft>
                <a:spcPts val="0"/>
              </a:spcAft>
              <a:buClr>
                <a:srgbClr val="2C3F71"/>
              </a:buClr>
              <a:buSzPts val="2800"/>
              <a:buFont typeface="Arial"/>
              <a:buNone/>
            </a:pPr>
            <a:r>
              <a:rPr b="0" i="0" lang="en-US" sz="2800" u="none" cap="none" strike="noStrike">
                <a:solidFill>
                  <a:srgbClr val="2C3F71"/>
                </a:solidFill>
                <a:latin typeface="Times New Roman"/>
                <a:ea typeface="Times New Roman"/>
                <a:cs typeface="Times New Roman"/>
                <a:sym typeface="Times New Roman"/>
              </a:rPr>
              <a:t>Sleep Variables participants (n=4,923)</a:t>
            </a:r>
          </a:p>
          <a:p>
            <a:pPr indent="-177800" lvl="0" marL="0" marR="0" rtl="0" algn="l">
              <a:spcBef>
                <a:spcPts val="560"/>
              </a:spcBef>
              <a:spcAft>
                <a:spcPts val="0"/>
              </a:spcAft>
              <a:buClr>
                <a:srgbClr val="2C3F71"/>
              </a:buClr>
              <a:buSzPts val="2800"/>
              <a:buFont typeface="Arial"/>
              <a:buNone/>
            </a:pPr>
            <a:r>
              <a:rPr b="0" i="0" lang="en-US" sz="2800" u="none" cap="none" strike="noStrike">
                <a:solidFill>
                  <a:srgbClr val="2C3F71"/>
                </a:solidFill>
                <a:latin typeface="Times New Roman"/>
                <a:ea typeface="Times New Roman"/>
                <a:cs typeface="Times New Roman"/>
                <a:sym typeface="Times New Roman"/>
              </a:rPr>
              <a:t>Smoking Variables participants (n=5,097)</a:t>
            </a:r>
          </a:p>
          <a:p>
            <a:pPr indent="-177800" lvl="0" marL="0" marR="0" rtl="0" algn="l">
              <a:spcBef>
                <a:spcPts val="560"/>
              </a:spcBef>
              <a:spcAft>
                <a:spcPts val="0"/>
              </a:spcAft>
              <a:buClr>
                <a:srgbClr val="2C3F71"/>
              </a:buClr>
              <a:buSzPts val="2800"/>
              <a:buFont typeface="Arial"/>
              <a:buNone/>
            </a:pPr>
            <a:r>
              <a:t/>
            </a:r>
            <a:endParaRPr b="0" i="0" sz="2800" u="none" cap="none" strike="noStrike">
              <a:solidFill>
                <a:srgbClr val="2C3F71"/>
              </a:solidFill>
              <a:latin typeface="Times New Roman"/>
              <a:ea typeface="Times New Roman"/>
              <a:cs typeface="Times New Roman"/>
              <a:sym typeface="Times New Roman"/>
            </a:endParaRPr>
          </a:p>
        </p:txBody>
      </p:sp>
      <p:sp>
        <p:nvSpPr>
          <p:cNvPr id="186" name="Shape 186"/>
          <p:cNvSpPr txBox="1"/>
          <p:nvPr>
            <p:ph idx="14" type="body"/>
          </p:nvPr>
        </p:nvSpPr>
        <p:spPr>
          <a:xfrm>
            <a:off x="34182056" y="19650973"/>
            <a:ext cx="15838800" cy="857400"/>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Implications</a:t>
            </a:r>
          </a:p>
        </p:txBody>
      </p:sp>
      <p:sp>
        <p:nvSpPr>
          <p:cNvPr id="187" name="Shape 187"/>
          <p:cNvSpPr txBox="1"/>
          <p:nvPr>
            <p:ph idx="15" type="body"/>
          </p:nvPr>
        </p:nvSpPr>
        <p:spPr>
          <a:xfrm>
            <a:off x="34179197" y="20508384"/>
            <a:ext cx="15844500" cy="5372700"/>
          </a:xfrm>
          <a:prstGeom prst="rect">
            <a:avLst/>
          </a:prstGeom>
          <a:noFill/>
          <a:ln>
            <a:noFill/>
          </a:ln>
        </p:spPr>
        <p:txBody>
          <a:bodyPr anchorCtr="0" anchor="t" bIns="261225" lIns="261225" rIns="261225" wrap="square" tIns="261225">
            <a:noAutofit/>
          </a:bodyPr>
          <a:lstStyle/>
          <a:p>
            <a:pPr indent="-177800" lvl="0" marL="0" marR="0" rtl="0" algn="l">
              <a:spcBef>
                <a:spcPts val="0"/>
              </a:spcBef>
              <a:spcAft>
                <a:spcPts val="0"/>
              </a:spcAft>
              <a:buClr>
                <a:srgbClr val="2C3F71"/>
              </a:buClr>
              <a:buSzPts val="2800"/>
              <a:buFont typeface="Arial"/>
              <a:buNone/>
            </a:pPr>
            <a:r>
              <a:rPr b="0" i="0" lang="en-US" sz="2800" u="none" cap="none" strike="noStrike">
                <a:solidFill>
                  <a:srgbClr val="2C3F71"/>
                </a:solidFill>
                <a:latin typeface="Times New Roman"/>
                <a:ea typeface="Times New Roman"/>
                <a:cs typeface="Times New Roman"/>
                <a:sym typeface="Times New Roman"/>
              </a:rPr>
              <a:t>Among all of the tests that have been performed, the most significant relationship in regards to practical implications is the relationship between cigarettes and sleep duration/ quality.  The results of our statistical tests on the Wave IV sample show that the more cigarettes a person smokes, the less sleep they will get and the more trouble they will have falling asleep.  These results imply that if a person is having trouble sleeping, it could be a result of smoking cigarettes.</a:t>
            </a:r>
          </a:p>
          <a:p>
            <a:pPr indent="-177800" lvl="0" marL="0" marR="0" rtl="0" algn="l">
              <a:spcBef>
                <a:spcPts val="560"/>
              </a:spcBef>
              <a:spcAft>
                <a:spcPts val="0"/>
              </a:spcAft>
              <a:buClr>
                <a:srgbClr val="2C3F71"/>
              </a:buClr>
              <a:buSzPts val="2800"/>
              <a:buFont typeface="Arial"/>
              <a:buNone/>
            </a:pPr>
            <a:r>
              <a:rPr b="0" i="0" lang="en-US" sz="2800" u="none" cap="none" strike="noStrike">
                <a:solidFill>
                  <a:srgbClr val="2C3F71"/>
                </a:solidFill>
                <a:latin typeface="Times New Roman"/>
                <a:ea typeface="Times New Roman"/>
                <a:cs typeface="Times New Roman"/>
                <a:sym typeface="Times New Roman"/>
              </a:rPr>
              <a:t> Further research should be conducted that closely monitors precise alcohol and cigarette consumption on a daily basis over the period of several months. This could be used in conjunction with a daily sleep log to examine the relationship between the substances use and sleep duration over a long period of time. If this was conducted at a large enough scale with sample representative of the U.S. population, health care officials may be able to treat patients suffering from insomnia more effectively.  </a:t>
            </a:r>
          </a:p>
          <a:p>
            <a:pPr indent="-177800" lvl="0" marL="0" marR="0" rtl="0" algn="l">
              <a:spcBef>
                <a:spcPts val="560"/>
              </a:spcBef>
              <a:spcAft>
                <a:spcPts val="0"/>
              </a:spcAft>
              <a:buClr>
                <a:srgbClr val="2C3F71"/>
              </a:buClr>
              <a:buSzPts val="2800"/>
              <a:buFont typeface="Arial"/>
              <a:buNone/>
            </a:pPr>
            <a:br>
              <a:rPr b="0" i="0" lang="en-US" sz="2800" u="none" cap="none" strike="noStrike">
                <a:solidFill>
                  <a:srgbClr val="2C3F71"/>
                </a:solidFill>
                <a:latin typeface="Times New Roman"/>
                <a:ea typeface="Times New Roman"/>
                <a:cs typeface="Times New Roman"/>
                <a:sym typeface="Times New Roman"/>
              </a:rPr>
            </a:br>
          </a:p>
        </p:txBody>
      </p:sp>
      <p:sp>
        <p:nvSpPr>
          <p:cNvPr id="188" name="Shape 188"/>
          <p:cNvSpPr txBox="1"/>
          <p:nvPr>
            <p:ph idx="16" type="body"/>
          </p:nvPr>
        </p:nvSpPr>
        <p:spPr>
          <a:xfrm>
            <a:off x="34295031" y="25928784"/>
            <a:ext cx="15838700" cy="857368"/>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b="1" i="0" lang="en-US" sz="4200" u="sng" cap="none" strike="noStrike">
                <a:solidFill>
                  <a:srgbClr val="2C3F71"/>
                </a:solidFill>
                <a:latin typeface="Calibri"/>
                <a:ea typeface="Calibri"/>
                <a:cs typeface="Calibri"/>
                <a:sym typeface="Calibri"/>
              </a:rPr>
              <a:t>References/Acknowledgements</a:t>
            </a:r>
          </a:p>
        </p:txBody>
      </p:sp>
      <p:sp>
        <p:nvSpPr>
          <p:cNvPr id="189" name="Shape 189"/>
          <p:cNvSpPr txBox="1"/>
          <p:nvPr>
            <p:ph idx="17" type="body"/>
          </p:nvPr>
        </p:nvSpPr>
        <p:spPr>
          <a:xfrm>
            <a:off x="34292097" y="26833706"/>
            <a:ext cx="15844570" cy="5538193"/>
          </a:xfrm>
          <a:prstGeom prst="rect">
            <a:avLst/>
          </a:prstGeom>
          <a:noFill/>
          <a:ln>
            <a:noFill/>
          </a:ln>
        </p:spPr>
        <p:txBody>
          <a:bodyPr anchorCtr="0" anchor="t" bIns="261225" lIns="261225" rIns="261225" wrap="square" tIns="261225">
            <a:noAutofit/>
          </a:bodyPr>
          <a:lstStyle/>
          <a:p>
            <a:pPr indent="-127000" lvl="0" marL="0" marR="0" rtl="0" algn="l">
              <a:spcBef>
                <a:spcPts val="0"/>
              </a:spcBef>
              <a:spcAft>
                <a:spcPts val="0"/>
              </a:spcAft>
              <a:buClr>
                <a:srgbClr val="2C3F71"/>
              </a:buClr>
              <a:buSzPts val="2000"/>
              <a:buFont typeface="Arial"/>
              <a:buNone/>
            </a:pPr>
            <a:r>
              <a:rPr b="0" i="0" lang="en-US" sz="2000" u="none" cap="none" strike="noStrike">
                <a:solidFill>
                  <a:srgbClr val="2C3F71"/>
                </a:solidFill>
                <a:latin typeface="Times New Roman"/>
                <a:ea typeface="Times New Roman"/>
                <a:cs typeface="Times New Roman"/>
                <a:sym typeface="Times New Roman"/>
              </a:rPr>
              <a:t>DiBonaventura, M., Richard, L., Kumar, M., Forsythe, A., Flores, N., &amp; Moline, M. (2015). The   Association between Insomnia and Insomnia Treatment Side Effects on Health Status, Work Productivity, and Healthcare Resource Use. PLoS One, 10(10), PLoS One, Oct 2015, Vol.10(10).</a:t>
            </a:r>
          </a:p>
          <a:p>
            <a:pPr indent="-127000" lvl="0" marL="0" marR="0" rtl="0" algn="l">
              <a:spcBef>
                <a:spcPts val="400"/>
              </a:spcBef>
              <a:spcAft>
                <a:spcPts val="0"/>
              </a:spcAft>
              <a:buClr>
                <a:srgbClr val="2C3F71"/>
              </a:buClr>
              <a:buSzPts val="2000"/>
              <a:buFont typeface="Arial"/>
              <a:buNone/>
            </a:pPr>
            <a:r>
              <a:rPr b="0" i="0" lang="en-US" sz="2000" u="none" cap="none" strike="noStrike">
                <a:solidFill>
                  <a:srgbClr val="2C3F71"/>
                </a:solidFill>
                <a:latin typeface="Times New Roman"/>
                <a:ea typeface="Times New Roman"/>
                <a:cs typeface="Times New Roman"/>
                <a:sym typeface="Times New Roman"/>
              </a:rPr>
              <a:t>Dieter, R. et al. (2009). Effects of nicotine on sleep during consumption, withdrawal and replacement therapy. </a:t>
            </a:r>
            <a:r>
              <a:rPr b="0" i="1" lang="en-US" sz="2000" u="none" cap="none" strike="noStrike">
                <a:solidFill>
                  <a:srgbClr val="2C3F71"/>
                </a:solidFill>
                <a:latin typeface="Times New Roman"/>
                <a:ea typeface="Times New Roman"/>
                <a:cs typeface="Times New Roman"/>
                <a:sym typeface="Times New Roman"/>
              </a:rPr>
              <a:t>Sleep Medicine Reviews</a:t>
            </a:r>
            <a:r>
              <a:rPr b="0" i="0" lang="en-US" sz="2000" u="none" cap="none" strike="noStrike">
                <a:solidFill>
                  <a:srgbClr val="2C3F71"/>
                </a:solidFill>
                <a:latin typeface="Times New Roman"/>
                <a:ea typeface="Times New Roman"/>
                <a:cs typeface="Times New Roman"/>
                <a:sym typeface="Times New Roman"/>
              </a:rPr>
              <a:t>, 13(5), 363-77</a:t>
            </a:r>
          </a:p>
          <a:p>
            <a:pPr indent="-127000" lvl="0" marL="0" marR="0" rtl="0" algn="l">
              <a:spcBef>
                <a:spcPts val="400"/>
              </a:spcBef>
              <a:spcAft>
                <a:spcPts val="0"/>
              </a:spcAft>
              <a:buClr>
                <a:srgbClr val="2C3F71"/>
              </a:buClr>
              <a:buSzPts val="2000"/>
              <a:buFont typeface="Arial"/>
              <a:buNone/>
            </a:pPr>
            <a:r>
              <a:rPr b="0" i="0" lang="en-US" sz="2000" u="none" cap="none" strike="noStrike">
                <a:solidFill>
                  <a:srgbClr val="2C3F71"/>
                </a:solidFill>
                <a:latin typeface="Times New Roman"/>
                <a:ea typeface="Times New Roman"/>
                <a:cs typeface="Times New Roman"/>
                <a:sym typeface="Times New Roman"/>
              </a:rPr>
              <a:t>Pasch, K., Latimer, L., Cance, J., et al. (2012). Longitudinal Bi-directional Relationships Between Sleep and Youth Substance Use. </a:t>
            </a:r>
            <a:r>
              <a:rPr b="0" i="1" lang="en-US" sz="2000" u="none" cap="none" strike="noStrike">
                <a:solidFill>
                  <a:srgbClr val="2C3F71"/>
                </a:solidFill>
                <a:latin typeface="Times New Roman"/>
                <a:ea typeface="Times New Roman"/>
                <a:cs typeface="Times New Roman"/>
                <a:sym typeface="Times New Roman"/>
              </a:rPr>
              <a:t>Journal of Youth &amp; Adolescence</a:t>
            </a:r>
            <a:r>
              <a:rPr b="0" i="0" lang="en-US" sz="2000" u="none" cap="none" strike="noStrike">
                <a:solidFill>
                  <a:srgbClr val="2C3F71"/>
                </a:solidFill>
                <a:latin typeface="Times New Roman"/>
                <a:ea typeface="Times New Roman"/>
                <a:cs typeface="Times New Roman"/>
                <a:sym typeface="Times New Roman"/>
              </a:rPr>
              <a:t>, 41(9), 1184-1196.</a:t>
            </a:r>
          </a:p>
          <a:p>
            <a:pPr indent="-127000" lvl="0" marL="0" marR="0" rtl="0" algn="l">
              <a:spcBef>
                <a:spcPts val="400"/>
              </a:spcBef>
              <a:spcAft>
                <a:spcPts val="0"/>
              </a:spcAft>
              <a:buClr>
                <a:srgbClr val="2C3F71"/>
              </a:buClr>
              <a:buSzPts val="2000"/>
              <a:buFont typeface="Arial"/>
              <a:buNone/>
            </a:pPr>
            <a:r>
              <a:rPr b="0" i="0" lang="en-US" sz="2000" u="none" cap="none" strike="noStrike">
                <a:solidFill>
                  <a:srgbClr val="2C3F71"/>
                </a:solidFill>
                <a:latin typeface="Times New Roman"/>
                <a:ea typeface="Times New Roman"/>
                <a:cs typeface="Times New Roman"/>
                <a:sym typeface="Times New Roman"/>
              </a:rPr>
              <a:t>Pavlović, Marko  &amp; Đinđić, Boris. (2014). Alcohol Consumption Habits And Sleep Quality. </a:t>
            </a:r>
            <a:r>
              <a:rPr b="0" i="1" lang="en-US" sz="2000" u="none" cap="none" strike="noStrike">
                <a:solidFill>
                  <a:srgbClr val="2C3F71"/>
                </a:solidFill>
                <a:latin typeface="Times New Roman"/>
                <a:ea typeface="Times New Roman"/>
                <a:cs typeface="Times New Roman"/>
                <a:sym typeface="Times New Roman"/>
              </a:rPr>
              <a:t>Acta Medica Medianae,</a:t>
            </a:r>
            <a:r>
              <a:rPr b="0" i="0" lang="en-US" sz="2000" u="none" cap="none" strike="noStrike">
                <a:solidFill>
                  <a:srgbClr val="2C3F71"/>
                </a:solidFill>
                <a:latin typeface="Times New Roman"/>
                <a:ea typeface="Times New Roman"/>
                <a:cs typeface="Times New Roman"/>
                <a:sym typeface="Times New Roman"/>
              </a:rPr>
              <a:t> </a:t>
            </a:r>
            <a:r>
              <a:rPr b="0" i="1" lang="en-US" sz="2000" u="none" cap="none" strike="noStrike">
                <a:solidFill>
                  <a:srgbClr val="2C3F71"/>
                </a:solidFill>
                <a:latin typeface="Times New Roman"/>
                <a:ea typeface="Times New Roman"/>
                <a:cs typeface="Times New Roman"/>
                <a:sym typeface="Times New Roman"/>
              </a:rPr>
              <a:t>53</a:t>
            </a:r>
            <a:r>
              <a:rPr b="0" i="0" lang="en-US" sz="2000" u="none" cap="none" strike="noStrike">
                <a:solidFill>
                  <a:srgbClr val="2C3F71"/>
                </a:solidFill>
                <a:latin typeface="Times New Roman"/>
                <a:ea typeface="Times New Roman"/>
                <a:cs typeface="Times New Roman"/>
                <a:sym typeface="Times New Roman"/>
              </a:rPr>
              <a:t>(2), 10-15.</a:t>
            </a:r>
          </a:p>
          <a:p>
            <a:pPr indent="-127000" lvl="0" marL="0" marR="0" rtl="0" algn="l">
              <a:spcBef>
                <a:spcPts val="400"/>
              </a:spcBef>
              <a:spcAft>
                <a:spcPts val="0"/>
              </a:spcAft>
              <a:buClr>
                <a:srgbClr val="2C3F71"/>
              </a:buClr>
              <a:buSzPts val="2000"/>
              <a:buFont typeface="Arial"/>
              <a:buNone/>
            </a:pPr>
            <a:r>
              <a:rPr b="0" i="0" lang="en-US" sz="2000" u="none" cap="none" strike="noStrike">
                <a:solidFill>
                  <a:srgbClr val="2C3F71"/>
                </a:solidFill>
                <a:latin typeface="Times New Roman"/>
                <a:ea typeface="Times New Roman"/>
                <a:cs typeface="Times New Roman"/>
                <a:sym typeface="Times New Roman"/>
              </a:rPr>
              <a:t>Sivertsen, Skogen, Jakobsen, &amp; Hysing. (2015). Sleep and use of alcohol and drug in adolescence. A large population-based study of Norwegian adolescents aged 16 to 19 years. </a:t>
            </a:r>
            <a:r>
              <a:rPr b="0" i="1" lang="en-US" sz="2000" u="none" cap="none" strike="noStrike">
                <a:solidFill>
                  <a:srgbClr val="2C3F71"/>
                </a:solidFill>
                <a:latin typeface="Times New Roman"/>
                <a:ea typeface="Times New Roman"/>
                <a:cs typeface="Times New Roman"/>
                <a:sym typeface="Times New Roman"/>
              </a:rPr>
              <a:t>Drug and Alcohol Dependence</a:t>
            </a:r>
            <a:r>
              <a:rPr b="0" i="0" lang="en-US" sz="2000" u="none" cap="none" strike="noStrike">
                <a:solidFill>
                  <a:srgbClr val="2C3F71"/>
                </a:solidFill>
                <a:latin typeface="Times New Roman"/>
                <a:ea typeface="Times New Roman"/>
                <a:cs typeface="Times New Roman"/>
                <a:sym typeface="Times New Roman"/>
              </a:rPr>
              <a:t>, 149, 180-186.</a:t>
            </a:r>
          </a:p>
          <a:p>
            <a:pPr indent="-127000" lvl="0" marL="0" marR="0" rtl="0" algn="l">
              <a:spcBef>
                <a:spcPts val="400"/>
              </a:spcBef>
              <a:spcAft>
                <a:spcPts val="0"/>
              </a:spcAft>
              <a:buClr>
                <a:srgbClr val="2C3F71"/>
              </a:buClr>
              <a:buSzPts val="2000"/>
              <a:buFont typeface="Arial"/>
              <a:buNone/>
            </a:pPr>
            <a:r>
              <a:rPr b="0" i="0" lang="en-US" sz="2000" u="none" cap="none" strike="noStrike">
                <a:solidFill>
                  <a:srgbClr val="2C3F71"/>
                </a:solidFill>
                <a:latin typeface="Times New Roman"/>
                <a:ea typeface="Times New Roman"/>
                <a:cs typeface="Times New Roman"/>
                <a:sym typeface="Times New Roman"/>
              </a:rPr>
              <a:t>Stein, M. D., &amp; Friedmann, P. D. (2005). Disturbed Sleep and Its Relationship to Alcohol Use. </a:t>
            </a:r>
            <a:r>
              <a:rPr b="0" i="1" lang="en-US" sz="2000" u="none" cap="none" strike="noStrike">
                <a:solidFill>
                  <a:srgbClr val="2C3F71"/>
                </a:solidFill>
                <a:latin typeface="Times New Roman"/>
                <a:ea typeface="Times New Roman"/>
                <a:cs typeface="Times New Roman"/>
                <a:sym typeface="Times New Roman"/>
              </a:rPr>
              <a:t>Substance Abuse: Official Publication of the Association for Medical Education and Research in Substance Abuse</a:t>
            </a:r>
            <a:r>
              <a:rPr b="0" i="0" lang="en-US" sz="2000" u="none" cap="none" strike="noStrike">
                <a:solidFill>
                  <a:srgbClr val="2C3F71"/>
                </a:solidFill>
                <a:latin typeface="Times New Roman"/>
                <a:ea typeface="Times New Roman"/>
                <a:cs typeface="Times New Roman"/>
                <a:sym typeface="Times New Roman"/>
              </a:rPr>
              <a:t>, 26(1), 1-13. </a:t>
            </a:r>
          </a:p>
          <a:p>
            <a:pPr indent="-127000" lvl="0" marL="0" marR="0" rtl="0" algn="l">
              <a:spcBef>
                <a:spcPts val="400"/>
              </a:spcBef>
              <a:spcAft>
                <a:spcPts val="0"/>
              </a:spcAft>
              <a:buClr>
                <a:srgbClr val="2C3F71"/>
              </a:buClr>
              <a:buSzPts val="2000"/>
              <a:buFont typeface="Arial"/>
              <a:buNone/>
            </a:pPr>
            <a:r>
              <a:rPr b="0" i="0" lang="en-US" sz="2000" u="none" cap="none" strike="noStrike">
                <a:solidFill>
                  <a:srgbClr val="2C3F71"/>
                </a:solidFill>
                <a:latin typeface="Times New Roman"/>
                <a:ea typeface="Times New Roman"/>
                <a:cs typeface="Times New Roman"/>
                <a:sym typeface="Times New Roman"/>
              </a:rPr>
              <a:t>Sabanayagam, Charumath, and Anoop Shankar. (2010). The Association between Active Smoking, Smokeless Tobacco, Second-Hand Smoke Exposure and Insufficient Sleep. </a:t>
            </a:r>
            <a:r>
              <a:rPr b="0" i="1" lang="en-US" sz="2000" u="none" cap="none" strike="noStrike">
                <a:solidFill>
                  <a:srgbClr val="2C3F71"/>
                </a:solidFill>
                <a:latin typeface="Times New Roman"/>
                <a:ea typeface="Times New Roman"/>
                <a:cs typeface="Times New Roman"/>
                <a:sym typeface="Times New Roman"/>
              </a:rPr>
              <a:t>Sleep Medicine</a:t>
            </a:r>
            <a:r>
              <a:rPr b="0" i="0" lang="en-US" sz="2000" u="none" cap="none" strike="noStrike">
                <a:solidFill>
                  <a:srgbClr val="2C3F71"/>
                </a:solidFill>
                <a:latin typeface="Times New Roman"/>
                <a:ea typeface="Times New Roman"/>
                <a:cs typeface="Times New Roman"/>
                <a:sym typeface="Times New Roman"/>
              </a:rPr>
              <a:t>, 12(1), pp. 7-11.</a:t>
            </a:r>
          </a:p>
          <a:p>
            <a:pPr indent="279400" lvl="0" marL="0" marR="0" rtl="0" algn="l">
              <a:spcBef>
                <a:spcPts val="560"/>
              </a:spcBef>
              <a:spcAft>
                <a:spcPts val="0"/>
              </a:spcAft>
              <a:buClr>
                <a:srgbClr val="2C3F71"/>
              </a:buClr>
              <a:buSzPts val="2800"/>
              <a:buFont typeface="Arial"/>
              <a:buNone/>
            </a:pPr>
            <a:r>
              <a:rPr b="1" lang="en-US"/>
              <a:t>Contact: rmann3@mail.csuchico.edu </a:t>
            </a:r>
            <a:br>
              <a:rPr b="0" i="0" lang="en-US" sz="2800" u="none" cap="none" strike="noStrike">
                <a:solidFill>
                  <a:srgbClr val="2C3F71"/>
                </a:solidFill>
                <a:latin typeface="Times New Roman"/>
                <a:ea typeface="Times New Roman"/>
                <a:cs typeface="Times New Roman"/>
                <a:sym typeface="Times New Roman"/>
              </a:rPr>
            </a:br>
          </a:p>
        </p:txBody>
      </p:sp>
      <p:sp>
        <p:nvSpPr>
          <p:cNvPr id="190" name="Shape 190"/>
          <p:cNvSpPr txBox="1"/>
          <p:nvPr>
            <p:ph idx="18" type="body"/>
          </p:nvPr>
        </p:nvSpPr>
        <p:spPr>
          <a:xfrm>
            <a:off x="6733309" y="3318347"/>
            <a:ext cx="37739782" cy="1280160"/>
          </a:xfrm>
          <a:prstGeom prst="rect">
            <a:avLst/>
          </a:prstGeom>
          <a:noFill/>
          <a:ln>
            <a:noFill/>
          </a:ln>
        </p:spPr>
        <p:txBody>
          <a:bodyPr anchorCtr="0" anchor="t" bIns="45700" lIns="91425" rIns="91425" wrap="square" tIns="45700">
            <a:noAutofit/>
          </a:bodyPr>
          <a:lstStyle/>
          <a:p>
            <a:pPr indent="-381000" lvl="0" marL="0" marR="0" rtl="0" algn="ctr">
              <a:spcBef>
                <a:spcPts val="0"/>
              </a:spcBef>
              <a:spcAft>
                <a:spcPts val="0"/>
              </a:spcAft>
              <a:buClr>
                <a:schemeClr val="lt1"/>
              </a:buClr>
              <a:buSzPts val="6000"/>
              <a:buFont typeface="Arial"/>
              <a:buNone/>
            </a:pPr>
            <a:r>
              <a:rPr b="0" i="0" lang="en-US" sz="6000" u="none" cap="none" strike="noStrike">
                <a:solidFill>
                  <a:schemeClr val="lt1"/>
                </a:solidFill>
                <a:latin typeface="Calibri"/>
                <a:ea typeface="Calibri"/>
                <a:cs typeface="Calibri"/>
                <a:sym typeface="Calibri"/>
              </a:rPr>
              <a:t>CSU, Chico</a:t>
            </a:r>
            <a:r>
              <a:rPr lang="en-US"/>
              <a:t> -</a:t>
            </a:r>
            <a:r>
              <a:rPr b="0" i="0" lang="en-US" sz="6000" u="none" cap="none" strike="noStrike">
                <a:solidFill>
                  <a:schemeClr val="lt1"/>
                </a:solidFill>
                <a:latin typeface="Calibri"/>
                <a:ea typeface="Calibri"/>
                <a:cs typeface="Calibri"/>
                <a:sym typeface="Calibri"/>
              </a:rPr>
              <a:t> MATH 315 Section 1</a:t>
            </a:r>
          </a:p>
        </p:txBody>
      </p:sp>
      <p:sp>
        <p:nvSpPr>
          <p:cNvPr id="191" name="Shape 191"/>
          <p:cNvSpPr txBox="1"/>
          <p:nvPr>
            <p:ph idx="19" type="body"/>
          </p:nvPr>
        </p:nvSpPr>
        <p:spPr>
          <a:xfrm>
            <a:off x="6733309" y="2038187"/>
            <a:ext cx="37739782" cy="1280160"/>
          </a:xfrm>
          <a:prstGeom prst="rect">
            <a:avLst/>
          </a:prstGeom>
          <a:noFill/>
          <a:ln>
            <a:noFill/>
          </a:ln>
        </p:spPr>
        <p:txBody>
          <a:bodyPr anchorCtr="1" anchor="t" bIns="45700" lIns="91425" rIns="91425" wrap="square" tIns="45700">
            <a:noAutofit/>
          </a:bodyPr>
          <a:lstStyle/>
          <a:p>
            <a:pPr indent="-516890" lvl="0" marL="0" marR="0" rtl="0" algn="ctr">
              <a:lnSpc>
                <a:spcPct val="90000"/>
              </a:lnSpc>
              <a:spcBef>
                <a:spcPts val="0"/>
              </a:spcBef>
              <a:spcAft>
                <a:spcPts val="0"/>
              </a:spcAft>
              <a:buClr>
                <a:schemeClr val="lt1"/>
              </a:buClr>
              <a:buSzPts val="8140"/>
              <a:buFont typeface="Arial"/>
              <a:buNone/>
            </a:pPr>
            <a:r>
              <a:rPr b="0" i="0" lang="en-US" sz="8140" u="none" cap="none" strike="noStrike">
                <a:solidFill>
                  <a:schemeClr val="lt1"/>
                </a:solidFill>
                <a:latin typeface="Calibri"/>
                <a:ea typeface="Calibri"/>
                <a:cs typeface="Calibri"/>
                <a:sym typeface="Calibri"/>
              </a:rPr>
              <a:t>Ryan Mann, Trevor Moore, and Ryan Rowe</a:t>
            </a:r>
          </a:p>
        </p:txBody>
      </p:sp>
      <p:sp>
        <p:nvSpPr>
          <p:cNvPr id="192" name="Shape 192"/>
          <p:cNvSpPr txBox="1"/>
          <p:nvPr>
            <p:ph idx="20" type="body"/>
          </p:nvPr>
        </p:nvSpPr>
        <p:spPr>
          <a:xfrm>
            <a:off x="6733309" y="400213"/>
            <a:ext cx="37739782" cy="1637973"/>
          </a:xfrm>
          <a:prstGeom prst="rect">
            <a:avLst/>
          </a:prstGeom>
          <a:noFill/>
          <a:ln>
            <a:noFill/>
          </a:ln>
        </p:spPr>
        <p:txBody>
          <a:bodyPr anchorCtr="1" anchor="t" bIns="45700" lIns="91425" rIns="91425" wrap="square" tIns="45700">
            <a:noAutofit/>
          </a:bodyPr>
          <a:lstStyle/>
          <a:p>
            <a:pPr indent="-620712" lvl="0" marL="0" marR="0" rtl="0" algn="ctr">
              <a:lnSpc>
                <a:spcPct val="90000"/>
              </a:lnSpc>
              <a:spcBef>
                <a:spcPts val="0"/>
              </a:spcBef>
              <a:spcAft>
                <a:spcPts val="0"/>
              </a:spcAft>
              <a:buClr>
                <a:schemeClr val="lt1"/>
              </a:buClr>
              <a:buSzPts val="9775"/>
              <a:buFont typeface="Arial"/>
              <a:buNone/>
            </a:pPr>
            <a:r>
              <a:rPr b="1" i="0" lang="en-US" sz="9775" u="none" cap="none" strike="noStrike">
                <a:solidFill>
                  <a:schemeClr val="lt1"/>
                </a:solidFill>
                <a:latin typeface="Calibri"/>
                <a:ea typeface="Calibri"/>
                <a:cs typeface="Calibri"/>
                <a:sym typeface="Calibri"/>
              </a:rPr>
              <a:t>The Association Between Alcohol and Cigarette use with Sleep </a:t>
            </a:r>
            <a:r>
              <a:rPr lang="en-US" sz="9775"/>
              <a:t>Duration</a:t>
            </a:r>
          </a:p>
        </p:txBody>
      </p:sp>
      <p:sp>
        <p:nvSpPr>
          <p:cNvPr id="193" name="Shape 193"/>
          <p:cNvSpPr txBox="1"/>
          <p:nvPr>
            <p:ph idx="4" type="body"/>
          </p:nvPr>
        </p:nvSpPr>
        <p:spPr>
          <a:xfrm>
            <a:off x="1065517" y="17017619"/>
            <a:ext cx="15835200" cy="857400"/>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lang="en-US"/>
              <a:t>Methods</a:t>
            </a:r>
          </a:p>
        </p:txBody>
      </p:sp>
      <p:sp>
        <p:nvSpPr>
          <p:cNvPr id="194" name="Shape 194"/>
          <p:cNvSpPr txBox="1"/>
          <p:nvPr/>
        </p:nvSpPr>
        <p:spPr>
          <a:xfrm>
            <a:off x="1296263" y="14326638"/>
            <a:ext cx="15085500" cy="3661200"/>
          </a:xfrm>
          <a:prstGeom prst="rect">
            <a:avLst/>
          </a:prstGeom>
          <a:noFill/>
          <a:ln>
            <a:noFill/>
          </a:ln>
        </p:spPr>
        <p:txBody>
          <a:bodyPr anchorCtr="0" anchor="t" bIns="91425" lIns="91425" rIns="91425" wrap="square" tIns="91425">
            <a:noAutofit/>
          </a:bodyPr>
          <a:lstStyle/>
          <a:p>
            <a:pPr indent="-419100" lvl="0" marL="457200" rtl="0">
              <a:lnSpc>
                <a:spcPct val="100000"/>
              </a:lnSpc>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How is the duration of sleep is associated with both the use of cigarettes and the use of alcohol?</a:t>
            </a:r>
          </a:p>
          <a:p>
            <a:pPr lvl="0" rtl="0">
              <a:lnSpc>
                <a:spcPct val="100000"/>
              </a:lnSpc>
              <a:spcBef>
                <a:spcPts val="0"/>
              </a:spcBef>
              <a:buNone/>
            </a:pPr>
            <a:r>
              <a:t/>
            </a:r>
            <a:endParaRPr sz="3000">
              <a:solidFill>
                <a:srgbClr val="2C3F71"/>
              </a:solidFill>
              <a:latin typeface="Times New Roman"/>
              <a:ea typeface="Times New Roman"/>
              <a:cs typeface="Times New Roman"/>
              <a:sym typeface="Times New Roman"/>
            </a:endParaRPr>
          </a:p>
          <a:p>
            <a:pPr indent="-419100" lvl="0" marL="457200" rtl="0">
              <a:lnSpc>
                <a:spcPct val="100000"/>
              </a:lnSpc>
              <a:spcBef>
                <a:spcPts val="0"/>
              </a:spcBef>
              <a:buClr>
                <a:srgbClr val="2C3F71"/>
              </a:buClr>
              <a:buSzPts val="3000"/>
              <a:buFont typeface="Times New Roman"/>
              <a:buChar char="●"/>
            </a:pPr>
            <a:r>
              <a:rPr lang="en-US" sz="3000">
                <a:solidFill>
                  <a:srgbClr val="2C3F71"/>
                </a:solidFill>
                <a:latin typeface="Times New Roman"/>
                <a:ea typeface="Times New Roman"/>
                <a:cs typeface="Times New Roman"/>
                <a:sym typeface="Times New Roman"/>
              </a:rPr>
              <a:t>How does the relationship between sleep duration and alcohol compare to that of cigarettes and sleep duration?</a:t>
            </a:r>
          </a:p>
          <a:p>
            <a:pPr lvl="0" rtl="0">
              <a:lnSpc>
                <a:spcPct val="200000"/>
              </a:lnSpc>
              <a:spcBef>
                <a:spcPts val="0"/>
              </a:spcBef>
              <a:buClr>
                <a:schemeClr val="dk1"/>
              </a:buClr>
              <a:buSzPts val="1100"/>
              <a:buFont typeface="Arial"/>
              <a:buNone/>
            </a:pPr>
            <a:r>
              <a:t/>
            </a:r>
            <a:endParaRPr sz="3000">
              <a:solidFill>
                <a:srgbClr val="2C3F71"/>
              </a:solidFill>
              <a:latin typeface="Times New Roman"/>
              <a:ea typeface="Times New Roman"/>
              <a:cs typeface="Times New Roman"/>
              <a:sym typeface="Times New Roman"/>
            </a:endParaRPr>
          </a:p>
          <a:p>
            <a:pPr lvl="0">
              <a:spcBef>
                <a:spcPts val="0"/>
              </a:spcBef>
              <a:buNone/>
            </a:pPr>
            <a:r>
              <a:t/>
            </a:r>
            <a:endParaRPr/>
          </a:p>
        </p:txBody>
      </p:sp>
      <p:sp>
        <p:nvSpPr>
          <p:cNvPr id="195" name="Shape 195"/>
          <p:cNvSpPr txBox="1"/>
          <p:nvPr/>
        </p:nvSpPr>
        <p:spPr>
          <a:xfrm>
            <a:off x="1801500" y="22164650"/>
            <a:ext cx="5676600" cy="59604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Sleep variables</a:t>
            </a:r>
          </a:p>
          <a:p>
            <a:pPr lvl="0" rtl="0">
              <a:lnSpc>
                <a:spcPct val="115000"/>
              </a:lnSpc>
              <a:spcBef>
                <a:spcPts val="0"/>
              </a:spcBef>
              <a:buNone/>
            </a:pPr>
            <a:r>
              <a:t/>
            </a:r>
            <a:endParaRPr b="1" sz="1800">
              <a:solidFill>
                <a:srgbClr val="2C3F71"/>
              </a:solidFill>
              <a:latin typeface="Times New Roman"/>
              <a:ea typeface="Times New Roman"/>
              <a:cs typeface="Times New Roman"/>
              <a:sym typeface="Times New Roman"/>
            </a:endParaRPr>
          </a:p>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H4SP1H-</a:t>
            </a:r>
            <a:r>
              <a:rPr lang="en-US" sz="1800">
                <a:solidFill>
                  <a:srgbClr val="2C3F71"/>
                </a:solidFill>
                <a:latin typeface="Times New Roman"/>
                <a:ea typeface="Times New Roman"/>
                <a:cs typeface="Times New Roman"/>
                <a:sym typeface="Times New Roman"/>
              </a:rPr>
              <a:t> Hour respondent typically wakes up (during the week).  Set 96 and 98 to NA.</a:t>
            </a:r>
          </a:p>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H4SP1M-</a:t>
            </a:r>
            <a:r>
              <a:rPr lang="en-US" sz="1800">
                <a:solidFill>
                  <a:srgbClr val="2C3F71"/>
                </a:solidFill>
                <a:latin typeface="Times New Roman"/>
                <a:ea typeface="Times New Roman"/>
                <a:cs typeface="Times New Roman"/>
                <a:sym typeface="Times New Roman"/>
              </a:rPr>
              <a:t> Minute respondent wakes up. Set 96 and 98 to NA.</a:t>
            </a:r>
          </a:p>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H4SP1T-</a:t>
            </a:r>
            <a:r>
              <a:rPr lang="en-US" sz="1800">
                <a:solidFill>
                  <a:srgbClr val="2C3F71"/>
                </a:solidFill>
                <a:latin typeface="Times New Roman"/>
                <a:ea typeface="Times New Roman"/>
                <a:cs typeface="Times New Roman"/>
                <a:sym typeface="Times New Roman"/>
              </a:rPr>
              <a:t> Wake up in AM or PM? Set 6 and 8 to NA.</a:t>
            </a:r>
          </a:p>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H4SP2H- </a:t>
            </a:r>
            <a:r>
              <a:rPr lang="en-US" sz="1800">
                <a:solidFill>
                  <a:srgbClr val="2C3F71"/>
                </a:solidFill>
                <a:latin typeface="Times New Roman"/>
                <a:ea typeface="Times New Roman"/>
                <a:cs typeface="Times New Roman"/>
                <a:sym typeface="Times New Roman"/>
              </a:rPr>
              <a:t>Hour respondent went to sleep. Set 96 and 98 to NA.</a:t>
            </a:r>
          </a:p>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H4SP2M-</a:t>
            </a:r>
            <a:r>
              <a:rPr lang="en-US" sz="1800">
                <a:solidFill>
                  <a:srgbClr val="2C3F71"/>
                </a:solidFill>
                <a:latin typeface="Times New Roman"/>
                <a:ea typeface="Times New Roman"/>
                <a:cs typeface="Times New Roman"/>
                <a:sym typeface="Times New Roman"/>
              </a:rPr>
              <a:t> Minute respondent went to sleep</a:t>
            </a:r>
          </a:p>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H4SP2T-</a:t>
            </a:r>
            <a:r>
              <a:rPr lang="en-US" sz="1800">
                <a:solidFill>
                  <a:srgbClr val="2C3F71"/>
                </a:solidFill>
                <a:latin typeface="Times New Roman"/>
                <a:ea typeface="Times New Roman"/>
                <a:cs typeface="Times New Roman"/>
                <a:sym typeface="Times New Roman"/>
              </a:rPr>
              <a:t> Minute respondent went to sleep. Set 6 and 8 to NA.</a:t>
            </a:r>
          </a:p>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sleep_duration-</a:t>
            </a:r>
            <a:r>
              <a:rPr lang="en-US" sz="1800">
                <a:solidFill>
                  <a:srgbClr val="2C3F71"/>
                </a:solidFill>
                <a:latin typeface="Times New Roman"/>
                <a:ea typeface="Times New Roman"/>
                <a:cs typeface="Times New Roman"/>
                <a:sym typeface="Times New Roman"/>
              </a:rPr>
              <a:t> The total duration of sleep respondent got on a workday night.  Calculated using the above variables.  Removed outliers past 15 hour mark.</a:t>
            </a:r>
          </a:p>
          <a:p>
            <a:pPr lvl="0" rtl="0">
              <a:lnSpc>
                <a:spcPct val="115000"/>
              </a:lnSpc>
              <a:spcBef>
                <a:spcPts val="0"/>
              </a:spcBef>
              <a:buNone/>
            </a:pPr>
            <a:r>
              <a:t/>
            </a:r>
            <a:endParaRPr sz="1800">
              <a:solidFill>
                <a:srgbClr val="2C3F71"/>
              </a:solidFill>
              <a:latin typeface="Times New Roman"/>
              <a:ea typeface="Times New Roman"/>
              <a:cs typeface="Times New Roman"/>
              <a:sym typeface="Times New Roman"/>
            </a:endParaRPr>
          </a:p>
        </p:txBody>
      </p:sp>
      <p:sp>
        <p:nvSpPr>
          <p:cNvPr id="196" name="Shape 196"/>
          <p:cNvSpPr txBox="1"/>
          <p:nvPr/>
        </p:nvSpPr>
        <p:spPr>
          <a:xfrm>
            <a:off x="7796525" y="22164661"/>
            <a:ext cx="2857800" cy="46215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Cigarette Variables</a:t>
            </a:r>
          </a:p>
          <a:p>
            <a:pPr lvl="0" rtl="0">
              <a:lnSpc>
                <a:spcPct val="115000"/>
              </a:lnSpc>
              <a:spcBef>
                <a:spcPts val="0"/>
              </a:spcBef>
              <a:buNone/>
            </a:pPr>
            <a:r>
              <a:t/>
            </a:r>
            <a:endParaRPr sz="1800">
              <a:solidFill>
                <a:srgbClr val="2C3F71"/>
              </a:solidFill>
              <a:latin typeface="Times New Roman"/>
              <a:ea typeface="Times New Roman"/>
              <a:cs typeface="Times New Roman"/>
              <a:sym typeface="Times New Roman"/>
            </a:endParaRPr>
          </a:p>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H4TO11-</a:t>
            </a:r>
            <a:r>
              <a:rPr lang="en-US" sz="1800">
                <a:solidFill>
                  <a:srgbClr val="2C3F71"/>
                </a:solidFill>
                <a:latin typeface="Times New Roman"/>
                <a:ea typeface="Times New Roman"/>
                <a:cs typeface="Times New Roman"/>
                <a:sym typeface="Times New Roman"/>
              </a:rPr>
              <a:t> Number of cigarettes respondent smokes per day. Recoded values to add labels:  ‘0’, ‘10’, ‘11-20’, ‘21+’</a:t>
            </a:r>
          </a:p>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H4TO1-</a:t>
            </a:r>
            <a:r>
              <a:rPr lang="en-US" sz="1800">
                <a:solidFill>
                  <a:srgbClr val="2C3F71"/>
                </a:solidFill>
                <a:latin typeface="Times New Roman"/>
                <a:ea typeface="Times New Roman"/>
                <a:cs typeface="Times New Roman"/>
                <a:sym typeface="Times New Roman"/>
              </a:rPr>
              <a:t> Whether or not respondent has smoked a single cigarette before. Recoded values to add labels: ‘Has Smoked’ and ‘Never Smoked’.</a:t>
            </a:r>
          </a:p>
        </p:txBody>
      </p:sp>
      <p:sp>
        <p:nvSpPr>
          <p:cNvPr id="197" name="Shape 197"/>
          <p:cNvSpPr txBox="1"/>
          <p:nvPr/>
        </p:nvSpPr>
        <p:spPr>
          <a:xfrm>
            <a:off x="10972750" y="22164650"/>
            <a:ext cx="5676600" cy="46215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US" sz="1800">
                <a:solidFill>
                  <a:srgbClr val="2C3F71"/>
                </a:solidFill>
                <a:latin typeface="Times New Roman"/>
                <a:ea typeface="Times New Roman"/>
                <a:cs typeface="Times New Roman"/>
                <a:sym typeface="Times New Roman"/>
              </a:rPr>
              <a:t>Alcohol Variables</a:t>
            </a:r>
          </a:p>
          <a:p>
            <a:pPr lvl="0" rtl="0">
              <a:lnSpc>
                <a:spcPct val="115000"/>
              </a:lnSpc>
              <a:spcBef>
                <a:spcPts val="0"/>
              </a:spcBef>
              <a:buNone/>
            </a:pPr>
            <a:r>
              <a:t/>
            </a:r>
            <a:endParaRPr sz="1800">
              <a:solidFill>
                <a:srgbClr val="2C3F71"/>
              </a:solidFill>
              <a:latin typeface="Times New Roman"/>
              <a:ea typeface="Times New Roman"/>
              <a:cs typeface="Times New Roman"/>
              <a:sym typeface="Times New Roman"/>
            </a:endParaRPr>
          </a:p>
          <a:p>
            <a:pPr indent="0" lvl="0" marL="0" rtl="0">
              <a:lnSpc>
                <a:spcPct val="115000"/>
              </a:lnSpc>
              <a:spcBef>
                <a:spcPts val="0"/>
              </a:spcBef>
              <a:buNone/>
            </a:pPr>
            <a:r>
              <a:rPr b="1" lang="en-US" sz="1800">
                <a:solidFill>
                  <a:srgbClr val="2C3F71"/>
                </a:solidFill>
                <a:latin typeface="Times New Roman"/>
                <a:ea typeface="Times New Roman"/>
                <a:cs typeface="Times New Roman"/>
                <a:sym typeface="Times New Roman"/>
              </a:rPr>
              <a:t>H4TO35-</a:t>
            </a:r>
            <a:r>
              <a:rPr lang="en-US" sz="1800">
                <a:solidFill>
                  <a:srgbClr val="2C3F71"/>
                </a:solidFill>
                <a:latin typeface="Times New Roman"/>
                <a:ea typeface="Times New Roman"/>
                <a:cs typeface="Times New Roman"/>
                <a:sym typeface="Times New Roman"/>
              </a:rPr>
              <a:t> During past 12 months, how many days respondent consumed alcoholic beverages? Recoded values to add labels.</a:t>
            </a:r>
          </a:p>
          <a:p>
            <a:pPr indent="0" lvl="0" marL="0" rtl="0">
              <a:lnSpc>
                <a:spcPct val="115000"/>
              </a:lnSpc>
              <a:spcBef>
                <a:spcPts val="0"/>
              </a:spcBef>
              <a:buNone/>
            </a:pPr>
            <a:r>
              <a:rPr b="1" lang="en-US" sz="1800">
                <a:solidFill>
                  <a:srgbClr val="2C3F71"/>
                </a:solidFill>
                <a:latin typeface="Times New Roman"/>
                <a:ea typeface="Times New Roman"/>
                <a:cs typeface="Times New Roman"/>
                <a:sym typeface="Times New Roman"/>
              </a:rPr>
              <a:t>H4TO39-</a:t>
            </a:r>
            <a:r>
              <a:rPr lang="en-US" sz="1800">
                <a:solidFill>
                  <a:srgbClr val="2C3F71"/>
                </a:solidFill>
                <a:latin typeface="Times New Roman"/>
                <a:ea typeface="Times New Roman"/>
                <a:cs typeface="Times New Roman"/>
                <a:sym typeface="Times New Roman"/>
              </a:rPr>
              <a:t> During past 30 days, how many alcoholic drinks did respondent consume? Recoded values to add labels.</a:t>
            </a:r>
          </a:p>
          <a:p>
            <a:pPr indent="0" lvl="0" marL="0" rtl="0">
              <a:lnSpc>
                <a:spcPct val="115000"/>
              </a:lnSpc>
              <a:spcBef>
                <a:spcPts val="0"/>
              </a:spcBef>
              <a:buNone/>
            </a:pPr>
            <a:r>
              <a:rPr b="1" lang="en-US" sz="1800">
                <a:solidFill>
                  <a:srgbClr val="2C3F71"/>
                </a:solidFill>
                <a:latin typeface="Times New Roman"/>
                <a:ea typeface="Times New Roman"/>
                <a:cs typeface="Times New Roman"/>
                <a:sym typeface="Times New Roman"/>
              </a:rPr>
              <a:t>H4TO36- </a:t>
            </a:r>
            <a:r>
              <a:rPr lang="en-US" sz="1800">
                <a:solidFill>
                  <a:srgbClr val="2C3F71"/>
                </a:solidFill>
                <a:latin typeface="Times New Roman"/>
                <a:ea typeface="Times New Roman"/>
                <a:cs typeface="Times New Roman"/>
                <a:sym typeface="Times New Roman"/>
              </a:rPr>
              <a:t>On days respondent drank, how many drinks did they usually have on those days? Recoded values to add labels.</a:t>
            </a:r>
          </a:p>
          <a:p>
            <a:pPr indent="0" lvl="0" marL="0" rtl="0">
              <a:lnSpc>
                <a:spcPct val="115000"/>
              </a:lnSpc>
              <a:spcBef>
                <a:spcPts val="0"/>
              </a:spcBef>
              <a:buNone/>
            </a:pPr>
            <a:r>
              <a:t/>
            </a:r>
            <a:endParaRPr sz="1800">
              <a:solidFill>
                <a:srgbClr val="2C3F71"/>
              </a:solidFill>
              <a:latin typeface="Times New Roman"/>
              <a:ea typeface="Times New Roman"/>
              <a:cs typeface="Times New Roman"/>
              <a:sym typeface="Times New Roman"/>
            </a:endParaRPr>
          </a:p>
        </p:txBody>
      </p:sp>
      <p:sp>
        <p:nvSpPr>
          <p:cNvPr id="198" name="Shape 198"/>
          <p:cNvSpPr txBox="1"/>
          <p:nvPr/>
        </p:nvSpPr>
        <p:spPr>
          <a:xfrm>
            <a:off x="1563850" y="27715975"/>
            <a:ext cx="15085500" cy="3303000"/>
          </a:xfrm>
          <a:prstGeom prst="rect">
            <a:avLst/>
          </a:prstGeom>
          <a:noFill/>
          <a:ln>
            <a:noFill/>
          </a:ln>
        </p:spPr>
        <p:txBody>
          <a:bodyPr anchorCtr="0" anchor="t" bIns="91425" lIns="91425" rIns="91425" wrap="square" tIns="91425">
            <a:noAutofit/>
          </a:bodyPr>
          <a:lstStyle/>
          <a:p>
            <a:pPr lvl="0">
              <a:spcBef>
                <a:spcPts val="0"/>
              </a:spcBef>
              <a:buNone/>
            </a:pPr>
            <a:r>
              <a:rPr lang="en-US" sz="3000">
                <a:solidFill>
                  <a:srgbClr val="2C3F71"/>
                </a:solidFill>
                <a:latin typeface="Times New Roman"/>
                <a:ea typeface="Times New Roman"/>
                <a:cs typeface="Times New Roman"/>
                <a:sym typeface="Times New Roman"/>
              </a:rPr>
              <a:t>After performing bivariate analyses, we tested to see whether gender was a moderator or confounder to any of the relationships used in our analysis.   We did not find gender to be a significant confounder or moderator to any of the relationships tested.  However, Figure 2 shows that gender influenced the strength of the </a:t>
            </a:r>
            <a:r>
              <a:rPr lang="en-US" sz="3000">
                <a:solidFill>
                  <a:srgbClr val="2C3F71"/>
                </a:solidFill>
                <a:latin typeface="Times New Roman"/>
                <a:ea typeface="Times New Roman"/>
                <a:cs typeface="Times New Roman"/>
                <a:sym typeface="Times New Roman"/>
              </a:rPr>
              <a:t>relationship</a:t>
            </a:r>
            <a:r>
              <a:rPr lang="en-US" sz="3000">
                <a:solidFill>
                  <a:srgbClr val="2C3F71"/>
                </a:solidFill>
                <a:latin typeface="Times New Roman"/>
                <a:ea typeface="Times New Roman"/>
                <a:cs typeface="Times New Roman"/>
                <a:sym typeface="Times New Roman"/>
              </a:rPr>
              <a:t> tested.</a:t>
            </a:r>
          </a:p>
        </p:txBody>
      </p:sp>
      <p:sp>
        <p:nvSpPr>
          <p:cNvPr id="199" name="Shape 199"/>
          <p:cNvSpPr txBox="1"/>
          <p:nvPr/>
        </p:nvSpPr>
        <p:spPr>
          <a:xfrm>
            <a:off x="34863025" y="6508425"/>
            <a:ext cx="14702700" cy="5372700"/>
          </a:xfrm>
          <a:prstGeom prst="rect">
            <a:avLst/>
          </a:prstGeom>
          <a:noFill/>
          <a:ln>
            <a:noFill/>
          </a:ln>
        </p:spPr>
        <p:txBody>
          <a:bodyPr anchorCtr="0" anchor="t" bIns="91425" lIns="91425" rIns="91425" wrap="square" tIns="91425">
            <a:noAutofit/>
          </a:bodyPr>
          <a:lstStyle/>
          <a:p>
            <a:pPr lvl="0" rtl="0">
              <a:spcBef>
                <a:spcPts val="560"/>
              </a:spcBef>
              <a:buClr>
                <a:srgbClr val="2C3F71"/>
              </a:buClr>
              <a:buSzPts val="2800"/>
              <a:buFont typeface="Arial"/>
              <a:buNone/>
            </a:pPr>
            <a:r>
              <a:rPr lang="en-US" sz="2800">
                <a:solidFill>
                  <a:srgbClr val="2C3F71"/>
                </a:solidFill>
                <a:latin typeface="Times New Roman"/>
                <a:ea typeface="Times New Roman"/>
                <a:cs typeface="Times New Roman"/>
                <a:sym typeface="Times New Roman"/>
              </a:rPr>
              <a:t>With this information we can conclude that cigarettes cause a slight decline in sleep duration, the more that respondents smoke per day.  We can also conclude that alcohol also causes a slight decline in sleep duration, the more that respondents drank per day.  Looking at both of these we see that both alcohol and cigarettes both cause a slight decrease in sleep duration and quality.</a:t>
            </a:r>
          </a:p>
          <a:p>
            <a:pPr lvl="0">
              <a:spcBef>
                <a:spcPts val="0"/>
              </a:spcBef>
              <a:buNone/>
            </a:pPr>
            <a:r>
              <a:t/>
            </a:r>
            <a:endParaRPr sz="2800">
              <a:latin typeface="Times New Roman"/>
              <a:ea typeface="Times New Roman"/>
              <a:cs typeface="Times New Roman"/>
              <a:sym typeface="Times New Roman"/>
            </a:endParaRPr>
          </a:p>
        </p:txBody>
      </p:sp>
      <p:pic>
        <p:nvPicPr>
          <p:cNvPr id="200" name="Shape 200"/>
          <p:cNvPicPr preferRelativeResize="0"/>
          <p:nvPr/>
        </p:nvPicPr>
        <p:blipFill>
          <a:blip r:embed="rId4">
            <a:alphaModFix/>
          </a:blip>
          <a:stretch>
            <a:fillRect/>
          </a:stretch>
        </p:blipFill>
        <p:spPr>
          <a:xfrm>
            <a:off x="18037850" y="12308410"/>
            <a:ext cx="6274201" cy="3711565"/>
          </a:xfrm>
          <a:prstGeom prst="rect">
            <a:avLst/>
          </a:prstGeom>
          <a:noFill/>
          <a:ln>
            <a:noFill/>
          </a:ln>
        </p:spPr>
      </p:pic>
      <p:sp>
        <p:nvSpPr>
          <p:cNvPr id="201" name="Shape 201"/>
          <p:cNvSpPr txBox="1"/>
          <p:nvPr/>
        </p:nvSpPr>
        <p:spPr>
          <a:xfrm>
            <a:off x="17995550" y="16020825"/>
            <a:ext cx="8103000" cy="2511600"/>
          </a:xfrm>
          <a:prstGeom prst="rect">
            <a:avLst/>
          </a:prstGeom>
          <a:noFill/>
          <a:ln>
            <a:noFill/>
          </a:ln>
        </p:spPr>
        <p:txBody>
          <a:bodyPr anchorCtr="0" anchor="t" bIns="91425" lIns="91425" rIns="91425" wrap="square" tIns="91425">
            <a:noAutofit/>
          </a:bodyPr>
          <a:lstStyle/>
          <a:p>
            <a:pPr lvl="0" rtl="0">
              <a:spcBef>
                <a:spcPts val="0"/>
              </a:spcBef>
              <a:buNone/>
            </a:pPr>
            <a:r>
              <a:rPr b="1" lang="en-US" sz="1800">
                <a:solidFill>
                  <a:srgbClr val="2C3F71"/>
                </a:solidFill>
                <a:latin typeface="Times New Roman"/>
                <a:ea typeface="Times New Roman"/>
                <a:cs typeface="Times New Roman"/>
                <a:sym typeface="Times New Roman"/>
              </a:rPr>
              <a:t>Figure 3.</a:t>
            </a:r>
          </a:p>
          <a:p>
            <a:pPr indent="-342900" lvl="0" marL="457200" rtl="0">
              <a:spcBef>
                <a:spcPts val="0"/>
              </a:spcBef>
              <a:spcAft>
                <a:spcPts val="0"/>
              </a:spcAft>
              <a:buClr>
                <a:srgbClr val="2C3F71"/>
              </a:buClr>
              <a:buSzPts val="1800"/>
              <a:buFont typeface="Times New Roman"/>
              <a:buChar char="●"/>
            </a:pPr>
            <a:r>
              <a:rPr lang="en-US" sz="1800">
                <a:solidFill>
                  <a:srgbClr val="2C3F71"/>
                </a:solidFill>
                <a:latin typeface="Times New Roman"/>
                <a:ea typeface="Times New Roman"/>
                <a:cs typeface="Times New Roman"/>
                <a:sym typeface="Times New Roman"/>
              </a:rPr>
              <a:t>Using the Chi-Square test, we determined that there is a significant </a:t>
            </a:r>
            <a:r>
              <a:rPr lang="en-US" sz="1800">
                <a:solidFill>
                  <a:srgbClr val="2C3F71"/>
                </a:solidFill>
                <a:latin typeface="Times New Roman"/>
                <a:ea typeface="Times New Roman"/>
                <a:cs typeface="Times New Roman"/>
                <a:sym typeface="Times New Roman"/>
              </a:rPr>
              <a:t>relationship</a:t>
            </a:r>
            <a:r>
              <a:rPr lang="en-US" sz="1800">
                <a:solidFill>
                  <a:srgbClr val="2C3F71"/>
                </a:solidFill>
                <a:latin typeface="Times New Roman"/>
                <a:ea typeface="Times New Roman"/>
                <a:cs typeface="Times New Roman"/>
                <a:sym typeface="Times New Roman"/>
              </a:rPr>
              <a:t> between whether a person smokes or not and the amount of times that person has difficulty falling asleep.</a:t>
            </a:r>
          </a:p>
          <a:p>
            <a:pPr indent="-342900" lvl="0" marL="457200" rtl="0">
              <a:spcBef>
                <a:spcPts val="0"/>
              </a:spcBef>
              <a:spcAft>
                <a:spcPts val="0"/>
              </a:spcAft>
              <a:buClr>
                <a:srgbClr val="2C3F71"/>
              </a:buClr>
              <a:buSzPts val="1800"/>
              <a:buFont typeface="Times New Roman"/>
              <a:buChar char="●"/>
            </a:pPr>
            <a:r>
              <a:rPr lang="en-US" sz="1800">
                <a:solidFill>
                  <a:srgbClr val="2C3F71"/>
                </a:solidFill>
                <a:latin typeface="Times New Roman"/>
                <a:ea typeface="Times New Roman"/>
                <a:cs typeface="Times New Roman"/>
                <a:sym typeface="Times New Roman"/>
              </a:rPr>
              <a:t>The trend shows that  people who have trouble falling asleep more often are more likely to have smoked.</a:t>
            </a:r>
          </a:p>
          <a:p>
            <a:pPr indent="-342900" lvl="0" marL="457200" rtl="0">
              <a:spcBef>
                <a:spcPts val="0"/>
              </a:spcBef>
              <a:buClr>
                <a:srgbClr val="2C3F71"/>
              </a:buClr>
              <a:buSzPts val="1800"/>
              <a:buFont typeface="Times New Roman"/>
              <a:buChar char="●"/>
            </a:pPr>
            <a:r>
              <a:rPr lang="en-US" sz="1800">
                <a:solidFill>
                  <a:srgbClr val="2C3F71"/>
                </a:solidFill>
                <a:latin typeface="Times New Roman"/>
                <a:ea typeface="Times New Roman"/>
                <a:cs typeface="Times New Roman"/>
                <a:sym typeface="Times New Roman"/>
              </a:rPr>
              <a:t>Using a moderator test, we found that this relationship is much stronger in females than it is in males, though both genders show significant trends.</a:t>
            </a:r>
          </a:p>
          <a:p>
            <a:pPr lvl="0" rtl="0">
              <a:spcBef>
                <a:spcPts val="0"/>
              </a:spcBef>
              <a:buNone/>
            </a:pPr>
            <a:r>
              <a:t/>
            </a:r>
            <a:endParaRPr sz="1800">
              <a:solidFill>
                <a:srgbClr val="2C3F71"/>
              </a:solidFill>
              <a:latin typeface="Times New Roman"/>
              <a:ea typeface="Times New Roman"/>
              <a:cs typeface="Times New Roman"/>
              <a:sym typeface="Times New Roman"/>
            </a:endParaRPr>
          </a:p>
          <a:p>
            <a:pPr lvl="0">
              <a:spcBef>
                <a:spcPts val="0"/>
              </a:spcBef>
              <a:buNone/>
            </a:pPr>
            <a:r>
              <a:t/>
            </a:r>
            <a:endParaRPr sz="1800">
              <a:solidFill>
                <a:srgbClr val="2C3F71"/>
              </a:solidFill>
              <a:latin typeface="Times New Roman"/>
              <a:ea typeface="Times New Roman"/>
              <a:cs typeface="Times New Roman"/>
              <a:sym typeface="Times New Roman"/>
            </a:endParaRPr>
          </a:p>
        </p:txBody>
      </p:sp>
      <p:sp>
        <p:nvSpPr>
          <p:cNvPr id="202" name="Shape 202"/>
          <p:cNvSpPr txBox="1"/>
          <p:nvPr>
            <p:ph idx="6" type="body"/>
          </p:nvPr>
        </p:nvSpPr>
        <p:spPr>
          <a:xfrm>
            <a:off x="34297689" y="5515106"/>
            <a:ext cx="15833400" cy="857400"/>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lang="en-US"/>
              <a:t>Conclusion</a:t>
            </a:r>
          </a:p>
        </p:txBody>
      </p:sp>
      <p:sp>
        <p:nvSpPr>
          <p:cNvPr id="203" name="Shape 203"/>
          <p:cNvSpPr txBox="1"/>
          <p:nvPr/>
        </p:nvSpPr>
        <p:spPr>
          <a:xfrm>
            <a:off x="17914925" y="10993725"/>
            <a:ext cx="6918000" cy="2000100"/>
          </a:xfrm>
          <a:prstGeom prst="rect">
            <a:avLst/>
          </a:prstGeom>
          <a:noFill/>
          <a:ln>
            <a:noFill/>
          </a:ln>
        </p:spPr>
        <p:txBody>
          <a:bodyPr anchorCtr="0" anchor="t" bIns="91425" lIns="91425" rIns="91425" wrap="square" tIns="91425">
            <a:noAutofit/>
          </a:bodyPr>
          <a:lstStyle/>
          <a:p>
            <a:pPr lvl="0" rtl="0">
              <a:spcBef>
                <a:spcPts val="0"/>
              </a:spcBef>
              <a:buNone/>
            </a:pPr>
            <a:r>
              <a:rPr b="1" lang="en-US" sz="1800">
                <a:solidFill>
                  <a:srgbClr val="2C3F71"/>
                </a:solidFill>
                <a:latin typeface="Times New Roman"/>
                <a:ea typeface="Times New Roman"/>
                <a:cs typeface="Times New Roman"/>
                <a:sym typeface="Times New Roman"/>
              </a:rPr>
              <a:t>Figure 1.</a:t>
            </a:r>
          </a:p>
          <a:p>
            <a:pPr indent="-342900" lvl="0" marL="457200">
              <a:spcBef>
                <a:spcPts val="0"/>
              </a:spcBef>
              <a:buClr>
                <a:srgbClr val="2C3F71"/>
              </a:buClr>
              <a:buSzPts val="1800"/>
              <a:buFont typeface="Times New Roman"/>
              <a:buChar char="●"/>
            </a:pPr>
            <a:r>
              <a:rPr lang="en-US" sz="1800">
                <a:solidFill>
                  <a:srgbClr val="2C3F71"/>
                </a:solidFill>
                <a:latin typeface="Times New Roman"/>
                <a:ea typeface="Times New Roman"/>
                <a:cs typeface="Times New Roman"/>
                <a:sym typeface="Times New Roman"/>
              </a:rPr>
              <a:t>Using ANOVA, we found that there is not a significant relationship between the amount of cigarettes a person smokes and the amount of sleep that they get.</a:t>
            </a:r>
          </a:p>
        </p:txBody>
      </p:sp>
      <p:pic>
        <p:nvPicPr>
          <p:cNvPr id="204" name="Shape 204"/>
          <p:cNvPicPr preferRelativeResize="0"/>
          <p:nvPr/>
        </p:nvPicPr>
        <p:blipFill>
          <a:blip r:embed="rId5">
            <a:alphaModFix/>
          </a:blip>
          <a:stretch>
            <a:fillRect/>
          </a:stretch>
        </p:blipFill>
        <p:spPr>
          <a:xfrm>
            <a:off x="17995550" y="6602675"/>
            <a:ext cx="6755701" cy="4300679"/>
          </a:xfrm>
          <a:prstGeom prst="rect">
            <a:avLst/>
          </a:prstGeom>
          <a:noFill/>
          <a:ln>
            <a:noFill/>
          </a:ln>
        </p:spPr>
      </p:pic>
      <p:sp>
        <p:nvSpPr>
          <p:cNvPr id="205" name="Shape 205"/>
          <p:cNvSpPr txBox="1"/>
          <p:nvPr>
            <p:ph idx="8" type="body"/>
          </p:nvPr>
        </p:nvSpPr>
        <p:spPr>
          <a:xfrm>
            <a:off x="5969511" y="26833700"/>
            <a:ext cx="6274200" cy="857400"/>
          </a:xfrm>
          <a:prstGeom prst="rect">
            <a:avLst/>
          </a:prstGeom>
          <a:noFill/>
          <a:ln>
            <a:noFill/>
          </a:ln>
        </p:spPr>
        <p:txBody>
          <a:bodyPr anchorCtr="0" anchor="ctr" bIns="104475" lIns="104475" rIns="104475" wrap="square" tIns="104475">
            <a:noAutofit/>
          </a:bodyPr>
          <a:lstStyle/>
          <a:p>
            <a:pPr indent="-266700" lvl="0" marL="0" marR="0" rtl="0" algn="ctr">
              <a:spcBef>
                <a:spcPts val="0"/>
              </a:spcBef>
              <a:spcAft>
                <a:spcPts val="0"/>
              </a:spcAft>
              <a:buClr>
                <a:srgbClr val="2C3F71"/>
              </a:buClr>
              <a:buSzPts val="4200"/>
              <a:buFont typeface="Arial"/>
              <a:buNone/>
            </a:pPr>
            <a:r>
              <a:rPr lang="en-US" sz="3000"/>
              <a:t>Multivariate Analysis</a:t>
            </a:r>
          </a:p>
        </p:txBody>
      </p:sp>
      <p:sp>
        <p:nvSpPr>
          <p:cNvPr id="206" name="Shape 206"/>
          <p:cNvSpPr txBox="1"/>
          <p:nvPr/>
        </p:nvSpPr>
        <p:spPr>
          <a:xfrm>
            <a:off x="26470125" y="11078488"/>
            <a:ext cx="6755700" cy="1830600"/>
          </a:xfrm>
          <a:prstGeom prst="rect">
            <a:avLst/>
          </a:prstGeom>
          <a:noFill/>
          <a:ln>
            <a:noFill/>
          </a:ln>
        </p:spPr>
        <p:txBody>
          <a:bodyPr anchorCtr="0" anchor="t" bIns="91425" lIns="91425" rIns="91425" wrap="square" tIns="91425">
            <a:noAutofit/>
          </a:bodyPr>
          <a:lstStyle/>
          <a:p>
            <a:pPr lvl="0" rtl="0">
              <a:spcBef>
                <a:spcPts val="0"/>
              </a:spcBef>
              <a:buNone/>
            </a:pPr>
            <a:r>
              <a:rPr b="1" lang="en-US" sz="1800">
                <a:solidFill>
                  <a:srgbClr val="2C3F71"/>
                </a:solidFill>
                <a:latin typeface="Times New Roman"/>
                <a:ea typeface="Times New Roman"/>
                <a:cs typeface="Times New Roman"/>
                <a:sym typeface="Times New Roman"/>
              </a:rPr>
              <a:t>Figure 2.</a:t>
            </a:r>
          </a:p>
          <a:p>
            <a:pPr indent="-342900" lvl="0" marL="457200">
              <a:spcBef>
                <a:spcPts val="0"/>
              </a:spcBef>
              <a:buClr>
                <a:srgbClr val="2C3F71"/>
              </a:buClr>
              <a:buSzPts val="1800"/>
              <a:buFont typeface="Times New Roman"/>
              <a:buChar char="●"/>
            </a:pPr>
            <a:r>
              <a:rPr lang="en-US" sz="1800">
                <a:solidFill>
                  <a:srgbClr val="2C3F71"/>
                </a:solidFill>
                <a:latin typeface="Times New Roman"/>
                <a:ea typeface="Times New Roman"/>
                <a:cs typeface="Times New Roman"/>
                <a:sym typeface="Times New Roman"/>
              </a:rPr>
              <a:t>Using a correlation analysis we determined that there was a statistically significant and negligible negative correlation between the amount of drinks an individual has when they drink and the duration of sleep they receive.</a:t>
            </a:r>
          </a:p>
        </p:txBody>
      </p:sp>
      <p:pic>
        <p:nvPicPr>
          <p:cNvPr id="207" name="Shape 207"/>
          <p:cNvPicPr preferRelativeResize="0"/>
          <p:nvPr/>
        </p:nvPicPr>
        <p:blipFill>
          <a:blip r:embed="rId6">
            <a:alphaModFix/>
          </a:blip>
          <a:stretch>
            <a:fillRect/>
          </a:stretch>
        </p:blipFill>
        <p:spPr>
          <a:xfrm>
            <a:off x="26510437" y="6741225"/>
            <a:ext cx="6755700" cy="4126880"/>
          </a:xfrm>
          <a:prstGeom prst="rect">
            <a:avLst/>
          </a:prstGeom>
          <a:noFill/>
          <a:ln>
            <a:noFill/>
          </a:ln>
        </p:spPr>
      </p:pic>
      <p:graphicFrame>
        <p:nvGraphicFramePr>
          <p:cNvPr id="208" name="Shape 208"/>
          <p:cNvGraphicFramePr/>
          <p:nvPr/>
        </p:nvGraphicFramePr>
        <p:xfrm>
          <a:off x="41119900" y="15920950"/>
          <a:ext cx="3000000" cy="3000000"/>
        </p:xfrm>
        <a:graphic>
          <a:graphicData uri="http://schemas.openxmlformats.org/drawingml/2006/table">
            <a:tbl>
              <a:tblPr>
                <a:noFill/>
                <a:tableStyleId>{917BB936-2315-4611-90E5-89E92A862E50}</a:tableStyleId>
              </a:tblPr>
              <a:tblGrid>
                <a:gridCol w="2118975"/>
                <a:gridCol w="1644350"/>
                <a:gridCol w="2237650"/>
                <a:gridCol w="2102025"/>
              </a:tblGrid>
              <a:tr h="465725">
                <a:tc gridSpan="4">
                  <a:txBody>
                    <a:bodyPr>
                      <a:noAutofit/>
                    </a:bodyPr>
                    <a:lstStyle/>
                    <a:p>
                      <a:pPr lvl="0" rtl="0" algn="ctr">
                        <a:lnSpc>
                          <a:spcPct val="115000"/>
                        </a:lnSpc>
                        <a:spcBef>
                          <a:spcPts val="0"/>
                        </a:spcBef>
                        <a:buNone/>
                      </a:pPr>
                      <a:r>
                        <a:rPr lang="en-US" sz="2400">
                          <a:latin typeface="Calibri"/>
                          <a:ea typeface="Calibri"/>
                          <a:cs typeface="Calibri"/>
                          <a:sym typeface="Calibri"/>
                        </a:rPr>
                        <a:t>Table 1. Quantitative  Summary Statistics</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c hMerge="1"/>
                <a:tc hMerge="1"/>
              </a:tr>
              <a:tr h="591225">
                <a:tc>
                  <a:txBody>
                    <a:bodyPr>
                      <a:noAutofit/>
                    </a:bodyPr>
                    <a:lstStyle/>
                    <a:p>
                      <a:pPr lvl="0" rtl="0">
                        <a:lnSpc>
                          <a:spcPct val="115000"/>
                        </a:lnSpc>
                        <a:spcBef>
                          <a:spcPts val="0"/>
                        </a:spcBef>
                        <a:buNone/>
                      </a:pPr>
                      <a:r>
                        <a:rPr lang="en-US" sz="2400">
                          <a:latin typeface="Calibri"/>
                          <a:ea typeface="Calibri"/>
                          <a:cs typeface="Calibri"/>
                          <a:sym typeface="Calibri"/>
                        </a:rPr>
                        <a:t>Variables</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2400">
                          <a:latin typeface="Calibri"/>
                          <a:ea typeface="Calibri"/>
                          <a:cs typeface="Calibri"/>
                          <a:sym typeface="Calibri"/>
                        </a:rPr>
                        <a:t>Mean</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2400">
                          <a:latin typeface="Calibri"/>
                          <a:ea typeface="Calibri"/>
                          <a:cs typeface="Calibri"/>
                          <a:sym typeface="Calibri"/>
                        </a:rPr>
                        <a:t>Median</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2400">
                          <a:latin typeface="Calibri"/>
                          <a:ea typeface="Calibri"/>
                          <a:cs typeface="Calibri"/>
                          <a:sym typeface="Calibri"/>
                        </a:rPr>
                        <a:t>Stdev</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82475">
                <a:tc>
                  <a:txBody>
                    <a:bodyPr>
                      <a:noAutofit/>
                    </a:bodyPr>
                    <a:lstStyle/>
                    <a:p>
                      <a:pPr lvl="0" rtl="0">
                        <a:lnSpc>
                          <a:spcPct val="115000"/>
                        </a:lnSpc>
                        <a:spcBef>
                          <a:spcPts val="0"/>
                        </a:spcBef>
                        <a:buNone/>
                      </a:pPr>
                      <a:r>
                        <a:rPr lang="en-US" sz="2400">
                          <a:latin typeface="Calibri"/>
                          <a:ea typeface="Calibri"/>
                          <a:cs typeface="Calibri"/>
                          <a:sym typeface="Calibri"/>
                        </a:rPr>
                        <a:t>Sleep Duration</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2400">
                          <a:latin typeface="Calibri"/>
                          <a:ea typeface="Calibri"/>
                          <a:cs typeface="Calibri"/>
                          <a:sym typeface="Calibri"/>
                        </a:rPr>
                        <a:t>7.456 hours</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2400">
                          <a:latin typeface="Calibri"/>
                          <a:ea typeface="Calibri"/>
                          <a:cs typeface="Calibri"/>
                          <a:sym typeface="Calibri"/>
                        </a:rPr>
                        <a:t>7.500 hours</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2400">
                          <a:latin typeface="Calibri"/>
                          <a:ea typeface="Calibri"/>
                          <a:cs typeface="Calibri"/>
                          <a:sym typeface="Calibri"/>
                        </a:rPr>
                        <a:t>1.4257 hours</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90000">
                <a:tc>
                  <a:txBody>
                    <a:bodyPr>
                      <a:noAutofit/>
                    </a:bodyPr>
                    <a:lstStyle/>
                    <a:p>
                      <a:pPr lvl="0" rtl="0">
                        <a:lnSpc>
                          <a:spcPct val="115000"/>
                        </a:lnSpc>
                        <a:spcBef>
                          <a:spcPts val="0"/>
                        </a:spcBef>
                        <a:buNone/>
                      </a:pPr>
                      <a:r>
                        <a:rPr lang="en-US" sz="2400">
                          <a:latin typeface="Calibri"/>
                          <a:ea typeface="Calibri"/>
                          <a:cs typeface="Calibri"/>
                          <a:sym typeface="Calibri"/>
                        </a:rPr>
                        <a:t>Average # of Drinks</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2400">
                          <a:latin typeface="Calibri"/>
                          <a:ea typeface="Calibri"/>
                          <a:cs typeface="Calibri"/>
                          <a:sym typeface="Calibri"/>
                        </a:rPr>
                        <a:t>3.777 drinks</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2400">
                          <a:latin typeface="Calibri"/>
                          <a:ea typeface="Calibri"/>
                          <a:cs typeface="Calibri"/>
                          <a:sym typeface="Calibri"/>
                        </a:rPr>
                        <a:t>3 drinks</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2400">
                          <a:latin typeface="Calibri"/>
                          <a:ea typeface="Calibri"/>
                          <a:cs typeface="Calibri"/>
                          <a:sym typeface="Calibri"/>
                        </a:rPr>
                        <a:t>3.0069 drinks</a:t>
                      </a:r>
                    </a:p>
                  </a:txBody>
                  <a:tcPr marT="91425" marB="91425" marR="28575" marL="285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pic>
        <p:nvPicPr>
          <p:cNvPr id="209" name="Shape 209"/>
          <p:cNvPicPr preferRelativeResize="0"/>
          <p:nvPr/>
        </p:nvPicPr>
        <p:blipFill>
          <a:blip r:embed="rId7">
            <a:alphaModFix/>
          </a:blip>
          <a:stretch>
            <a:fillRect/>
          </a:stretch>
        </p:blipFill>
        <p:spPr>
          <a:xfrm>
            <a:off x="45900891" y="400225"/>
            <a:ext cx="4119958" cy="4126876"/>
          </a:xfrm>
          <a:prstGeom prst="rect">
            <a:avLst/>
          </a:prstGeom>
          <a:noFill/>
          <a:ln>
            <a:noFill/>
          </a:ln>
        </p:spPr>
      </p:pic>
      <p:pic>
        <p:nvPicPr>
          <p:cNvPr id="210" name="Shape 210"/>
          <p:cNvPicPr preferRelativeResize="0"/>
          <p:nvPr/>
        </p:nvPicPr>
        <p:blipFill>
          <a:blip r:embed="rId7">
            <a:alphaModFix/>
          </a:blip>
          <a:stretch>
            <a:fillRect/>
          </a:stretch>
        </p:blipFill>
        <p:spPr>
          <a:xfrm>
            <a:off x="1076041" y="400225"/>
            <a:ext cx="4119958" cy="4126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lassic 3 Columns">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sterPresentations.com-36x56-Template-V3">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