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762" r:id="rId4"/>
  </p:sldMasterIdLst>
  <p:notesMasterIdLst>
    <p:notesMasterId r:id="rId6"/>
  </p:notesMasterIdLst>
  <p:handoutMasterIdLst>
    <p:handoutMasterId r:id="rId7"/>
  </p:handoutMasterIdLst>
  <p:sldIdLst>
    <p:sldId id="257"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381" autoAdjust="0"/>
    <p:restoredTop sz="94643" autoAdjust="0"/>
  </p:normalViewPr>
  <p:slideViewPr>
    <p:cSldViewPr snapToGrid="0" snapToObjects="1" showGuides="1">
      <p:cViewPr>
        <p:scale>
          <a:sx n="33" d="100"/>
          <a:sy n="33" d="100"/>
        </p:scale>
        <p:origin x="588" y="2586"/>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132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Content Placeholder 2"/>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09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Picture Placeholder 2"/>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183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3208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52600"/>
            <a:ext cx="9464040" cy="278968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7520"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660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2452507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342"/>
            <a:ext cx="32918400" cy="11460480"/>
          </a:xfrm>
        </p:spPr>
        <p:txBody>
          <a:bodyPr anchor="b"/>
          <a:lstStyle>
            <a:lvl1pPr algn="ctr">
              <a:defRPr sz="21600"/>
            </a:lvl1pPr>
          </a:lstStyle>
          <a:p>
            <a:r>
              <a:rPr lang="en-US" smtClean="0"/>
              <a:t>Click to edit Master title style</a:t>
            </a:r>
            <a:endParaRPr lang="en-US"/>
          </a:p>
        </p:txBody>
      </p:sp>
      <p:sp>
        <p:nvSpPr>
          <p:cNvPr id="3" name="Subtitle 2"/>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01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82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06745"/>
            <a:ext cx="37856160" cy="13693138"/>
          </a:xfrm>
        </p:spPr>
        <p:txBody>
          <a:bodyPr anchor="b"/>
          <a:lstStyle>
            <a:lvl1pPr>
              <a:defRPr sz="21600"/>
            </a:lvl1pPr>
          </a:lstStyle>
          <a:p>
            <a:r>
              <a:rPr lang="en-US" smtClean="0"/>
              <a:t>Click to edit Master title style</a:t>
            </a:r>
            <a:endParaRPr lang="en-US"/>
          </a:p>
        </p:txBody>
      </p:sp>
      <p:sp>
        <p:nvSpPr>
          <p:cNvPr id="3" name="Text Placeholder 2"/>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633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176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3"/>
            <a:ext cx="37856160" cy="63627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3023239" y="12024360"/>
            <a:ext cx="18568033"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22219920"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48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14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4.xml"/><Relationship Id="rId18" Type="http://schemas.openxmlformats.org/officeDocument/2006/relationships/image" Target="../media/image8.png"/><Relationship Id="rId26" Type="http://schemas.openxmlformats.org/officeDocument/2006/relationships/oleObject" Target="../embeddings/oleObject16.bin"/><Relationship Id="rId3" Type="http://schemas.openxmlformats.org/officeDocument/2006/relationships/slideLayout" Target="../slideLayouts/slideLayout6.xml"/><Relationship Id="rId21" Type="http://schemas.openxmlformats.org/officeDocument/2006/relationships/oleObject" Target="../embeddings/oleObject14.bin"/><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image" Target="../media/image7.png"/><Relationship Id="rId25" Type="http://schemas.openxmlformats.org/officeDocument/2006/relationships/image" Target="../media/image9.png"/><Relationship Id="rId2" Type="http://schemas.openxmlformats.org/officeDocument/2006/relationships/slideLayout" Target="../slideLayouts/slideLayout5.xml"/><Relationship Id="rId16" Type="http://schemas.openxmlformats.org/officeDocument/2006/relationships/image" Target="../media/image6.png"/><Relationship Id="rId20" Type="http://schemas.openxmlformats.org/officeDocument/2006/relationships/image" Target="../media/image1.wmf"/><Relationship Id="rId29"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image" Target="../media/image3.wmf"/><Relationship Id="rId5" Type="http://schemas.openxmlformats.org/officeDocument/2006/relationships/slideLayout" Target="../slideLayouts/slideLayout8.xml"/><Relationship Id="rId15" Type="http://schemas.openxmlformats.org/officeDocument/2006/relationships/image" Target="../media/image5.png"/><Relationship Id="rId23" Type="http://schemas.openxmlformats.org/officeDocument/2006/relationships/oleObject" Target="../embeddings/oleObject15.bin"/><Relationship Id="rId28" Type="http://schemas.openxmlformats.org/officeDocument/2006/relationships/hyperlink" Target="http://www.facebook.com/pages/PosterPresentationscom/217914411419?v=app_4949752878&amp;ref=ts" TargetMode="External"/><Relationship Id="rId10" Type="http://schemas.openxmlformats.org/officeDocument/2006/relationships/slideLayout" Target="../slideLayouts/slideLayout13.xml"/><Relationship Id="rId19" Type="http://schemas.openxmlformats.org/officeDocument/2006/relationships/oleObject" Target="../embeddings/oleObject13.bin"/><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vmlDrawing" Target="../drawings/vmlDrawing4.vml"/><Relationship Id="rId22" Type="http://schemas.openxmlformats.org/officeDocument/2006/relationships/image" Target="../media/image2.wmf"/><Relationship Id="rId27" Type="http://schemas.openxmlformats.org/officeDocument/2006/relationships/image" Target="../media/image4.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9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9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9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9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1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1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2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2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AD83EE91-DA86-B941-98C5-01C441BBB1FE}" type="datetimeFigureOut">
              <a:rPr lang="en-US" smtClean="0"/>
              <a:t>11/29/2017</a:t>
            </a:fld>
            <a:endParaRPr lang="en-US"/>
          </a:p>
        </p:txBody>
      </p:sp>
      <p:sp>
        <p:nvSpPr>
          <p:cNvPr id="5" name="Footer Placeholder 4"/>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3B108F18-0673-CA48-AB89-00D0A8DC29BF}" type="slidenum">
              <a:rPr lang="en-US" smtClean="0"/>
              <a:t>‹#›</a:t>
            </a:fld>
            <a:endParaRPr lang="en-US"/>
          </a:p>
        </p:txBody>
      </p:sp>
      <p:sp>
        <p:nvSpPr>
          <p:cNvPr id="7" name="Rectangle 6"/>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11225189" y="-1"/>
            <a:ext cx="11018865" cy="32918401"/>
            <a:chOff x="-11225189" y="-1"/>
            <a:chExt cx="11018865" cy="32918401"/>
          </a:xfrm>
        </p:grpSpPr>
        <p:sp>
          <p:nvSpPr>
            <p:cNvPr id="13" name="Rectangle 12"/>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14" name="Straight Connector 13"/>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15"/>
            <a:stretch>
              <a:fillRect/>
            </a:stretch>
          </p:blipFill>
          <p:spPr>
            <a:xfrm>
              <a:off x="-10740740" y="10261718"/>
              <a:ext cx="1597666" cy="1201935"/>
            </a:xfrm>
            <a:prstGeom prst="rect">
              <a:avLst/>
            </a:prstGeom>
          </p:spPr>
        </p:pic>
        <p:pic>
          <p:nvPicPr>
            <p:cNvPr id="16" name="Picture 15"/>
            <p:cNvPicPr>
              <a:picLocks noChangeAspect="1"/>
            </p:cNvPicPr>
            <p:nvPr userDrawn="1"/>
          </p:nvPicPr>
          <p:blipFill>
            <a:blip r:embed="rId16"/>
            <a:stretch>
              <a:fillRect/>
            </a:stretch>
          </p:blipFill>
          <p:spPr>
            <a:xfrm>
              <a:off x="-10732765" y="15696927"/>
              <a:ext cx="9986808" cy="1053596"/>
            </a:xfrm>
            <a:prstGeom prst="rect">
              <a:avLst/>
            </a:prstGeom>
          </p:spPr>
        </p:pic>
        <p:grpSp>
          <p:nvGrpSpPr>
            <p:cNvPr id="17" name="Group 16"/>
            <p:cNvGrpSpPr/>
            <p:nvPr userDrawn="1"/>
          </p:nvGrpSpPr>
          <p:grpSpPr>
            <a:xfrm>
              <a:off x="-9744993" y="23540957"/>
              <a:ext cx="7531182" cy="2120439"/>
              <a:chOff x="-4470427" y="11016658"/>
              <a:chExt cx="3470785" cy="974220"/>
            </a:xfrm>
          </p:grpSpPr>
          <p:grpSp>
            <p:nvGrpSpPr>
              <p:cNvPr id="23" name="Group 22"/>
              <p:cNvGrpSpPr/>
              <p:nvPr userDrawn="1"/>
            </p:nvGrpSpPr>
            <p:grpSpPr>
              <a:xfrm>
                <a:off x="-2783495" y="11060886"/>
                <a:ext cx="624431" cy="893535"/>
                <a:chOff x="-3958697" y="11117435"/>
                <a:chExt cx="779338" cy="1280430"/>
              </a:xfrm>
            </p:grpSpPr>
            <p:pic>
              <p:nvPicPr>
                <p:cNvPr id="29" name="Picture 28"/>
                <p:cNvPicPr>
                  <a:picLocks noChangeAspect="1"/>
                </p:cNvPicPr>
                <p:nvPr userDrawn="1"/>
              </p:nvPicPr>
              <p:blipFill>
                <a:blip r:embed="rId17"/>
                <a:stretch>
                  <a:fillRect/>
                </a:stretch>
              </p:blipFill>
              <p:spPr>
                <a:xfrm>
                  <a:off x="-3948160" y="11117435"/>
                  <a:ext cx="768801" cy="1090857"/>
                </a:xfrm>
                <a:prstGeom prst="rect">
                  <a:avLst/>
                </a:prstGeom>
              </p:spPr>
            </p:pic>
            <p:sp>
              <p:nvSpPr>
                <p:cNvPr id="30" name="TextBox 29"/>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24" name="Group 23"/>
              <p:cNvGrpSpPr/>
              <p:nvPr userDrawn="1"/>
            </p:nvGrpSpPr>
            <p:grpSpPr>
              <a:xfrm>
                <a:off x="-2033159" y="11060889"/>
                <a:ext cx="1033517" cy="893529"/>
                <a:chOff x="-2921738" y="11200127"/>
                <a:chExt cx="1420279" cy="1227904"/>
              </a:xfrm>
            </p:grpSpPr>
            <p:pic>
              <p:nvPicPr>
                <p:cNvPr id="27" name="Picture 26"/>
                <p:cNvPicPr>
                  <a:picLocks noChangeAspect="1"/>
                </p:cNvPicPr>
                <p:nvPr userDrawn="1"/>
              </p:nvPicPr>
              <p:blipFill>
                <a:blip r:embed="rId17"/>
                <a:stretch>
                  <a:fillRect/>
                </a:stretch>
              </p:blipFill>
              <p:spPr>
                <a:xfrm>
                  <a:off x="-2921738" y="11200127"/>
                  <a:ext cx="1420279" cy="1029694"/>
                </a:xfrm>
                <a:prstGeom prst="rect">
                  <a:avLst/>
                </a:prstGeom>
              </p:spPr>
            </p:pic>
            <p:sp>
              <p:nvSpPr>
                <p:cNvPr id="28" name="TextBox 27"/>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25" name="Picture 24"/>
              <p:cNvPicPr>
                <a:picLocks noChangeAspect="1"/>
              </p:cNvPicPr>
              <p:nvPr userDrawn="1"/>
            </p:nvPicPr>
            <p:blipFill>
              <a:blip r:embed="rId18"/>
              <a:stretch>
                <a:fillRect/>
              </a:stretch>
            </p:blipFill>
            <p:spPr>
              <a:xfrm>
                <a:off x="-4470427" y="11016658"/>
                <a:ext cx="1098742" cy="847761"/>
              </a:xfrm>
              <a:prstGeom prst="rect">
                <a:avLst/>
              </a:prstGeom>
            </p:spPr>
          </p:pic>
          <p:sp>
            <p:nvSpPr>
              <p:cNvPr id="26" name="TextBox 25"/>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8" name="Group 17"/>
            <p:cNvGrpSpPr/>
            <p:nvPr userDrawn="1"/>
          </p:nvGrpSpPr>
          <p:grpSpPr>
            <a:xfrm>
              <a:off x="-10398793" y="27751410"/>
              <a:ext cx="9323012" cy="2453251"/>
              <a:chOff x="-4754996" y="12734136"/>
              <a:chExt cx="4296559" cy="1127128"/>
            </a:xfrm>
          </p:grpSpPr>
          <p:graphicFrame>
            <p:nvGraphicFramePr>
              <p:cNvPr id="19" name="Object 18"/>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306" name="Image" r:id="rId19" imgW="1828440" imgH="1117440" progId="Photoshop.Image.13">
                      <p:embed/>
                    </p:oleObj>
                  </mc:Choice>
                  <mc:Fallback>
                    <p:oleObj name="Image" r:id="rId19" imgW="1828440" imgH="1117440" progId="Photoshop.Image.13">
                      <p:embed/>
                      <p:pic>
                        <p:nvPicPr>
                          <p:cNvPr id="0" name=""/>
                          <p:cNvPicPr/>
                          <p:nvPr/>
                        </p:nvPicPr>
                        <p:blipFill>
                          <a:blip r:embed="rId20"/>
                          <a:stretch>
                            <a:fillRect/>
                          </a:stretch>
                        </p:blipFill>
                        <p:spPr>
                          <a:xfrm>
                            <a:off x="-4533347" y="12734142"/>
                            <a:ext cx="1828800" cy="1117600"/>
                          </a:xfrm>
                          <a:prstGeom prst="rect">
                            <a:avLst/>
                          </a:prstGeom>
                        </p:spPr>
                      </p:pic>
                    </p:oleObj>
                  </mc:Fallback>
                </mc:AlternateContent>
              </a:graphicData>
            </a:graphic>
          </p:graphicFrame>
          <p:graphicFrame>
            <p:nvGraphicFramePr>
              <p:cNvPr id="20" name="Object 19"/>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307" name="Image" r:id="rId21" imgW="1828440" imgH="1117440" progId="Photoshop.Image.13">
                      <p:embed/>
                    </p:oleObj>
                  </mc:Choice>
                  <mc:Fallback>
                    <p:oleObj name="Image" r:id="rId21" imgW="1828440" imgH="1117440" progId="Photoshop.Image.13">
                      <p:embed/>
                      <p:pic>
                        <p:nvPicPr>
                          <p:cNvPr id="0" name=""/>
                          <p:cNvPicPr/>
                          <p:nvPr/>
                        </p:nvPicPr>
                        <p:blipFill>
                          <a:blip r:embed="rId22"/>
                          <a:stretch>
                            <a:fillRect/>
                          </a:stretch>
                        </p:blipFill>
                        <p:spPr>
                          <a:xfrm>
                            <a:off x="-2456641" y="12737835"/>
                            <a:ext cx="1828800" cy="1117600"/>
                          </a:xfrm>
                          <a:prstGeom prst="rect">
                            <a:avLst/>
                          </a:prstGeom>
                        </p:spPr>
                      </p:pic>
                    </p:oleObj>
                  </mc:Fallback>
                </mc:AlternateContent>
              </a:graphicData>
            </a:graphic>
          </p:graphicFrame>
          <p:sp>
            <p:nvSpPr>
              <p:cNvPr id="21" name="TextBox 20"/>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22" name="TextBox 21"/>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31" name="Group 30"/>
          <p:cNvGrpSpPr/>
          <p:nvPr userDrawn="1"/>
        </p:nvGrpSpPr>
        <p:grpSpPr>
          <a:xfrm>
            <a:off x="44157839" y="-55065"/>
            <a:ext cx="11062139" cy="32973465"/>
            <a:chOff x="44157839" y="-55065"/>
            <a:chExt cx="11062139" cy="32973465"/>
          </a:xfrm>
        </p:grpSpPr>
        <p:sp>
          <p:nvSpPr>
            <p:cNvPr id="32" name="Rectangle 31"/>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33" name="Object 32"/>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308" name="Image" r:id="rId23" imgW="4571280" imgH="1688760" progId="Photoshop.Image.13">
                    <p:embed/>
                  </p:oleObj>
                </mc:Choice>
                <mc:Fallback>
                  <p:oleObj name="Image" r:id="rId23" imgW="4571280" imgH="1688760" progId="Photoshop.Image.13">
                    <p:embed/>
                    <p:pic>
                      <p:nvPicPr>
                        <p:cNvPr id="0" name=""/>
                        <p:cNvPicPr/>
                        <p:nvPr/>
                      </p:nvPicPr>
                      <p:blipFill>
                        <a:blip r:embed="rId24"/>
                        <a:stretch>
                          <a:fillRect/>
                        </a:stretch>
                      </p:blipFill>
                      <p:spPr>
                        <a:xfrm>
                          <a:off x="46915679" y="3349444"/>
                          <a:ext cx="5586150" cy="2063772"/>
                        </a:xfrm>
                        <a:prstGeom prst="rect">
                          <a:avLst/>
                        </a:prstGeom>
                      </p:spPr>
                    </p:pic>
                  </p:oleObj>
                </mc:Fallback>
              </mc:AlternateContent>
            </a:graphicData>
          </a:graphic>
        </p:graphicFrame>
        <p:pic>
          <p:nvPicPr>
            <p:cNvPr id="34" name="Picture 33"/>
            <p:cNvPicPr>
              <a:picLocks noChangeAspect="1"/>
            </p:cNvPicPr>
            <p:nvPr userDrawn="1"/>
          </p:nvPicPr>
          <p:blipFill>
            <a:blip r:embed="rId25"/>
            <a:stretch>
              <a:fillRect/>
            </a:stretch>
          </p:blipFill>
          <p:spPr>
            <a:xfrm>
              <a:off x="44621819" y="7740040"/>
              <a:ext cx="2969584" cy="1370577"/>
            </a:xfrm>
            <a:prstGeom prst="rect">
              <a:avLst/>
            </a:prstGeom>
            <a:ln>
              <a:noFill/>
            </a:ln>
          </p:spPr>
        </p:pic>
        <p:graphicFrame>
          <p:nvGraphicFramePr>
            <p:cNvPr id="35" name="Object 34"/>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309" name="Image" r:id="rId26" imgW="1574280" imgH="1053720" progId="Photoshop.Image.13">
                    <p:embed/>
                  </p:oleObj>
                </mc:Choice>
                <mc:Fallback>
                  <p:oleObj name="Image" r:id="rId26" imgW="1574280" imgH="1053720" progId="Photoshop.Image.13">
                    <p:embed/>
                    <p:pic>
                      <p:nvPicPr>
                        <p:cNvPr id="0" name=""/>
                        <p:cNvPicPr/>
                        <p:nvPr/>
                      </p:nvPicPr>
                      <p:blipFill>
                        <a:blip r:embed="rId27"/>
                        <a:stretch>
                          <a:fillRect/>
                        </a:stretch>
                      </p:blipFill>
                      <p:spPr>
                        <a:xfrm>
                          <a:off x="44629619" y="12347263"/>
                          <a:ext cx="1482266" cy="992162"/>
                        </a:xfrm>
                        <a:prstGeom prst="rect">
                          <a:avLst/>
                        </a:prstGeom>
                      </p:spPr>
                    </p:pic>
                  </p:oleObj>
                </mc:Fallback>
              </mc:AlternateContent>
            </a:graphicData>
          </a:graphic>
        </p:graphicFrame>
        <p:grpSp>
          <p:nvGrpSpPr>
            <p:cNvPr id="36" name="Group 35"/>
            <p:cNvGrpSpPr/>
            <p:nvPr userDrawn="1"/>
          </p:nvGrpSpPr>
          <p:grpSpPr>
            <a:xfrm>
              <a:off x="44487207" y="29414560"/>
              <a:ext cx="10354213" cy="1265612"/>
              <a:chOff x="44200453" y="28362386"/>
              <a:chExt cx="9771399" cy="1090622"/>
            </a:xfrm>
          </p:grpSpPr>
          <p:sp>
            <p:nvSpPr>
              <p:cNvPr id="37" name="Rounded Rectangle 36"/>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7" descr="http://t2.gstatic.com/images?q=tbn:ANd9GcR4APHC6TT9w54M2zn_pvCiBxUNcspYPoVxirLRphBoJabfSvu7zw">
                <a:hlinkClick r:id="rId28"/>
              </p:cNvPr>
              <p:cNvPicPr>
                <a:picLocks noChangeAspect="1" noChangeArrowheads="1"/>
              </p:cNvPicPr>
              <p:nvPr userDrawn="1"/>
            </p:nvPicPr>
            <p:blipFill>
              <a:blip r:embed="rId29" cstate="print"/>
              <a:srcRect/>
              <a:stretch>
                <a:fillRect/>
              </a:stretch>
            </p:blipFill>
            <p:spPr bwMode="auto">
              <a:xfrm>
                <a:off x="44326393" y="28460718"/>
                <a:ext cx="914401" cy="914399"/>
              </a:xfrm>
              <a:prstGeom prst="rect">
                <a:avLst/>
              </a:prstGeom>
              <a:noFill/>
              <a:ln>
                <a:noFill/>
              </a:ln>
            </p:spPr>
          </p:pic>
          <p:sp>
            <p:nvSpPr>
              <p:cNvPr id="39" name="TextBox 38"/>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Rectangle 39"/>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extLst>
      <p:ext uri="{BB962C8B-B14F-4D97-AF65-F5344CB8AC3E}">
        <p14:creationId xmlns:p14="http://schemas.microsoft.com/office/powerpoint/2010/main" val="3770540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rrudy1@mail.csuchico.edu" TargetMode="External"/><Relationship Id="rId1" Type="http://schemas.openxmlformats.org/officeDocument/2006/relationships/slideLayout" Target="../slideLayouts/slideLayout1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6378481"/>
            <a:ext cx="10056813" cy="9140942"/>
          </a:xfrm>
        </p:spPr>
        <p:txBody>
          <a:bodyPr/>
          <a:lstStyle/>
          <a:p>
            <a:pPr marL="342900" indent="-342900">
              <a:buFont typeface="Arial" charset="0"/>
              <a:buChar char="•"/>
            </a:pPr>
            <a:r>
              <a:rPr lang="en-US" sz="2800" dirty="0"/>
              <a:t>Sleep is a vital process our bodies need in order to maintain well being. Not only does a lack of sleep cause us to feel exhausted and unable to properly function throughout the day, it affects our mood as well. Everyone has experienced being in a bad mood after not sleeping enough, the amount of sleep one gets has been proven to affect their mood often times negatively until they get more sleep. Sleep however may be affecting us even greater than just a bad mood, a lack of sleep specifically could be detrimental to our actual health</a:t>
            </a:r>
            <a:r>
              <a:rPr lang="en-US" sz="2800" dirty="0" smtClean="0"/>
              <a:t>.</a:t>
            </a:r>
          </a:p>
          <a:p>
            <a:pPr marL="342900" indent="-342900">
              <a:buFont typeface="Arial" charset="0"/>
              <a:buChar char="•"/>
            </a:pPr>
            <a:r>
              <a:rPr lang="en-US" sz="2800" dirty="0"/>
              <a:t>Sleep allows </a:t>
            </a:r>
            <a:r>
              <a:rPr lang="en-US" sz="2800" dirty="0" smtClean="0"/>
              <a:t>the brain </a:t>
            </a:r>
            <a:r>
              <a:rPr lang="en-US" sz="2800" dirty="0"/>
              <a:t>to function properly by regaining all the energy to process normally. This is specifically important for students who spend all day at school, all night doing homework, then sleeping very little and doing it all over again. It has been proven that students who sleep the recommended 8+ hours do better on tests, have an easier time focusing in class, and get overall better grades. Sleep deprivation has been linked to substantially deteriorated performance as opposed to enough sleep (Chua, 2017). </a:t>
            </a:r>
            <a:endParaRPr lang="en-US" sz="2800" dirty="0" smtClean="0"/>
          </a:p>
          <a:p>
            <a:pPr marL="342900" indent="-342900">
              <a:buFont typeface="Arial" charset="0"/>
              <a:buChar char="•"/>
            </a:pPr>
            <a:r>
              <a:rPr lang="en-US" sz="2800" dirty="0" smtClean="0"/>
              <a:t>The research hypothesis for this experiment is there is an association between quality of sleep and general health.</a:t>
            </a:r>
            <a:endParaRPr lang="en-US" sz="2800" dirty="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4" name="Text Placeholder 3"/>
          <p:cNvSpPr>
            <a:spLocks noGrp="1"/>
          </p:cNvSpPr>
          <p:nvPr>
            <p:ph type="body" sz="quarter" idx="20"/>
          </p:nvPr>
        </p:nvSpPr>
        <p:spPr>
          <a:xfrm>
            <a:off x="477033" y="16523734"/>
            <a:ext cx="10050462" cy="754045"/>
          </a:xfrm>
        </p:spPr>
        <p:txBody>
          <a:bodyPr/>
          <a:lstStyle/>
          <a:p>
            <a:r>
              <a:rPr lang="en-US" dirty="0" smtClean="0"/>
              <a:t>Methods</a:t>
            </a:r>
            <a:endParaRPr lang="en-US" dirty="0"/>
          </a:p>
        </p:txBody>
      </p:sp>
      <p:sp>
        <p:nvSpPr>
          <p:cNvPr id="5" name="Text Placeholder 4"/>
          <p:cNvSpPr>
            <a:spLocks noGrp="1"/>
          </p:cNvSpPr>
          <p:nvPr>
            <p:ph type="body" sz="quarter" idx="21"/>
          </p:nvPr>
        </p:nvSpPr>
        <p:spPr>
          <a:xfrm>
            <a:off x="22346229" y="21277447"/>
            <a:ext cx="10050461" cy="3564030"/>
          </a:xfrm>
        </p:spPr>
        <p:txBody>
          <a:bodyPr/>
          <a:lstStyle/>
          <a:p>
            <a:r>
              <a:rPr lang="en-US" sz="2800" dirty="0"/>
              <a:t>Based on our bivariate graphical results we are able to conclude that there is a relationship between trouble falling asleep and anxiety diagnosis. For Sleep and Anxiety X-squared = 218.78, </a:t>
            </a:r>
            <a:r>
              <a:rPr lang="en-US" sz="2800" dirty="0" err="1"/>
              <a:t>df</a:t>
            </a:r>
            <a:r>
              <a:rPr lang="en-US" sz="2800" dirty="0"/>
              <a:t> = 4, p-value &lt; </a:t>
            </a:r>
            <a:r>
              <a:rPr lang="en-US" sz="2800" dirty="0" smtClean="0"/>
              <a:t>.0001. </a:t>
            </a:r>
            <a:r>
              <a:rPr lang="en-US" sz="2800" dirty="0" smtClean="0"/>
              <a:t>The</a:t>
            </a:r>
            <a:r>
              <a:rPr lang="en-US" sz="2800" dirty="0" smtClean="0"/>
              <a:t> </a:t>
            </a:r>
            <a:r>
              <a:rPr lang="en-US" sz="2800" dirty="0"/>
              <a:t>test statistics were significant and the proportion of each diagnosis did significantly differ between pairs of  diagnosis and trouble falling asleep. </a:t>
            </a:r>
            <a:r>
              <a:rPr lang="en-US" sz="2800" dirty="0" smtClean="0"/>
              <a:t>Our </a:t>
            </a:r>
            <a:r>
              <a:rPr lang="en-US" sz="2800" dirty="0"/>
              <a:t>research hypothesis, stating that there is an association between quality of sleep and general health was </a:t>
            </a:r>
            <a:r>
              <a:rPr lang="en-US" sz="2800" dirty="0" smtClean="0"/>
              <a:t>supported</a:t>
            </a:r>
            <a:r>
              <a:rPr lang="en-US" sz="2800" dirty="0"/>
              <a:t> </a:t>
            </a:r>
            <a:r>
              <a:rPr lang="en-US" sz="2800" dirty="0" smtClean="0"/>
              <a:t>here.</a:t>
            </a:r>
            <a:endParaRPr lang="en-US" sz="2800" dirty="0"/>
          </a:p>
        </p:txBody>
      </p:sp>
      <p:sp>
        <p:nvSpPr>
          <p:cNvPr id="6" name="Text Placeholder 5"/>
          <p:cNvSpPr>
            <a:spLocks noGrp="1"/>
          </p:cNvSpPr>
          <p:nvPr>
            <p:ph type="body" sz="quarter" idx="22"/>
          </p:nvPr>
        </p:nvSpPr>
        <p:spPr/>
        <p:txBody>
          <a:bodyPr/>
          <a:lstStyle/>
          <a:p>
            <a:r>
              <a:rPr lang="en-US" dirty="0" smtClean="0"/>
              <a:t>Results</a:t>
            </a:r>
            <a:endParaRPr lang="en-US" dirty="0"/>
          </a:p>
        </p:txBody>
      </p:sp>
      <p:sp>
        <p:nvSpPr>
          <p:cNvPr id="7" name="Text Placeholder 6"/>
          <p:cNvSpPr>
            <a:spLocks noGrp="1"/>
          </p:cNvSpPr>
          <p:nvPr>
            <p:ph type="body" sz="quarter" idx="23"/>
          </p:nvPr>
        </p:nvSpPr>
        <p:spPr>
          <a:xfrm>
            <a:off x="22477543" y="16662222"/>
            <a:ext cx="10048874" cy="1625038"/>
          </a:xfrm>
        </p:spPr>
        <p:txBody>
          <a:bodyPr/>
          <a:lstStyle/>
          <a:p>
            <a:r>
              <a:rPr lang="en-US" sz="2800" dirty="0" smtClean="0"/>
              <a:t>Table 1. Depicts statistics of sample characteristics used within this research. Means and standard deviations provided where necessary.</a:t>
            </a:r>
            <a:endParaRPr lang="en-US" sz="2800" dirty="0"/>
          </a:p>
        </p:txBody>
      </p:sp>
      <p:sp>
        <p:nvSpPr>
          <p:cNvPr id="8" name="Text Placeholder 7"/>
          <p:cNvSpPr>
            <a:spLocks noGrp="1"/>
          </p:cNvSpPr>
          <p:nvPr>
            <p:ph type="body" sz="quarter" idx="24"/>
          </p:nvPr>
        </p:nvSpPr>
        <p:spPr/>
        <p:txBody>
          <a:bodyPr/>
          <a:lstStyle/>
          <a:p>
            <a:r>
              <a:rPr lang="en-US" dirty="0" smtClean="0"/>
              <a:t>Sample Characteristics</a:t>
            </a:r>
            <a:endParaRPr lang="en-US" dirty="0"/>
          </a:p>
        </p:txBody>
      </p:sp>
      <p:sp>
        <p:nvSpPr>
          <p:cNvPr id="9" name="Text Placeholder 8"/>
          <p:cNvSpPr>
            <a:spLocks noGrp="1"/>
          </p:cNvSpPr>
          <p:nvPr>
            <p:ph type="body" sz="quarter" idx="25"/>
          </p:nvPr>
        </p:nvSpPr>
        <p:spPr/>
        <p:txBody>
          <a:bodyPr/>
          <a:lstStyle/>
          <a:p>
            <a:r>
              <a:rPr lang="en-US" dirty="0" smtClean="0"/>
              <a:t>Implications</a:t>
            </a:r>
            <a:endParaRPr lang="en-US" dirty="0"/>
          </a:p>
        </p:txBody>
      </p:sp>
      <p:sp>
        <p:nvSpPr>
          <p:cNvPr id="10" name="Text Placeholder 9"/>
          <p:cNvSpPr>
            <a:spLocks noGrp="1"/>
          </p:cNvSpPr>
          <p:nvPr>
            <p:ph type="body" sz="quarter" idx="26"/>
          </p:nvPr>
        </p:nvSpPr>
        <p:spPr>
          <a:xfrm>
            <a:off x="33390292" y="6378481"/>
            <a:ext cx="10047018" cy="5189091"/>
          </a:xfrm>
        </p:spPr>
        <p:txBody>
          <a:bodyPr/>
          <a:lstStyle/>
          <a:p>
            <a:pPr marL="342900" indent="-342900">
              <a:buFont typeface="Arial" charset="0"/>
              <a:buChar char="•"/>
            </a:pPr>
            <a:r>
              <a:rPr lang="en-US" sz="2800" dirty="0"/>
              <a:t>If this research question proves a significant relationship between quality of sleep and general health, this furthers the relationship and can help us understand why one who has trouble falling asleep may be struggling with other everyday health aspects. This can be used to help those with general health issues improve their quality of sleep as a response to these specific issues.</a:t>
            </a:r>
          </a:p>
          <a:p>
            <a:pPr marL="342900" indent="-342900">
              <a:buFont typeface="Arial" charset="0"/>
              <a:buChar char="•"/>
            </a:pPr>
            <a:r>
              <a:rPr lang="en-US" sz="2800" dirty="0"/>
              <a:t>One may want to further research what specific general health issues sleep quality affects, rather than general health overall. The possibilities range from disease, to weight, to attitudes and personality behaviors.</a:t>
            </a:r>
          </a:p>
        </p:txBody>
      </p:sp>
      <p:sp>
        <p:nvSpPr>
          <p:cNvPr id="11" name="Text Placeholder 10"/>
          <p:cNvSpPr>
            <a:spLocks noGrp="1"/>
          </p:cNvSpPr>
          <p:nvPr>
            <p:ph type="body" sz="quarter" idx="27"/>
          </p:nvPr>
        </p:nvSpPr>
        <p:spPr>
          <a:xfrm>
            <a:off x="33390292" y="15026783"/>
            <a:ext cx="10047018" cy="754045"/>
          </a:xfrm>
        </p:spPr>
        <p:txBody>
          <a:bodyPr/>
          <a:lstStyle/>
          <a:p>
            <a:r>
              <a:rPr lang="en-US" dirty="0" smtClean="0"/>
              <a:t>References</a:t>
            </a:r>
            <a:endParaRPr lang="en-US" dirty="0"/>
          </a:p>
        </p:txBody>
      </p:sp>
      <p:sp>
        <p:nvSpPr>
          <p:cNvPr id="12" name="Text Placeholder 11"/>
          <p:cNvSpPr>
            <a:spLocks noGrp="1"/>
          </p:cNvSpPr>
          <p:nvPr>
            <p:ph type="body" sz="quarter" idx="28"/>
          </p:nvPr>
        </p:nvSpPr>
        <p:spPr>
          <a:xfrm>
            <a:off x="33385260" y="15780828"/>
            <a:ext cx="10052050" cy="9925772"/>
          </a:xfrm>
        </p:spPr>
        <p:txBody>
          <a:bodyPr/>
          <a:lstStyle/>
          <a:p>
            <a:pPr>
              <a:lnSpc>
                <a:spcPct val="200000"/>
              </a:lnSpc>
            </a:pPr>
            <a:r>
              <a:rPr lang="en-US" dirty="0"/>
              <a:t>Ashrafioun, L., Bonar, E., &amp; Conner, K. R. (2016). Health attitudes and suicidal ideation among university students. </a:t>
            </a:r>
            <a:r>
              <a:rPr lang="en-US" i="1" dirty="0"/>
              <a:t>Journal Of American College Health</a:t>
            </a:r>
            <a:r>
              <a:rPr lang="en-US" dirty="0"/>
              <a:t>, </a:t>
            </a:r>
            <a:r>
              <a:rPr lang="en-US" i="1" dirty="0"/>
              <a:t>64</a:t>
            </a:r>
            <a:r>
              <a:rPr lang="en-US" dirty="0"/>
              <a:t>(3), 256-260. </a:t>
            </a:r>
            <a:r>
              <a:rPr lang="en-US" dirty="0" smtClean="0"/>
              <a:t>doi:10.1080/07448481.2015.1081911</a:t>
            </a:r>
          </a:p>
          <a:p>
            <a:pPr>
              <a:lnSpc>
                <a:spcPct val="200000"/>
              </a:lnSpc>
            </a:pPr>
            <a:r>
              <a:rPr lang="en-US" dirty="0"/>
              <a:t>Chua, E. C., Fang, E., &amp; </a:t>
            </a:r>
            <a:r>
              <a:rPr lang="en-US" dirty="0" err="1"/>
              <a:t>Gooley</a:t>
            </a:r>
            <a:r>
              <a:rPr lang="en-US" dirty="0"/>
              <a:t>, J. J. (2017). Effects of total sleep deprivation on divided attention performance. </a:t>
            </a:r>
            <a:r>
              <a:rPr lang="en-US" i="1" dirty="0" err="1"/>
              <a:t>Plos</a:t>
            </a:r>
            <a:r>
              <a:rPr lang="en-US" i="1" dirty="0"/>
              <a:t> ONE</a:t>
            </a:r>
            <a:r>
              <a:rPr lang="en-US" dirty="0"/>
              <a:t>, </a:t>
            </a:r>
            <a:r>
              <a:rPr lang="en-US" i="1" dirty="0"/>
              <a:t>12</a:t>
            </a:r>
            <a:r>
              <a:rPr lang="en-US" dirty="0"/>
              <a:t>(11), 1-11. </a:t>
            </a:r>
            <a:r>
              <a:rPr lang="en-US" dirty="0" smtClean="0"/>
              <a:t>doi:10.1371/journal.pone.0187098</a:t>
            </a:r>
          </a:p>
          <a:p>
            <a:pPr>
              <a:lnSpc>
                <a:spcPct val="200000"/>
              </a:lnSpc>
            </a:pPr>
            <a:r>
              <a:rPr lang="en-US" dirty="0" err="1"/>
              <a:t>Culnan</a:t>
            </a:r>
            <a:r>
              <a:rPr lang="en-US" dirty="0"/>
              <a:t>, E., Holliday, S. B., Daly, B. P., Aggarwal, R., &amp; Kloss, J. D. </a:t>
            </a:r>
            <a:r>
              <a:rPr lang="en-US" dirty="0" smtClean="0"/>
              <a:t>(2013</a:t>
            </a:r>
            <a:r>
              <a:rPr lang="en-US" dirty="0"/>
              <a:t>). Insufficient Sleep and Weight Status in High School Students: Should We Be Focusing on the Extremes?. </a:t>
            </a:r>
            <a:r>
              <a:rPr lang="en-US" i="1" dirty="0"/>
              <a:t>Children's Health Care</a:t>
            </a:r>
            <a:r>
              <a:rPr lang="en-US" dirty="0"/>
              <a:t>, </a:t>
            </a:r>
            <a:r>
              <a:rPr lang="en-US" i="1" dirty="0"/>
              <a:t>42</a:t>
            </a:r>
            <a:r>
              <a:rPr lang="en-US" dirty="0"/>
              <a:t>(2), 99-115. </a:t>
            </a:r>
            <a:r>
              <a:rPr lang="en-US" dirty="0" smtClean="0"/>
              <a:t>doi:10.1080/02739615.2013.786551</a:t>
            </a:r>
          </a:p>
          <a:p>
            <a:pPr>
              <a:lnSpc>
                <a:spcPct val="200000"/>
              </a:lnSpc>
            </a:pPr>
            <a:r>
              <a:rPr lang="en-US" dirty="0"/>
              <a:t>WINTER, W. C. (2017). The Sleep-Weight Connection. </a:t>
            </a:r>
            <a:r>
              <a:rPr lang="en-US" i="1" dirty="0"/>
              <a:t>Better </a:t>
            </a:r>
            <a:r>
              <a:rPr lang="en-US" i="1" dirty="0" smtClean="0"/>
              <a:t>Nutrition</a:t>
            </a:r>
            <a:r>
              <a:rPr lang="en-US" dirty="0"/>
              <a:t>, </a:t>
            </a:r>
            <a:r>
              <a:rPr lang="en-US" i="1" dirty="0"/>
              <a:t>79</a:t>
            </a:r>
            <a:r>
              <a:rPr lang="en-US" dirty="0"/>
              <a:t>(10), 56.</a:t>
            </a:r>
          </a:p>
        </p:txBody>
      </p:sp>
      <p:sp>
        <p:nvSpPr>
          <p:cNvPr id="13" name="Text Placeholder 12"/>
          <p:cNvSpPr>
            <a:spLocks noGrp="1"/>
          </p:cNvSpPr>
          <p:nvPr>
            <p:ph type="body" sz="quarter" idx="29"/>
          </p:nvPr>
        </p:nvSpPr>
        <p:spPr>
          <a:xfrm>
            <a:off x="33390292" y="29225034"/>
            <a:ext cx="10047018" cy="754045"/>
          </a:xfrm>
        </p:spPr>
        <p:txBody>
          <a:bodyPr/>
          <a:lstStyle/>
          <a:p>
            <a:r>
              <a:rPr lang="en-US" dirty="0" smtClean="0"/>
              <a:t>Acknowledgements</a:t>
            </a:r>
            <a:endParaRPr lang="en-US" dirty="0"/>
          </a:p>
        </p:txBody>
      </p:sp>
      <p:sp>
        <p:nvSpPr>
          <p:cNvPr id="14" name="Text Placeholder 13"/>
          <p:cNvSpPr>
            <a:spLocks noGrp="1"/>
          </p:cNvSpPr>
          <p:nvPr>
            <p:ph type="body" sz="quarter" idx="30"/>
          </p:nvPr>
        </p:nvSpPr>
        <p:spPr>
          <a:xfrm>
            <a:off x="33385260" y="29979079"/>
            <a:ext cx="10052050" cy="1615805"/>
          </a:xfrm>
        </p:spPr>
        <p:txBody>
          <a:bodyPr/>
          <a:lstStyle/>
          <a:p>
            <a:r>
              <a:rPr lang="en-US" dirty="0" smtClean="0">
                <a:hlinkClick r:id="rId2"/>
              </a:rPr>
              <a:t>rrudy1@mail.csuchico.edu</a:t>
            </a:r>
            <a:endParaRPr lang="en-US" dirty="0" smtClean="0"/>
          </a:p>
          <a:p>
            <a:r>
              <a:rPr lang="en-US" dirty="0" err="1" smtClean="0"/>
              <a:t>vcoia@mail.csuchico.edu</a:t>
            </a:r>
            <a:endParaRPr lang="en-US" dirty="0"/>
          </a:p>
        </p:txBody>
      </p:sp>
      <p:sp>
        <p:nvSpPr>
          <p:cNvPr id="15" name="Text Placeholder 14"/>
          <p:cNvSpPr>
            <a:spLocks noGrp="1"/>
          </p:cNvSpPr>
          <p:nvPr>
            <p:ph type="body" sz="quarter" idx="96"/>
          </p:nvPr>
        </p:nvSpPr>
        <p:spPr>
          <a:xfrm>
            <a:off x="410993" y="17366318"/>
            <a:ext cx="10056813" cy="11019918"/>
          </a:xfrm>
        </p:spPr>
        <p:txBody>
          <a:bodyPr/>
          <a:lstStyle/>
          <a:p>
            <a:pPr marL="342900" indent="-342900" fontAlgn="base">
              <a:buFont typeface="Arial" panose="020B0604020202020204" pitchFamily="34" charset="0"/>
              <a:buChar char="•"/>
            </a:pPr>
            <a:r>
              <a:rPr lang="en-US" sz="2800" dirty="0"/>
              <a:t>The data set used for this research was the National Longitudinal Study of Adolescent to Adult Health (Add Health) data set, specifically wave IV. </a:t>
            </a:r>
          </a:p>
          <a:p>
            <a:pPr marL="342900" indent="-342900" fontAlgn="base">
              <a:buFont typeface="Arial" panose="020B0604020202020204" pitchFamily="34" charset="0"/>
              <a:buChar char="•"/>
            </a:pPr>
            <a:r>
              <a:rPr lang="en-US" sz="2800" dirty="0"/>
              <a:t>The specific variables chosen for this experiment were trouble falling asleep, which was made into a binary variable, and general health. </a:t>
            </a:r>
            <a:r>
              <a:rPr lang="en-US" sz="2800" dirty="0" smtClean="0"/>
              <a:t>Each numerical value was labeled for both variables.</a:t>
            </a:r>
            <a:r>
              <a:rPr lang="en-US" sz="2800" dirty="0"/>
              <a:t> </a:t>
            </a:r>
          </a:p>
          <a:p>
            <a:pPr marL="342900" indent="-342900" fontAlgn="base">
              <a:buFont typeface="Arial" panose="020B0604020202020204" pitchFamily="34" charset="0"/>
              <a:buChar char="•"/>
            </a:pPr>
            <a:r>
              <a:rPr lang="en-US" sz="2800" dirty="0"/>
              <a:t>Variables within similar categories were also used including anxiety which </a:t>
            </a:r>
            <a:r>
              <a:rPr lang="en-US" sz="2800" dirty="0" smtClean="0"/>
              <a:t>was made into a binary, as well as missing variables removed.</a:t>
            </a:r>
            <a:endParaRPr lang="en-US" sz="2800" dirty="0"/>
          </a:p>
          <a:p>
            <a:pPr marL="342900" indent="-342900" fontAlgn="base">
              <a:buFont typeface="Arial" panose="020B0604020202020204" pitchFamily="34" charset="0"/>
              <a:buChar char="•"/>
            </a:pPr>
            <a:r>
              <a:rPr lang="en-US" sz="2800" dirty="0"/>
              <a:t>Chi- Square test using two binary categorical variables</a:t>
            </a:r>
          </a:p>
          <a:p>
            <a:pPr marL="342900" indent="-342900" fontAlgn="base">
              <a:buFont typeface="Arial" panose="020B0604020202020204" pitchFamily="34" charset="0"/>
              <a:buChar char="•"/>
            </a:pPr>
            <a:r>
              <a:rPr lang="en-US" sz="2800" dirty="0"/>
              <a:t>P</a:t>
            </a:r>
            <a:r>
              <a:rPr lang="en-US" sz="2800" dirty="0" smtClean="0"/>
              <a:t>otential </a:t>
            </a:r>
            <a:r>
              <a:rPr lang="en-US" sz="2800" dirty="0"/>
              <a:t>moderators </a:t>
            </a:r>
            <a:r>
              <a:rPr lang="en-US" sz="2800" dirty="0" smtClean="0"/>
              <a:t> tested were </a:t>
            </a:r>
            <a:r>
              <a:rPr lang="en-US" sz="2800" dirty="0"/>
              <a:t>t</a:t>
            </a:r>
            <a:r>
              <a:rPr lang="en-US" sz="2800" dirty="0" smtClean="0"/>
              <a:t>rouble </a:t>
            </a:r>
            <a:r>
              <a:rPr lang="en-US" sz="2800" dirty="0"/>
              <a:t>staying asleep, high blood pressure, and health limitations</a:t>
            </a:r>
          </a:p>
          <a:p>
            <a:pPr marL="342900" indent="-342900" fontAlgn="base">
              <a:buFont typeface="Arial" panose="020B0604020202020204" pitchFamily="34" charset="0"/>
              <a:buChar char="•"/>
            </a:pPr>
            <a:r>
              <a:rPr lang="en-US" sz="2800" dirty="0"/>
              <a:t>Potential Confounders </a:t>
            </a:r>
            <a:r>
              <a:rPr lang="en-US" sz="2800" dirty="0" smtClean="0"/>
              <a:t>tested </a:t>
            </a:r>
            <a:r>
              <a:rPr lang="en-US" sz="2800" dirty="0"/>
              <a:t>were HBP, high cholesterol, and general health</a:t>
            </a:r>
            <a:r>
              <a:rPr lang="en-US" sz="2800" dirty="0" smtClean="0"/>
              <a:t>.</a:t>
            </a:r>
          </a:p>
          <a:p>
            <a:pPr marL="342900" indent="-342900" fontAlgn="base">
              <a:buFont typeface="Arial" panose="020B0604020202020204" pitchFamily="34" charset="0"/>
              <a:buChar char="•"/>
            </a:pPr>
            <a:r>
              <a:rPr lang="en-US" sz="2800" dirty="0" smtClean="0"/>
              <a:t>No potential moderators nor confounders were found to be significant after running ANOVAs and multiple linear regressions.</a:t>
            </a:r>
            <a:endParaRPr lang="en-US" sz="2800" dirty="0"/>
          </a:p>
          <a:p>
            <a:endParaRPr lang="en-US" dirty="0"/>
          </a:p>
        </p:txBody>
      </p:sp>
      <p:sp>
        <p:nvSpPr>
          <p:cNvPr id="16" name="Text Placeholder 15"/>
          <p:cNvSpPr>
            <a:spLocks noGrp="1"/>
          </p:cNvSpPr>
          <p:nvPr>
            <p:ph type="body" sz="quarter" idx="150"/>
          </p:nvPr>
        </p:nvSpPr>
        <p:spPr/>
        <p:txBody>
          <a:bodyPr>
            <a:normAutofit fontScale="55000" lnSpcReduction="20000"/>
          </a:bodyPr>
          <a:lstStyle/>
          <a:p>
            <a:r>
              <a:rPr lang="en-US" b="1" dirty="0"/>
              <a:t>California State University, </a:t>
            </a:r>
            <a:r>
              <a:rPr lang="en-US" b="1" dirty="0" smtClean="0"/>
              <a:t>Chico</a:t>
            </a:r>
          </a:p>
          <a:p>
            <a:r>
              <a:rPr lang="en-US" b="1" dirty="0" smtClean="0"/>
              <a:t>Fall 2017 Math 315-02</a:t>
            </a:r>
            <a:endParaRPr lang="en-US" b="1" dirty="0"/>
          </a:p>
          <a:p>
            <a:endParaRPr lang="en-US" dirty="0"/>
          </a:p>
        </p:txBody>
      </p:sp>
      <p:sp>
        <p:nvSpPr>
          <p:cNvPr id="17" name="Text Placeholder 16"/>
          <p:cNvSpPr>
            <a:spLocks noGrp="1"/>
          </p:cNvSpPr>
          <p:nvPr>
            <p:ph type="body" sz="quarter" idx="151"/>
          </p:nvPr>
        </p:nvSpPr>
        <p:spPr/>
        <p:txBody>
          <a:bodyPr>
            <a:normAutofit lnSpcReduction="10000"/>
          </a:bodyPr>
          <a:lstStyle/>
          <a:p>
            <a:r>
              <a:rPr lang="en-US" dirty="0" smtClean="0"/>
              <a:t>Rudy, R., </a:t>
            </a:r>
            <a:r>
              <a:rPr lang="en-US" dirty="0" err="1" smtClean="0"/>
              <a:t>Coia</a:t>
            </a:r>
            <a:r>
              <a:rPr lang="en-US" dirty="0" smtClean="0"/>
              <a:t>, V. </a:t>
            </a:r>
            <a:endParaRPr lang="en-US" dirty="0"/>
          </a:p>
        </p:txBody>
      </p:sp>
      <p:sp>
        <p:nvSpPr>
          <p:cNvPr id="18" name="Text Placeholder 17"/>
          <p:cNvSpPr>
            <a:spLocks noGrp="1"/>
          </p:cNvSpPr>
          <p:nvPr>
            <p:ph type="body" sz="quarter" idx="153"/>
          </p:nvPr>
        </p:nvSpPr>
        <p:spPr/>
        <p:txBody>
          <a:bodyPr>
            <a:normAutofit fontScale="85000" lnSpcReduction="10000"/>
          </a:bodyPr>
          <a:lstStyle/>
          <a:p>
            <a:r>
              <a:rPr lang="en-US" dirty="0" smtClean="0"/>
              <a:t>The Association Between Quality of Sleep and General Health</a:t>
            </a:r>
            <a:endParaRPr lang="en-US" dirty="0"/>
          </a:p>
        </p:txBody>
      </p:sp>
      <p:sp>
        <p:nvSpPr>
          <p:cNvPr id="29" name="Text Placeholder 5"/>
          <p:cNvSpPr txBox="1">
            <a:spLocks/>
          </p:cNvSpPr>
          <p:nvPr/>
        </p:nvSpPr>
        <p:spPr>
          <a:xfrm>
            <a:off x="22417545" y="20491584"/>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Conclusion</a:t>
            </a:r>
            <a:endParaRPr lang="en-US" dirty="0"/>
          </a:p>
        </p:txBody>
      </p:sp>
      <p:sp>
        <p:nvSpPr>
          <p:cNvPr id="28" name="Text Placeholder 4"/>
          <p:cNvSpPr txBox="1">
            <a:spLocks/>
          </p:cNvSpPr>
          <p:nvPr/>
        </p:nvSpPr>
        <p:spPr>
          <a:xfrm>
            <a:off x="11460162" y="14603601"/>
            <a:ext cx="10048875" cy="359480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800" dirty="0" smtClean="0"/>
              <a:t>Figure 1. </a:t>
            </a:r>
          </a:p>
          <a:p>
            <a:r>
              <a:rPr lang="en-US" sz="2800" dirty="0" smtClean="0"/>
              <a:t>We </a:t>
            </a:r>
            <a:r>
              <a:rPr lang="en-US" sz="2800" dirty="0"/>
              <a:t>can conclude there is an association between anxiety diagnosis and trouble falling asleep (X2=218.8, </a:t>
            </a:r>
            <a:r>
              <a:rPr lang="en-US" sz="2800" dirty="0" err="1"/>
              <a:t>df</a:t>
            </a:r>
            <a:r>
              <a:rPr lang="en-US" sz="2800" dirty="0"/>
              <a:t>=4, p-value&lt;.0001).  </a:t>
            </a:r>
            <a:r>
              <a:rPr lang="en-US" sz="2800" dirty="0" smtClean="0"/>
              <a:t>The </a:t>
            </a:r>
            <a:r>
              <a:rPr lang="en-US" sz="2800" dirty="0"/>
              <a:t>test statistics(Chi-Square) are significant </a:t>
            </a:r>
            <a:r>
              <a:rPr lang="en-US" sz="2800" dirty="0" smtClean="0"/>
              <a:t>and the </a:t>
            </a:r>
            <a:r>
              <a:rPr lang="en-US" sz="2800" dirty="0"/>
              <a:t>proportion of anxiety diagnosis </a:t>
            </a:r>
            <a:r>
              <a:rPr lang="en-US" sz="2800" dirty="0" smtClean="0"/>
              <a:t>does </a:t>
            </a:r>
            <a:r>
              <a:rPr lang="en-US" sz="2800" dirty="0"/>
              <a:t>significantly differ between </a:t>
            </a:r>
            <a:r>
              <a:rPr lang="en-US" sz="2800" dirty="0" smtClean="0"/>
              <a:t>pairs </a:t>
            </a:r>
            <a:r>
              <a:rPr lang="en-US" sz="2800" dirty="0"/>
              <a:t>of anxiety diagnosis and trouble falling asleep.</a:t>
            </a:r>
          </a:p>
          <a:p>
            <a:endParaRPr lang="en-US" dirty="0"/>
          </a:p>
        </p:txBody>
      </p:sp>
      <p:pic>
        <p:nvPicPr>
          <p:cNvPr id="22" name="Picture 21" descr="https://lh6.googleusercontent.com/O5hazle4WJgNtaGP_2jdM4ul3hkfe0rSjijh_yJ0qr1VlYkGxfkMFWSmp3icX7SMsZ7mUOi6TrLJEJ5bjCJmj0bGhOFCzZgk0DiHzaMhnd52soCtApfrxTx-Gg94wr4QNvZtqgXE0GQ"/>
          <p:cNvPicPr/>
          <p:nvPr/>
        </p:nvPicPr>
        <p:blipFill>
          <a:blip r:embed="rId3">
            <a:extLst>
              <a:ext uri="{28A0092B-C50C-407E-A947-70E740481C1C}">
                <a14:useLocalDpi xmlns:a14="http://schemas.microsoft.com/office/drawing/2010/main" val="0"/>
              </a:ext>
            </a:extLst>
          </a:blip>
          <a:srcRect/>
          <a:stretch>
            <a:fillRect/>
          </a:stretch>
        </p:blipFill>
        <p:spPr bwMode="auto">
          <a:xfrm>
            <a:off x="11764961" y="6516970"/>
            <a:ext cx="9418640" cy="7695543"/>
          </a:xfrm>
          <a:prstGeom prst="rect">
            <a:avLst/>
          </a:prstGeom>
          <a:noFill/>
          <a:ln>
            <a:noFill/>
          </a:ln>
        </p:spPr>
      </p:pic>
      <p:graphicFrame>
        <p:nvGraphicFramePr>
          <p:cNvPr id="19" name="Table 18"/>
          <p:cNvGraphicFramePr>
            <a:graphicFrameLocks noGrp="1"/>
          </p:cNvGraphicFramePr>
          <p:nvPr>
            <p:extLst>
              <p:ext uri="{D42A27DB-BD31-4B8C-83A1-F6EECF244321}">
                <p14:modId xmlns:p14="http://schemas.microsoft.com/office/powerpoint/2010/main" val="153401361"/>
              </p:ext>
            </p:extLst>
          </p:nvPr>
        </p:nvGraphicFramePr>
        <p:xfrm>
          <a:off x="22440912" y="6540678"/>
          <a:ext cx="10002142" cy="9890851"/>
        </p:xfrm>
        <a:graphic>
          <a:graphicData uri="http://schemas.openxmlformats.org/drawingml/2006/table">
            <a:tbl>
              <a:tblPr firstRow="1" bandRow="1">
                <a:tableStyleId>{5C22544A-7EE6-4342-B048-85BDC9FD1C3A}</a:tableStyleId>
              </a:tblPr>
              <a:tblGrid>
                <a:gridCol w="2244143"/>
                <a:gridCol w="2479763"/>
                <a:gridCol w="2639118"/>
                <a:gridCol w="2639118"/>
              </a:tblGrid>
              <a:tr h="969969">
                <a:tc>
                  <a:txBody>
                    <a:bodyPr/>
                    <a:lstStyle/>
                    <a:p>
                      <a:r>
                        <a:rPr lang="en-US" sz="2800" b="0" dirty="0" smtClean="0">
                          <a:solidFill>
                            <a:schemeClr val="tx1"/>
                          </a:solidFill>
                          <a:latin typeface="Times New Roman" charset="0"/>
                          <a:ea typeface="Times New Roman" charset="0"/>
                          <a:cs typeface="Times New Roman" charset="0"/>
                        </a:rPr>
                        <a:t>Characteristic</a:t>
                      </a:r>
                      <a:endParaRPr lang="en-US" sz="2800" b="0" dirty="0">
                        <a:solidFill>
                          <a:schemeClr val="tx1"/>
                        </a:solidFill>
                        <a:latin typeface="Times New Roman" charset="0"/>
                        <a:ea typeface="Times New Roman" charset="0"/>
                        <a:cs typeface="Times New Roman" charset="0"/>
                      </a:endParaRPr>
                    </a:p>
                  </a:txBody>
                  <a:tcPr/>
                </a:tc>
                <a:tc>
                  <a:txBody>
                    <a:bodyPr/>
                    <a:lstStyle/>
                    <a:p>
                      <a:r>
                        <a:rPr lang="en-US" sz="2800" b="0" dirty="0" smtClean="0">
                          <a:solidFill>
                            <a:schemeClr val="tx1"/>
                          </a:solidFill>
                          <a:latin typeface="Times New Roman" charset="0"/>
                          <a:ea typeface="Times New Roman" charset="0"/>
                          <a:cs typeface="Times New Roman" charset="0"/>
                        </a:rPr>
                        <a:t>Mean</a:t>
                      </a:r>
                      <a:endParaRPr lang="en-US" sz="2800" b="0" dirty="0">
                        <a:solidFill>
                          <a:schemeClr val="tx1"/>
                        </a:solidFill>
                        <a:latin typeface="Times New Roman" charset="0"/>
                        <a:ea typeface="Times New Roman" charset="0"/>
                        <a:cs typeface="Times New Roman" charset="0"/>
                      </a:endParaRPr>
                    </a:p>
                  </a:txBody>
                  <a:tcPr/>
                </a:tc>
                <a:tc>
                  <a:txBody>
                    <a:bodyPr/>
                    <a:lstStyle/>
                    <a:p>
                      <a:r>
                        <a:rPr lang="en-US" sz="2800" b="0" dirty="0" smtClean="0">
                          <a:solidFill>
                            <a:schemeClr val="tx1"/>
                          </a:solidFill>
                          <a:latin typeface="Times New Roman" charset="0"/>
                          <a:ea typeface="Times New Roman" charset="0"/>
                          <a:cs typeface="Times New Roman" charset="0"/>
                        </a:rPr>
                        <a:t>Standard Deviation</a:t>
                      </a:r>
                      <a:endParaRPr lang="en-US" sz="2800" b="0" dirty="0">
                        <a:solidFill>
                          <a:schemeClr val="tx1"/>
                        </a:solidFill>
                        <a:latin typeface="Times New Roman" charset="0"/>
                        <a:ea typeface="Times New Roman" charset="0"/>
                        <a:cs typeface="Times New Roman" charset="0"/>
                      </a:endParaRPr>
                    </a:p>
                  </a:txBody>
                  <a:tcPr/>
                </a:tc>
                <a:tc>
                  <a:txBody>
                    <a:bodyPr/>
                    <a:lstStyle/>
                    <a:p>
                      <a:r>
                        <a:rPr lang="en-US" sz="2800" b="0" dirty="0" smtClean="0">
                          <a:solidFill>
                            <a:schemeClr val="tx1"/>
                          </a:solidFill>
                          <a:latin typeface="Times New Roman" charset="0"/>
                          <a:ea typeface="Times New Roman" charset="0"/>
                          <a:cs typeface="Times New Roman" charset="0"/>
                        </a:rPr>
                        <a:t>N (%)</a:t>
                      </a:r>
                      <a:endParaRPr lang="en-US" sz="2800" b="0" dirty="0">
                        <a:solidFill>
                          <a:schemeClr val="tx1"/>
                        </a:solidFill>
                        <a:latin typeface="Times New Roman" charset="0"/>
                        <a:ea typeface="Times New Roman" charset="0"/>
                        <a:cs typeface="Times New Roman" charset="0"/>
                      </a:endParaRPr>
                    </a:p>
                  </a:txBody>
                  <a:tcPr/>
                </a:tc>
              </a:tr>
              <a:tr h="1017586">
                <a:tc>
                  <a:txBody>
                    <a:bodyPr/>
                    <a:lstStyle/>
                    <a:p>
                      <a:r>
                        <a:rPr lang="en-US" sz="2800" b="0" dirty="0" smtClean="0">
                          <a:solidFill>
                            <a:schemeClr val="tx1"/>
                          </a:solidFill>
                          <a:latin typeface="Times New Roman" charset="0"/>
                          <a:ea typeface="Times New Roman" charset="0"/>
                          <a:cs typeface="Times New Roman" charset="0"/>
                        </a:rPr>
                        <a:t>Female</a:t>
                      </a:r>
                      <a:endParaRPr lang="en-US" sz="2800" b="0" dirty="0">
                        <a:solidFill>
                          <a:schemeClr val="tx1"/>
                        </a:solidFill>
                        <a:latin typeface="Times New Roman" charset="0"/>
                        <a:ea typeface="Times New Roman" charset="0"/>
                        <a:cs typeface="Times New Roman" charset="0"/>
                      </a:endParaRPr>
                    </a:p>
                  </a:txBody>
                  <a:tcPr/>
                </a:tc>
                <a:tc>
                  <a:txBody>
                    <a:bodyPr/>
                    <a:lstStyle/>
                    <a:p>
                      <a:endParaRPr lang="en-US" sz="2800" dirty="0">
                        <a:latin typeface="Times New Roman" charset="0"/>
                        <a:ea typeface="Times New Roman" charset="0"/>
                        <a:cs typeface="Times New Roman" charset="0"/>
                      </a:endParaRPr>
                    </a:p>
                  </a:txBody>
                  <a:tcPr/>
                </a:tc>
                <a:tc>
                  <a:txBody>
                    <a:bodyPr/>
                    <a:lstStyle/>
                    <a:p>
                      <a:endParaRPr lang="en-US" sz="2800" dirty="0">
                        <a:latin typeface="Times New Roman" charset="0"/>
                        <a:ea typeface="Times New Roman" charset="0"/>
                        <a:cs typeface="Times New Roman" charset="0"/>
                      </a:endParaRPr>
                    </a:p>
                  </a:txBody>
                  <a:tcPr/>
                </a:tc>
                <a:tc>
                  <a:txBody>
                    <a:bodyPr/>
                    <a:lstStyle/>
                    <a:p>
                      <a:r>
                        <a:rPr lang="en-US" sz="2800" dirty="0" smtClean="0">
                          <a:latin typeface="Times New Roman" charset="0"/>
                          <a:ea typeface="Times New Roman" charset="0"/>
                          <a:cs typeface="Times New Roman" charset="0"/>
                        </a:rPr>
                        <a:t>51.6%</a:t>
                      </a:r>
                      <a:r>
                        <a:rPr lang="en-US" sz="2800" baseline="0" dirty="0" smtClean="0">
                          <a:latin typeface="Times New Roman" charset="0"/>
                          <a:ea typeface="Times New Roman" charset="0"/>
                          <a:cs typeface="Times New Roman" charset="0"/>
                        </a:rPr>
                        <a:t> Female</a:t>
                      </a:r>
                    </a:p>
                  </a:txBody>
                  <a:tcPr/>
                </a:tc>
              </a:tr>
              <a:tr h="1040808">
                <a:tc>
                  <a:txBody>
                    <a:bodyPr/>
                    <a:lstStyle/>
                    <a:p>
                      <a:r>
                        <a:rPr lang="en-US" sz="2800" b="0" dirty="0" smtClean="0">
                          <a:solidFill>
                            <a:schemeClr val="tx1"/>
                          </a:solidFill>
                          <a:latin typeface="Times New Roman" charset="0"/>
                          <a:ea typeface="Times New Roman" charset="0"/>
                          <a:cs typeface="Times New Roman" charset="0"/>
                        </a:rPr>
                        <a:t>Age</a:t>
                      </a:r>
                    </a:p>
                  </a:txBody>
                  <a:tcPr/>
                </a:tc>
                <a:tc>
                  <a:txBody>
                    <a:bodyPr/>
                    <a:lstStyle/>
                    <a:p>
                      <a:r>
                        <a:rPr lang="en-US" sz="2800" dirty="0" smtClean="0">
                          <a:latin typeface="Times New Roman" charset="0"/>
                          <a:ea typeface="Times New Roman" charset="0"/>
                          <a:cs typeface="Times New Roman" charset="0"/>
                        </a:rPr>
                        <a:t>29 years</a:t>
                      </a:r>
                      <a:endParaRPr lang="en-US" sz="2800" dirty="0">
                        <a:latin typeface="Times New Roman" charset="0"/>
                        <a:ea typeface="Times New Roman" charset="0"/>
                        <a:cs typeface="Times New Roman" charset="0"/>
                      </a:endParaRPr>
                    </a:p>
                  </a:txBody>
                  <a:tcPr/>
                </a:tc>
                <a:tc>
                  <a:txBody>
                    <a:bodyPr/>
                    <a:lstStyle/>
                    <a:p>
                      <a:r>
                        <a:rPr lang="en-US" sz="2800" dirty="0" smtClean="0">
                          <a:latin typeface="Times New Roman" charset="0"/>
                          <a:ea typeface="Times New Roman" charset="0"/>
                          <a:cs typeface="Times New Roman" charset="0"/>
                        </a:rPr>
                        <a:t>2 years</a:t>
                      </a:r>
                      <a:endParaRPr lang="en-US" sz="2800" dirty="0">
                        <a:latin typeface="Times New Roman" charset="0"/>
                        <a:ea typeface="Times New Roman" charset="0"/>
                        <a:cs typeface="Times New Roman" charset="0"/>
                      </a:endParaRPr>
                    </a:p>
                  </a:txBody>
                  <a:tcPr/>
                </a:tc>
                <a:tc>
                  <a:txBody>
                    <a:bodyPr/>
                    <a:lstStyle/>
                    <a:p>
                      <a:endParaRPr lang="en-US" sz="2800" dirty="0">
                        <a:latin typeface="Times New Roman" charset="0"/>
                        <a:ea typeface="Times New Roman" charset="0"/>
                        <a:cs typeface="Times New Roman" charset="0"/>
                      </a:endParaRPr>
                    </a:p>
                  </a:txBody>
                  <a:tcPr/>
                </a:tc>
              </a:tr>
              <a:tr h="1040808">
                <a:tc>
                  <a:txBody>
                    <a:bodyPr/>
                    <a:lstStyle/>
                    <a:p>
                      <a:r>
                        <a:rPr lang="en-US" sz="2800" b="0" dirty="0" smtClean="0">
                          <a:solidFill>
                            <a:schemeClr val="tx1"/>
                          </a:solidFill>
                          <a:latin typeface="Times New Roman" charset="0"/>
                          <a:ea typeface="Times New Roman" charset="0"/>
                          <a:cs typeface="Times New Roman" charset="0"/>
                        </a:rPr>
                        <a:t>Weight</a:t>
                      </a:r>
                    </a:p>
                  </a:txBody>
                  <a:tcPr/>
                </a:tc>
                <a:tc>
                  <a:txBody>
                    <a:bodyPr/>
                    <a:lstStyle/>
                    <a:p>
                      <a:r>
                        <a:rPr lang="en-US" sz="2800" dirty="0" smtClean="0">
                          <a:latin typeface="Times New Roman" charset="0"/>
                          <a:ea typeface="Times New Roman" charset="0"/>
                          <a:cs typeface="Times New Roman" charset="0"/>
                        </a:rPr>
                        <a:t>182.8</a:t>
                      </a:r>
                      <a:r>
                        <a:rPr lang="en-US" sz="2800" baseline="0" dirty="0" smtClean="0">
                          <a:latin typeface="Times New Roman" charset="0"/>
                          <a:ea typeface="Times New Roman" charset="0"/>
                          <a:cs typeface="Times New Roman" charset="0"/>
                        </a:rPr>
                        <a:t> lbs.</a:t>
                      </a:r>
                      <a:endParaRPr lang="en-US" sz="2800" dirty="0">
                        <a:latin typeface="Times New Roman" charset="0"/>
                        <a:ea typeface="Times New Roman" charset="0"/>
                        <a:cs typeface="Times New Roman" charset="0"/>
                      </a:endParaRPr>
                    </a:p>
                  </a:txBody>
                  <a:tcPr/>
                </a:tc>
                <a:tc>
                  <a:txBody>
                    <a:bodyPr/>
                    <a:lstStyle/>
                    <a:p>
                      <a:r>
                        <a:rPr lang="en-US" sz="2800" dirty="0" smtClean="0">
                          <a:latin typeface="Times New Roman" charset="0"/>
                          <a:ea typeface="Times New Roman" charset="0"/>
                          <a:cs typeface="Times New Roman" charset="0"/>
                        </a:rPr>
                        <a:t>+/-</a:t>
                      </a:r>
                      <a:r>
                        <a:rPr lang="en-US" sz="2800" baseline="0" dirty="0" smtClean="0">
                          <a:latin typeface="Times New Roman" charset="0"/>
                          <a:ea typeface="Times New Roman" charset="0"/>
                          <a:cs typeface="Times New Roman" charset="0"/>
                        </a:rPr>
                        <a:t> 46.1 lbs.</a:t>
                      </a:r>
                      <a:endParaRPr lang="en-US" sz="2800" dirty="0">
                        <a:latin typeface="Times New Roman" charset="0"/>
                        <a:ea typeface="Times New Roman" charset="0"/>
                        <a:cs typeface="Times New Roman" charset="0"/>
                      </a:endParaRPr>
                    </a:p>
                  </a:txBody>
                  <a:tcPr/>
                </a:tc>
                <a:tc>
                  <a:txBody>
                    <a:bodyPr/>
                    <a:lstStyle/>
                    <a:p>
                      <a:endParaRPr lang="en-US" sz="2800" dirty="0"/>
                    </a:p>
                  </a:txBody>
                  <a:tcPr/>
                </a:tc>
              </a:tr>
              <a:tr h="1040808">
                <a:tc>
                  <a:txBody>
                    <a:bodyPr/>
                    <a:lstStyle/>
                    <a:p>
                      <a:r>
                        <a:rPr lang="en-US" sz="2800" dirty="0" smtClean="0">
                          <a:latin typeface="Times New Roman" charset="0"/>
                          <a:ea typeface="Times New Roman" charset="0"/>
                          <a:cs typeface="Times New Roman" charset="0"/>
                        </a:rPr>
                        <a:t>General Health</a:t>
                      </a:r>
                    </a:p>
                  </a:txBody>
                  <a:tcPr/>
                </a:tc>
                <a:tc>
                  <a:txBody>
                    <a:bodyPr/>
                    <a:lstStyle/>
                    <a:p>
                      <a:endParaRPr lang="en-US" sz="2800" dirty="0"/>
                    </a:p>
                  </a:txBody>
                  <a:tcPr/>
                </a:tc>
                <a:tc>
                  <a:txBody>
                    <a:bodyPr/>
                    <a:lstStyle/>
                    <a:p>
                      <a:r>
                        <a:rPr lang="en-US" sz="2800" dirty="0" smtClean="0">
                          <a:latin typeface="Times New Roman" charset="0"/>
                          <a:ea typeface="Times New Roman" charset="0"/>
                          <a:cs typeface="Times New Roman" charset="0"/>
                        </a:rPr>
                        <a:t>19.1%</a:t>
                      </a:r>
                      <a:r>
                        <a:rPr lang="en-US" sz="2800" dirty="0" smtClean="0"/>
                        <a:t> </a:t>
                      </a:r>
                      <a:r>
                        <a:rPr lang="en-US" sz="2800" dirty="0" smtClean="0">
                          <a:latin typeface="Times New Roman" charset="0"/>
                          <a:ea typeface="Times New Roman" charset="0"/>
                          <a:cs typeface="Times New Roman" charset="0"/>
                        </a:rPr>
                        <a:t>Excellent Health</a:t>
                      </a:r>
                    </a:p>
                    <a:p>
                      <a:r>
                        <a:rPr lang="en-US" sz="2800" dirty="0" smtClean="0">
                          <a:latin typeface="Times New Roman" charset="0"/>
                          <a:ea typeface="Times New Roman" charset="0"/>
                          <a:cs typeface="Times New Roman" charset="0"/>
                        </a:rPr>
                        <a:t>1.1% Poor Health</a:t>
                      </a:r>
                    </a:p>
                  </a:txBody>
                  <a:tcPr/>
                </a:tc>
                <a:tc>
                  <a:txBody>
                    <a:bodyPr/>
                    <a:lstStyle/>
                    <a:p>
                      <a:endParaRPr lang="en-US" sz="2800" dirty="0"/>
                    </a:p>
                  </a:txBody>
                  <a:tcPr/>
                </a:tc>
              </a:tr>
              <a:tr h="1190755">
                <a:tc>
                  <a:txBody>
                    <a:bodyPr/>
                    <a:lstStyle/>
                    <a:p>
                      <a:r>
                        <a:rPr lang="en-US" sz="2800" dirty="0" smtClean="0">
                          <a:latin typeface="Times New Roman" charset="0"/>
                          <a:ea typeface="Times New Roman" charset="0"/>
                          <a:cs typeface="Times New Roman" charset="0"/>
                        </a:rPr>
                        <a:t>Trouble Falling Asleep</a:t>
                      </a:r>
                      <a:endParaRPr lang="en-US" sz="2800" dirty="0">
                        <a:latin typeface="Times New Roman" charset="0"/>
                        <a:ea typeface="Times New Roman" charset="0"/>
                        <a:cs typeface="Times New Roman" charset="0"/>
                      </a:endParaRPr>
                    </a:p>
                  </a:txBody>
                  <a:tcPr/>
                </a:tc>
                <a:tc>
                  <a:txBody>
                    <a:bodyPr/>
                    <a:lstStyle/>
                    <a:p>
                      <a:endParaRPr lang="en-US" sz="2800" dirty="0"/>
                    </a:p>
                  </a:txBody>
                  <a:tcPr/>
                </a:tc>
                <a:tc>
                  <a:txBody>
                    <a:bodyPr/>
                    <a:lstStyle/>
                    <a:p>
                      <a:endParaRPr lang="en-US" sz="2800" dirty="0">
                        <a:latin typeface="Times New Roman" charset="0"/>
                        <a:ea typeface="Times New Roman" charset="0"/>
                        <a:cs typeface="Times New Roman" charset="0"/>
                      </a:endParaRPr>
                    </a:p>
                  </a:txBody>
                  <a:tcPr/>
                </a:tc>
                <a:tc>
                  <a:txBody>
                    <a:bodyPr/>
                    <a:lstStyle/>
                    <a:p>
                      <a:r>
                        <a:rPr lang="en-US" sz="2800" dirty="0" smtClean="0">
                          <a:latin typeface="Times New Roman" charset="0"/>
                          <a:ea typeface="Times New Roman" charset="0"/>
                          <a:cs typeface="Times New Roman" charset="0"/>
                        </a:rPr>
                        <a:t>34.5%</a:t>
                      </a:r>
                      <a:r>
                        <a:rPr lang="en-US" sz="2800" baseline="0" dirty="0" smtClean="0">
                          <a:latin typeface="Times New Roman" charset="0"/>
                          <a:ea typeface="Times New Roman" charset="0"/>
                          <a:cs typeface="Times New Roman" charset="0"/>
                        </a:rPr>
                        <a:t> Trouble Falling Asleep</a:t>
                      </a:r>
                    </a:p>
                    <a:p>
                      <a:r>
                        <a:rPr lang="en-US" sz="2800" baseline="0" dirty="0" smtClean="0">
                          <a:latin typeface="Times New Roman" charset="0"/>
                          <a:ea typeface="Times New Roman" charset="0"/>
                          <a:cs typeface="Times New Roman" charset="0"/>
                        </a:rPr>
                        <a:t>65.5% No Trouble Falling Asleep</a:t>
                      </a:r>
                      <a:endParaRPr lang="en-US" sz="2800" dirty="0">
                        <a:latin typeface="Times New Roman" charset="0"/>
                        <a:ea typeface="Times New Roman" charset="0"/>
                        <a:cs typeface="Times New Roman" charset="0"/>
                      </a:endParaRPr>
                    </a:p>
                  </a:txBody>
                  <a:tcPr/>
                </a:tc>
              </a:tr>
              <a:tr h="1040808">
                <a:tc>
                  <a:txBody>
                    <a:bodyPr/>
                    <a:lstStyle/>
                    <a:p>
                      <a:r>
                        <a:rPr lang="en-US" sz="2800" dirty="0" smtClean="0">
                          <a:latin typeface="Times New Roman" charset="0"/>
                          <a:ea typeface="Times New Roman" charset="0"/>
                          <a:cs typeface="Times New Roman" charset="0"/>
                        </a:rPr>
                        <a:t>Anxiety</a:t>
                      </a:r>
                      <a:r>
                        <a:rPr lang="en-US" sz="2800" baseline="0" dirty="0" smtClean="0">
                          <a:latin typeface="Times New Roman" charset="0"/>
                          <a:ea typeface="Times New Roman" charset="0"/>
                          <a:cs typeface="Times New Roman" charset="0"/>
                        </a:rPr>
                        <a:t> Diagnosis</a:t>
                      </a:r>
                      <a:endParaRPr lang="en-US" sz="2800" dirty="0">
                        <a:latin typeface="Times New Roman" charset="0"/>
                        <a:ea typeface="Times New Roman" charset="0"/>
                        <a:cs typeface="Times New Roman" charset="0"/>
                      </a:endParaRPr>
                    </a:p>
                  </a:txBody>
                  <a:tcPr/>
                </a:tc>
                <a:tc>
                  <a:txBody>
                    <a:bodyPr/>
                    <a:lstStyle/>
                    <a:p>
                      <a:endParaRPr lang="en-US" sz="2800" dirty="0"/>
                    </a:p>
                  </a:txBody>
                  <a:tcPr/>
                </a:tc>
                <a:tc>
                  <a:txBody>
                    <a:bodyPr/>
                    <a:lstStyle/>
                    <a:p>
                      <a:endParaRPr lang="en-US" sz="2800" dirty="0">
                        <a:latin typeface="Times New Roman" charset="0"/>
                        <a:ea typeface="Times New Roman" charset="0"/>
                        <a:cs typeface="Times New Roman" charset="0"/>
                      </a:endParaRPr>
                    </a:p>
                  </a:txBody>
                  <a:tcPr/>
                </a:tc>
                <a:tc>
                  <a:txBody>
                    <a:bodyPr/>
                    <a:lstStyle/>
                    <a:p>
                      <a:r>
                        <a:rPr lang="en-US" sz="2800" dirty="0" smtClean="0">
                          <a:latin typeface="Times New Roman" charset="0"/>
                          <a:ea typeface="Times New Roman" charset="0"/>
                          <a:cs typeface="Times New Roman" charset="0"/>
                        </a:rPr>
                        <a:t>17.2%</a:t>
                      </a:r>
                      <a:r>
                        <a:rPr lang="en-US" sz="2800" baseline="0" dirty="0" smtClean="0">
                          <a:latin typeface="Times New Roman" charset="0"/>
                          <a:ea typeface="Times New Roman" charset="0"/>
                          <a:cs typeface="Times New Roman" charset="0"/>
                        </a:rPr>
                        <a:t> Positive Diagnosis</a:t>
                      </a:r>
                    </a:p>
                    <a:p>
                      <a:r>
                        <a:rPr lang="en-US" sz="2800" baseline="0" dirty="0" smtClean="0">
                          <a:latin typeface="Times New Roman" charset="0"/>
                          <a:ea typeface="Times New Roman" charset="0"/>
                          <a:cs typeface="Times New Roman" charset="0"/>
                        </a:rPr>
                        <a:t>82.8 % Negative Diagnosis</a:t>
                      </a:r>
                      <a:endParaRPr lang="en-US" sz="2800" dirty="0">
                        <a:latin typeface="Times New Roman" charset="0"/>
                        <a:ea typeface="Times New Roman" charset="0"/>
                        <a:cs typeface="Times New Roman" charset="0"/>
                      </a:endParaRPr>
                    </a:p>
                  </a:txBody>
                  <a:tcPr/>
                </a:tc>
              </a:tr>
            </a:tbl>
          </a:graphicData>
        </a:graphic>
      </p:graphicFrame>
      <p:pic>
        <p:nvPicPr>
          <p:cNvPr id="12290" name="Picture 2" descr="https://lh5.googleusercontent.com/Q8cizIcvULRo1oFN7jvkM2EhJmVMisQ8G_q_eP8quJeVg5R9_bZoE3W2oNkcn6voNR1ECTWfBteofxzBwBXY546h480C-XrXgGB0FabHj8OAYJ6uidZDbjOSdDHZ401uFWydIPEZ5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81438" y="17933257"/>
            <a:ext cx="9338952" cy="5587903"/>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1764961" y="24184827"/>
            <a:ext cx="9316317" cy="2015936"/>
          </a:xfrm>
          <a:prstGeom prst="rect">
            <a:avLst/>
          </a:prstGeom>
        </p:spPr>
        <p:txBody>
          <a:bodyPr wrap="square">
            <a:spAutoFit/>
          </a:bodyPr>
          <a:lstStyle/>
          <a:p>
            <a:r>
              <a:rPr lang="en-US" sz="2500" dirty="0">
                <a:latin typeface="Times New Roman" charset="0"/>
                <a:ea typeface="Times New Roman" charset="0"/>
                <a:cs typeface="Times New Roman" charset="0"/>
              </a:rPr>
              <a:t>Figure 1. </a:t>
            </a:r>
          </a:p>
          <a:p>
            <a:r>
              <a:rPr lang="en-US" sz="2500" dirty="0" smtClean="0">
                <a:latin typeface="Times New Roman" charset="0"/>
                <a:ea typeface="Times New Roman" charset="0"/>
                <a:cs typeface="Times New Roman" charset="0"/>
              </a:rPr>
              <a:t>Multivariate plot observing the effects </a:t>
            </a:r>
            <a:r>
              <a:rPr lang="en-US" sz="2500" dirty="0" smtClean="0">
                <a:latin typeface="Times New Roman" charset="0"/>
                <a:ea typeface="Times New Roman" charset="0"/>
                <a:cs typeface="Times New Roman" charset="0"/>
              </a:rPr>
              <a:t>of age and trouble falling asleep along with the relationship between weight and general health. </a:t>
            </a:r>
            <a:r>
              <a:rPr lang="en-US" sz="2500" dirty="0" smtClean="0">
                <a:latin typeface="Times New Roman" charset="0"/>
                <a:ea typeface="Times New Roman" charset="0"/>
                <a:cs typeface="Times New Roman" charset="0"/>
              </a:rPr>
              <a:t>(H4GH1 corresponds to general health, HH4SP5 corresponds to weight).</a:t>
            </a:r>
            <a:endParaRPr lang="en-US" sz="25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Custom 1">
      <a:dk1>
        <a:srgbClr val="000000"/>
      </a:dk1>
      <a:lt1>
        <a:srgbClr val="FFFFFF"/>
      </a:lt1>
      <a:dk2>
        <a:srgbClr val="000000"/>
      </a:dk2>
      <a:lt2>
        <a:srgbClr val="F8F8F8"/>
      </a:lt2>
      <a:accent1>
        <a:srgbClr val="DDDDDD"/>
      </a:accent1>
      <a:accent2>
        <a:srgbClr val="B2B2B2"/>
      </a:accent2>
      <a:accent3>
        <a:srgbClr val="3A3A3A"/>
      </a:accent3>
      <a:accent4>
        <a:srgbClr val="808080"/>
      </a:accent4>
      <a:accent5>
        <a:srgbClr val="5F5F5F"/>
      </a:accent5>
      <a:accent6>
        <a:srgbClr val="454545"/>
      </a:accent6>
      <a:hlink>
        <a:srgbClr val="1A1A1A"/>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1039</TotalTime>
  <Words>696</Words>
  <Application>Microsoft Office PowerPoint</Application>
  <PresentationFormat>Custom</PresentationFormat>
  <Paragraphs>57</Paragraphs>
  <Slides>1</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6" baseType="lpstr">
      <vt:lpstr>36x48-Template-V2b</vt:lpstr>
      <vt:lpstr>1_Classic 3 Columns</vt:lpstr>
      <vt:lpstr>Classic - Wide Center</vt:lpstr>
      <vt:lpstr>Office Theme</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victoria</cp:lastModifiedBy>
  <cp:revision>76</cp:revision>
  <dcterms:created xsi:type="dcterms:W3CDTF">2012-02-03T19:11:35Z</dcterms:created>
  <dcterms:modified xsi:type="dcterms:W3CDTF">2017-11-30T07:15:33Z</dcterms:modified>
</cp:coreProperties>
</file>