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9"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11F1D13-59D1-664C-BB0F-6F8457EBA600}">
          <p14:sldIdLst/>
        </p14:section>
        <p14:section name="Untitled Section" id="{78CA70CF-FFBD-4941-AD42-D14F3EE74690}">
          <p14:sldIdLst>
            <p14:sldId id="259"/>
          </p14:sldIdLst>
        </p14:section>
      </p14:sectionLst>
    </p:ex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25" d="100"/>
          <a:sy n="25" d="100"/>
        </p:scale>
        <p:origin x="-88" y="-96"/>
      </p:cViewPr>
      <p:guideLst>
        <p:guide orient="horz" pos="3298"/>
        <p:guide orient="horz" pos="20735"/>
        <p:guide orient="horz"/>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11/28/17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oleObject" Target="../embeddings/oleObject11.bin"/><Relationship Id="rId17" Type="http://schemas.openxmlformats.org/officeDocument/2006/relationships/image" Target="../media/image1.wmf"/><Relationship Id="rId18" Type="http://schemas.openxmlformats.org/officeDocument/2006/relationships/oleObject" Target="../embeddings/oleObject12.bin"/><Relationship Id="rId19"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theme" Target="../theme/theme3.xml"/><Relationship Id="rId4" Type="http://schemas.openxmlformats.org/officeDocument/2006/relationships/vmlDrawing" Target="../drawings/vmlDrawing3.vml"/><Relationship Id="rId5" Type="http://schemas.openxmlformats.org/officeDocument/2006/relationships/oleObject" Target="../embeddings/oleObject9.bin"/><Relationship Id="rId6" Type="http://schemas.openxmlformats.org/officeDocument/2006/relationships/image" Target="../media/image3.wmf"/><Relationship Id="rId7" Type="http://schemas.openxmlformats.org/officeDocument/2006/relationships/image" Target="../media/image9.png"/><Relationship Id="rId8" Type="http://schemas.openxmlformats.org/officeDocument/2006/relationships/oleObject" Target="../embeddings/oleObject10.bin"/><Relationship Id="rId9" Type="http://schemas.openxmlformats.org/officeDocument/2006/relationships/image" Target="../media/image4.wmf"/><Relationship Id="rId10"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77"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78"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79"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80"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01"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02"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03"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04"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29"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30"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2"/>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4"/>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4"/>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5"/>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31"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32"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694" r:id="rId2"/>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04186" y="6378481"/>
            <a:ext cx="10056813" cy="5616900"/>
          </a:xfrm>
        </p:spPr>
        <p:txBody>
          <a:bodyPr/>
          <a:lstStyle/>
          <a:p>
            <a:r>
              <a:rPr lang="en-US" dirty="0" smtClean="0"/>
              <a:t>Although smoking rates have declined, 16.8 percent of  U.S. still citizens smoke on a daily basis (source).Smoking has already been linked to many health complications such as bronchitis and cancer. However, little research has been conducted on how it affects ones health perception and exercise habits. It is also unclear what role gender play into  moderating these variables. </a:t>
            </a:r>
            <a:r>
              <a:rPr lang="en-US" dirty="0" smtClean="0"/>
              <a:t>We will analyze how smoking effects exercise habits and if they both effect ones perceived health . </a:t>
            </a:r>
            <a:r>
              <a:rPr lang="en-US" dirty="0" smtClean="0"/>
              <a:t>Looking </a:t>
            </a:r>
            <a:r>
              <a:rPr lang="en-US" dirty="0"/>
              <a:t>at the correlation between smoking and perceived health is </a:t>
            </a:r>
            <a:r>
              <a:rPr lang="en-US" dirty="0" smtClean="0"/>
              <a:t>key in </a:t>
            </a:r>
            <a:r>
              <a:rPr lang="en-US" dirty="0"/>
              <a:t>helping an individual get proper treatment</a:t>
            </a:r>
            <a:r>
              <a:rPr lang="en-US" dirty="0" smtClean="0"/>
              <a:t>.</a:t>
            </a:r>
          </a:p>
          <a:p>
            <a:r>
              <a:rPr lang="en-US" dirty="0" smtClean="0"/>
              <a:t>Question: Is there a relationship between the amount an adult walks for exercise throughout the week and their smoking habits and does their perceived general health or gender change/modify (alter) the relationship</a:t>
            </a:r>
          </a:p>
          <a:p>
            <a:endParaRPr lang="en-US" dirty="0"/>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4" name="Text Placeholder 3"/>
          <p:cNvSpPr>
            <a:spLocks noGrp="1"/>
          </p:cNvSpPr>
          <p:nvPr>
            <p:ph type="body" sz="quarter" idx="20"/>
          </p:nvPr>
        </p:nvSpPr>
        <p:spPr>
          <a:xfrm>
            <a:off x="560376" y="13093132"/>
            <a:ext cx="10050462" cy="754045"/>
          </a:xfrm>
        </p:spPr>
        <p:txBody>
          <a:bodyPr/>
          <a:lstStyle/>
          <a:p>
            <a:r>
              <a:rPr lang="en-US" dirty="0" smtClean="0"/>
              <a:t>Methods</a:t>
            </a:r>
            <a:endParaRPr lang="en-US" dirty="0"/>
          </a:p>
        </p:txBody>
      </p:sp>
      <p:sp>
        <p:nvSpPr>
          <p:cNvPr id="5" name="Text Placeholder 4"/>
          <p:cNvSpPr>
            <a:spLocks noGrp="1"/>
          </p:cNvSpPr>
          <p:nvPr>
            <p:ph type="body" sz="quarter" idx="21"/>
          </p:nvPr>
        </p:nvSpPr>
        <p:spPr>
          <a:xfrm>
            <a:off x="11460161" y="6378481"/>
            <a:ext cx="10048874" cy="1769693"/>
          </a:xfrm>
        </p:spPr>
        <p:txBody>
          <a:bodyPr/>
          <a:lstStyle/>
          <a:p>
            <a:endParaRPr lang="en-US" b="1" dirty="0" smtClean="0"/>
          </a:p>
          <a:p>
            <a:endParaRPr lang="en-US" b="1" dirty="0" smtClean="0"/>
          </a:p>
          <a:p>
            <a:endParaRPr lang="en-US" b="1" dirty="0"/>
          </a:p>
        </p:txBody>
      </p:sp>
      <p:sp>
        <p:nvSpPr>
          <p:cNvPr id="6" name="Text Placeholder 5"/>
          <p:cNvSpPr>
            <a:spLocks noGrp="1"/>
          </p:cNvSpPr>
          <p:nvPr>
            <p:ph type="body" sz="quarter" idx="22"/>
          </p:nvPr>
        </p:nvSpPr>
        <p:spPr>
          <a:xfrm>
            <a:off x="511163" y="17070127"/>
            <a:ext cx="10048875" cy="754045"/>
          </a:xfrm>
        </p:spPr>
        <p:txBody>
          <a:bodyPr/>
          <a:lstStyle/>
          <a:p>
            <a:r>
              <a:rPr lang="en-US" dirty="0" smtClean="0"/>
              <a:t>Sample Characteristics</a:t>
            </a:r>
            <a:endParaRPr lang="en-US" dirty="0"/>
          </a:p>
        </p:txBody>
      </p:sp>
      <p:sp>
        <p:nvSpPr>
          <p:cNvPr id="7" name="Text Placeholder 6"/>
          <p:cNvSpPr>
            <a:spLocks noGrp="1"/>
          </p:cNvSpPr>
          <p:nvPr>
            <p:ph type="body" sz="quarter" idx="23"/>
          </p:nvPr>
        </p:nvSpPr>
        <p:spPr/>
        <p:txBody>
          <a:bodyPr/>
          <a:lstStyle/>
          <a:p>
            <a:endParaRPr lang="en-US"/>
          </a:p>
        </p:txBody>
      </p:sp>
      <p:sp>
        <p:nvSpPr>
          <p:cNvPr id="8" name="Text Placeholder 7"/>
          <p:cNvSpPr>
            <a:spLocks noGrp="1"/>
          </p:cNvSpPr>
          <p:nvPr>
            <p:ph type="body" sz="quarter" idx="24"/>
          </p:nvPr>
        </p:nvSpPr>
        <p:spPr>
          <a:xfrm>
            <a:off x="17348204" y="5413216"/>
            <a:ext cx="10058400" cy="754045"/>
          </a:xfrm>
        </p:spPr>
        <p:txBody>
          <a:bodyPr/>
          <a:lstStyle/>
          <a:p>
            <a:endParaRPr lang="en-US" dirty="0"/>
          </a:p>
        </p:txBody>
      </p:sp>
      <p:sp>
        <p:nvSpPr>
          <p:cNvPr id="9" name="Text Placeholder 8"/>
          <p:cNvSpPr>
            <a:spLocks noGrp="1"/>
          </p:cNvSpPr>
          <p:nvPr>
            <p:ph type="body" sz="quarter" idx="25"/>
          </p:nvPr>
        </p:nvSpPr>
        <p:spPr/>
        <p:txBody>
          <a:bodyPr/>
          <a:lstStyle/>
          <a:p>
            <a:endParaRPr lang="en-US"/>
          </a:p>
        </p:txBody>
      </p:sp>
      <p:sp>
        <p:nvSpPr>
          <p:cNvPr id="10" name="Text Placeholder 9"/>
          <p:cNvSpPr>
            <a:spLocks noGrp="1"/>
          </p:cNvSpPr>
          <p:nvPr>
            <p:ph type="body" sz="quarter" idx="26"/>
          </p:nvPr>
        </p:nvSpPr>
        <p:spPr>
          <a:xfrm>
            <a:off x="33358541" y="6378481"/>
            <a:ext cx="10047018" cy="3924129"/>
          </a:xfrm>
        </p:spPr>
        <p:txBody>
          <a:bodyPr/>
          <a:lstStyle/>
          <a:p>
            <a:r>
              <a:rPr lang="en-US" dirty="0" smtClean="0"/>
              <a:t>According to our and  </a:t>
            </a:r>
            <a:r>
              <a:rPr lang="en-US" dirty="0" err="1" smtClean="0"/>
              <a:t>mulitple</a:t>
            </a:r>
            <a:r>
              <a:rPr lang="en-US" dirty="0" smtClean="0"/>
              <a:t> linear and our multiple linear regression test, there is slightly no significance(P-value = .089&gt;.05) in the simple model thus there was no relationship between walking for exercise and smoking habits. When we tested to see if their perceived general health altered this relationship, we got insignificant numbers that were similar to the simple model, proving that perceived health does not change this relationship. Females had a significant p value (9.96e-17) thus females alter and signify the relationship between walking for exercise and smoking habits. </a:t>
            </a:r>
            <a:endParaRPr lang="en-US" dirty="0"/>
          </a:p>
        </p:txBody>
      </p:sp>
      <p:sp>
        <p:nvSpPr>
          <p:cNvPr id="11" name="Text Placeholder 10"/>
          <p:cNvSpPr>
            <a:spLocks noGrp="1"/>
          </p:cNvSpPr>
          <p:nvPr>
            <p:ph type="body" sz="quarter" idx="27"/>
          </p:nvPr>
        </p:nvSpPr>
        <p:spPr/>
        <p:txBody>
          <a:bodyPr/>
          <a:lstStyle/>
          <a:p>
            <a:endParaRPr lang="en-US"/>
          </a:p>
        </p:txBody>
      </p:sp>
      <p:sp>
        <p:nvSpPr>
          <p:cNvPr id="12" name="Text Placeholder 11"/>
          <p:cNvSpPr>
            <a:spLocks noGrp="1"/>
          </p:cNvSpPr>
          <p:nvPr>
            <p:ph type="body" sz="quarter" idx="28"/>
          </p:nvPr>
        </p:nvSpPr>
        <p:spPr>
          <a:xfrm>
            <a:off x="33358541" y="15011402"/>
            <a:ext cx="10052050" cy="7078839"/>
          </a:xfrm>
        </p:spPr>
        <p:txBody>
          <a:bodyPr/>
          <a:lstStyle/>
          <a:p>
            <a:r>
              <a:rPr lang="en-US" dirty="0"/>
              <a:t>1)Ho, S. Y., Lam, T. H., Fielding, R., &amp; Janus, E. D. (2003). Smoking and perceived health in Hong Kong Chinese. Social Science &amp; Medicine, 57(9), 1761-1770. doi:10.1016/s0277-9536(03)00021-2</a:t>
            </a:r>
          </a:p>
          <a:p>
            <a:endParaRPr lang="en-US" dirty="0" smtClean="0"/>
          </a:p>
          <a:p>
            <a:r>
              <a:rPr lang="en-US" dirty="0" smtClean="0"/>
              <a:t>2</a:t>
            </a:r>
            <a:r>
              <a:rPr lang="en-US" dirty="0"/>
              <a:t>)</a:t>
            </a:r>
            <a:r>
              <a:rPr lang="en-US" dirty="0" err="1"/>
              <a:t>Leyk</a:t>
            </a:r>
            <a:r>
              <a:rPr lang="en-US" dirty="0"/>
              <a:t>, D., </a:t>
            </a:r>
            <a:r>
              <a:rPr lang="en-US" dirty="0" err="1"/>
              <a:t>Rüther</a:t>
            </a:r>
            <a:r>
              <a:rPr lang="en-US" dirty="0"/>
              <a:t>, T., </a:t>
            </a:r>
            <a:r>
              <a:rPr lang="en-US" dirty="0" err="1"/>
              <a:t>Witzki</a:t>
            </a:r>
            <a:r>
              <a:rPr lang="en-US" dirty="0"/>
              <a:t>, A., Sievert, A., </a:t>
            </a:r>
            <a:r>
              <a:rPr lang="en-US" dirty="0" err="1"/>
              <a:t>Moedl</a:t>
            </a:r>
            <a:r>
              <a:rPr lang="en-US" dirty="0"/>
              <a:t>, A., </a:t>
            </a:r>
            <a:r>
              <a:rPr lang="en-US" dirty="0" err="1"/>
              <a:t>Blettner</a:t>
            </a:r>
            <a:r>
              <a:rPr lang="en-US" dirty="0"/>
              <a:t>, M., … </a:t>
            </a:r>
            <a:r>
              <a:rPr lang="en-US" dirty="0" err="1"/>
              <a:t>Löllgen</a:t>
            </a:r>
            <a:r>
              <a:rPr lang="en-US" dirty="0"/>
              <a:t>, H. (2012). Physical Fitness, Weight, Smoking, and Exercise Patterns in Young Adults. </a:t>
            </a:r>
            <a:r>
              <a:rPr lang="en-US" dirty="0" err="1"/>
              <a:t>Deutsches</a:t>
            </a:r>
            <a:r>
              <a:rPr lang="en-US" dirty="0"/>
              <a:t> </a:t>
            </a:r>
            <a:r>
              <a:rPr lang="en-US" dirty="0" err="1"/>
              <a:t>Ärzteblatt</a:t>
            </a:r>
            <a:r>
              <a:rPr lang="en-US" dirty="0"/>
              <a:t> International, 109(44), 737–745. http://</a:t>
            </a:r>
            <a:r>
              <a:rPr lang="en-US" dirty="0" err="1"/>
              <a:t>doi.org</a:t>
            </a:r>
            <a:r>
              <a:rPr lang="en-US" dirty="0"/>
              <a:t>/10.3238/arztebl.2012.0737</a:t>
            </a:r>
          </a:p>
          <a:p>
            <a:endParaRPr lang="en-US" dirty="0" smtClean="0"/>
          </a:p>
          <a:p>
            <a:r>
              <a:rPr lang="en-US" dirty="0" smtClean="0"/>
              <a:t>3</a:t>
            </a:r>
            <a:r>
              <a:rPr lang="en-US" dirty="0"/>
              <a:t>)Conway, K. S., &amp; Niles, D. P. (2016). Cigarette Taxes, Smoking-and Exercise? Health Economics, 26(8), 1019-1036. doi:10.1002/hec.3381</a:t>
            </a:r>
          </a:p>
          <a:p>
            <a:endParaRPr lang="en-US" dirty="0" smtClean="0"/>
          </a:p>
          <a:p>
            <a:r>
              <a:rPr lang="en-US" dirty="0" smtClean="0"/>
              <a:t>4</a:t>
            </a:r>
            <a:r>
              <a:rPr lang="en-US" dirty="0"/>
              <a:t>)</a:t>
            </a:r>
            <a:r>
              <a:rPr lang="en-US" dirty="0" err="1"/>
              <a:t>Odonovan</a:t>
            </a:r>
            <a:r>
              <a:rPr lang="en-US" dirty="0"/>
              <a:t>, G., </a:t>
            </a:r>
            <a:r>
              <a:rPr lang="en-US" dirty="0" err="1"/>
              <a:t>Hamer</a:t>
            </a:r>
            <a:r>
              <a:rPr lang="en-US" dirty="0"/>
              <a:t>, M., &amp; </a:t>
            </a:r>
            <a:r>
              <a:rPr lang="en-US" dirty="0" err="1"/>
              <a:t>Stamatakis</a:t>
            </a:r>
            <a:r>
              <a:rPr lang="en-US" dirty="0"/>
              <a:t>, E. (2017). Relationships between exercise, smoking habit and mortality in more than 100,000 adults. International Journal of Cancer, 140(8), 1819-1827. doi:10.1002/ijc.30611</a:t>
            </a:r>
            <a:endParaRPr lang="en-US" dirty="0"/>
          </a:p>
        </p:txBody>
      </p:sp>
      <p:sp>
        <p:nvSpPr>
          <p:cNvPr id="13" name="Text Placeholder 12"/>
          <p:cNvSpPr>
            <a:spLocks noGrp="1"/>
          </p:cNvSpPr>
          <p:nvPr>
            <p:ph type="body" sz="quarter" idx="29"/>
          </p:nvPr>
        </p:nvSpPr>
        <p:spPr/>
        <p:txBody>
          <a:bodyPr/>
          <a:lstStyle/>
          <a:p>
            <a:endParaRPr lang="en-US"/>
          </a:p>
        </p:txBody>
      </p:sp>
      <p:sp>
        <p:nvSpPr>
          <p:cNvPr id="14" name="Text Placeholder 13"/>
          <p:cNvSpPr>
            <a:spLocks noGrp="1"/>
          </p:cNvSpPr>
          <p:nvPr>
            <p:ph type="body" sz="quarter" idx="30"/>
          </p:nvPr>
        </p:nvSpPr>
        <p:spPr/>
        <p:txBody>
          <a:bodyPr/>
          <a:lstStyle/>
          <a:p>
            <a:endParaRPr lang="en-US"/>
          </a:p>
        </p:txBody>
      </p:sp>
      <p:sp>
        <p:nvSpPr>
          <p:cNvPr id="15" name="Text Placeholder 14"/>
          <p:cNvSpPr>
            <a:spLocks noGrp="1"/>
          </p:cNvSpPr>
          <p:nvPr>
            <p:ph type="body" sz="quarter" idx="96"/>
          </p:nvPr>
        </p:nvSpPr>
        <p:spPr>
          <a:xfrm>
            <a:off x="946666" y="13946265"/>
            <a:ext cx="10056813" cy="4078017"/>
          </a:xfrm>
        </p:spPr>
        <p:txBody>
          <a:bodyPr/>
          <a:lstStyle/>
          <a:p>
            <a:r>
              <a:rPr lang="en-US" dirty="0"/>
              <a:t>All data was derived from the “Add Health  Wave </a:t>
            </a:r>
            <a:r>
              <a:rPr lang="en-US" dirty="0" smtClean="0"/>
              <a:t> IV</a:t>
            </a:r>
            <a:r>
              <a:rPr lang="en-US" dirty="0"/>
              <a:t>” data set</a:t>
            </a:r>
          </a:p>
          <a:p>
            <a:r>
              <a:rPr lang="en-US" dirty="0"/>
              <a:t>We </a:t>
            </a:r>
            <a:r>
              <a:rPr lang="en-US" dirty="0" smtClean="0"/>
              <a:t>condensed and cleaned data  using data management </a:t>
            </a:r>
          </a:p>
          <a:p>
            <a:r>
              <a:rPr lang="en-US" dirty="0" smtClean="0"/>
              <a:t>The original data set had 976 total variable</a:t>
            </a:r>
          </a:p>
          <a:p>
            <a:r>
              <a:rPr lang="en-US" dirty="0" smtClean="0"/>
              <a:t>We cleaned data and focused on 4 variables relating to our question</a:t>
            </a:r>
          </a:p>
          <a:p>
            <a:r>
              <a:rPr lang="en-US" dirty="0" smtClean="0"/>
              <a:t>We Conducted a multiple linear regression test</a:t>
            </a:r>
          </a:p>
          <a:p>
            <a:r>
              <a:rPr lang="en-US" b="1" dirty="0"/>
              <a:t>Variable Descriptions:</a:t>
            </a:r>
          </a:p>
          <a:p>
            <a:endParaRPr lang="en-US" dirty="0" smtClean="0"/>
          </a:p>
          <a:p>
            <a:endParaRPr lang="en-US" dirty="0"/>
          </a:p>
        </p:txBody>
      </p:sp>
      <p:sp>
        <p:nvSpPr>
          <p:cNvPr id="16" name="Text Placeholder 15"/>
          <p:cNvSpPr>
            <a:spLocks noGrp="1"/>
          </p:cNvSpPr>
          <p:nvPr>
            <p:ph type="body" sz="quarter" idx="150"/>
          </p:nvPr>
        </p:nvSpPr>
        <p:spPr/>
        <p:txBody>
          <a:bodyPr>
            <a:normAutofit/>
          </a:bodyPr>
          <a:lstStyle/>
          <a:p>
            <a:endParaRPr lang="en-US"/>
          </a:p>
        </p:txBody>
      </p:sp>
      <p:sp>
        <p:nvSpPr>
          <p:cNvPr id="17" name="Text Placeholder 16"/>
          <p:cNvSpPr>
            <a:spLocks noGrp="1"/>
          </p:cNvSpPr>
          <p:nvPr>
            <p:ph type="body" sz="quarter" idx="151"/>
          </p:nvPr>
        </p:nvSpPr>
        <p:spPr/>
        <p:txBody>
          <a:bodyPr>
            <a:normAutofit fontScale="92500" lnSpcReduction="10000"/>
          </a:bodyPr>
          <a:lstStyle/>
          <a:p>
            <a:r>
              <a:rPr lang="en-US" dirty="0" smtClean="0"/>
              <a:t>TMAC and RYNO</a:t>
            </a:r>
            <a:endParaRPr lang="en-US" dirty="0"/>
          </a:p>
        </p:txBody>
      </p:sp>
      <p:sp>
        <p:nvSpPr>
          <p:cNvPr id="18" name="Text Placeholder 17"/>
          <p:cNvSpPr>
            <a:spLocks noGrp="1"/>
          </p:cNvSpPr>
          <p:nvPr>
            <p:ph type="body" sz="quarter" idx="153"/>
          </p:nvPr>
        </p:nvSpPr>
        <p:spPr/>
        <p:txBody>
          <a:bodyPr>
            <a:normAutofit fontScale="92500" lnSpcReduction="10000"/>
          </a:bodyPr>
          <a:lstStyle/>
          <a:p>
            <a:r>
              <a:rPr lang="en-US" dirty="0" smtClean="0"/>
              <a:t>Smoking, Exercise and Perceived Health</a:t>
            </a:r>
            <a:endParaRPr lang="en-US" dirty="0"/>
          </a:p>
        </p:txBody>
      </p:sp>
      <p:sp>
        <p:nvSpPr>
          <p:cNvPr id="19" name="TextBox 18"/>
          <p:cNvSpPr txBox="1"/>
          <p:nvPr/>
        </p:nvSpPr>
        <p:spPr>
          <a:xfrm>
            <a:off x="1270000" y="16408400"/>
            <a:ext cx="184666" cy="1415772"/>
          </a:xfrm>
          <a:prstGeom prst="rect">
            <a:avLst/>
          </a:prstGeom>
          <a:noFill/>
        </p:spPr>
        <p:txBody>
          <a:bodyPr wrap="none" rtlCol="0">
            <a:spAutoFit/>
          </a:bodyPr>
          <a:lstStyle/>
          <a:p>
            <a:endParaRPr lang="en-US" dirty="0"/>
          </a:p>
        </p:txBody>
      </p:sp>
      <p:graphicFrame>
        <p:nvGraphicFramePr>
          <p:cNvPr id="23" name="Table 22"/>
          <p:cNvGraphicFramePr>
            <a:graphicFrameLocks noGrp="1"/>
          </p:cNvGraphicFramePr>
          <p:nvPr>
            <p:extLst>
              <p:ext uri="{D42A27DB-BD31-4B8C-83A1-F6EECF244321}">
                <p14:modId xmlns:p14="http://schemas.microsoft.com/office/powerpoint/2010/main" val="1479263067"/>
              </p:ext>
            </p:extLst>
          </p:nvPr>
        </p:nvGraphicFramePr>
        <p:xfrm>
          <a:off x="1270000" y="18120630"/>
          <a:ext cx="8585200" cy="2427156"/>
        </p:xfrm>
        <a:graphic>
          <a:graphicData uri="http://schemas.openxmlformats.org/drawingml/2006/table">
            <a:tbl>
              <a:tblPr firstRow="1" bandRow="1">
                <a:tableStyleId>{5C22544A-7EE6-4342-B048-85BDC9FD1C3A}</a:tableStyleId>
              </a:tblPr>
              <a:tblGrid>
                <a:gridCol w="4292600"/>
                <a:gridCol w="4292600"/>
              </a:tblGrid>
              <a:tr h="1213578">
                <a:tc>
                  <a:txBody>
                    <a:bodyPr/>
                    <a:lstStyle/>
                    <a:p>
                      <a:r>
                        <a:rPr lang="en-US" sz="3600" dirty="0" smtClean="0"/>
                        <a:t>Gender</a:t>
                      </a:r>
                      <a:endParaRPr lang="en-US" sz="3600" dirty="0"/>
                    </a:p>
                  </a:txBody>
                  <a:tcPr/>
                </a:tc>
                <a:tc>
                  <a:txBody>
                    <a:bodyPr/>
                    <a:lstStyle/>
                    <a:p>
                      <a:r>
                        <a:rPr lang="en-US" sz="3600" dirty="0" smtClean="0"/>
                        <a:t>Binary</a:t>
                      </a:r>
                      <a:r>
                        <a:rPr lang="en-US" sz="3600" baseline="0" dirty="0" smtClean="0"/>
                        <a:t> Categorical</a:t>
                      </a:r>
                      <a:endParaRPr lang="en-US" sz="3600" dirty="0"/>
                    </a:p>
                  </a:txBody>
                  <a:tcPr/>
                </a:tc>
              </a:tr>
              <a:tr h="1213578">
                <a:tc>
                  <a:txBody>
                    <a:bodyPr/>
                    <a:lstStyle/>
                    <a:p>
                      <a:r>
                        <a:rPr lang="en-US" sz="3600" dirty="0" smtClean="0"/>
                        <a:t>Male: 3147</a:t>
                      </a:r>
                      <a:endParaRPr lang="en-US" sz="3600" dirty="0"/>
                    </a:p>
                  </a:txBody>
                  <a:tcPr/>
                </a:tc>
                <a:tc>
                  <a:txBody>
                    <a:bodyPr/>
                    <a:lstStyle/>
                    <a:p>
                      <a:r>
                        <a:rPr lang="en-US" sz="3600" dirty="0" smtClean="0"/>
                        <a:t>Female: 3356</a:t>
                      </a:r>
                      <a:endParaRPr lang="en-US" sz="3600" dirty="0"/>
                    </a:p>
                  </a:txBody>
                  <a:tcPr/>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038343965"/>
              </p:ext>
            </p:extLst>
          </p:nvPr>
        </p:nvGraphicFramePr>
        <p:xfrm>
          <a:off x="1314438" y="20791161"/>
          <a:ext cx="8477238" cy="2794002"/>
        </p:xfrm>
        <a:graphic>
          <a:graphicData uri="http://schemas.openxmlformats.org/drawingml/2006/table">
            <a:tbl>
              <a:tblPr firstRow="1" bandRow="1">
                <a:tableStyleId>{5C22544A-7EE6-4342-B048-85BDC9FD1C3A}</a:tableStyleId>
              </a:tblPr>
              <a:tblGrid>
                <a:gridCol w="4709577"/>
                <a:gridCol w="3767661"/>
              </a:tblGrid>
              <a:tr h="1397001">
                <a:tc>
                  <a:txBody>
                    <a:bodyPr/>
                    <a:lstStyle/>
                    <a:p>
                      <a:r>
                        <a:rPr lang="en-US" sz="3600" dirty="0" smtClean="0"/>
                        <a:t>Smoked an entire</a:t>
                      </a:r>
                      <a:r>
                        <a:rPr lang="en-US" sz="3600" baseline="0" dirty="0" smtClean="0"/>
                        <a:t> Cigarette </a:t>
                      </a:r>
                      <a:endParaRPr lang="en-US" sz="3600" dirty="0"/>
                    </a:p>
                  </a:txBody>
                  <a:tcPr/>
                </a:tc>
                <a:tc>
                  <a:txBody>
                    <a:bodyPr/>
                    <a:lstStyle/>
                    <a:p>
                      <a:r>
                        <a:rPr lang="en-US" sz="3600" dirty="0" smtClean="0"/>
                        <a:t>Binary </a:t>
                      </a:r>
                      <a:r>
                        <a:rPr lang="en-US" sz="3600" dirty="0" err="1" smtClean="0"/>
                        <a:t>Catigerical</a:t>
                      </a:r>
                      <a:r>
                        <a:rPr lang="en-US" sz="3600" dirty="0" smtClean="0"/>
                        <a:t> </a:t>
                      </a:r>
                      <a:endParaRPr lang="en-US" sz="3600" dirty="0"/>
                    </a:p>
                  </a:txBody>
                  <a:tcPr/>
                </a:tc>
              </a:tr>
              <a:tr h="1397001">
                <a:tc>
                  <a:txBody>
                    <a:bodyPr/>
                    <a:lstStyle/>
                    <a:p>
                      <a:r>
                        <a:rPr lang="en-US" sz="3600" dirty="0" smtClean="0"/>
                        <a:t>Yes(smoker): 3324</a:t>
                      </a:r>
                      <a:endParaRPr lang="en-US" sz="3600" dirty="0"/>
                    </a:p>
                  </a:txBody>
                  <a:tcPr/>
                </a:tc>
                <a:tc>
                  <a:txBody>
                    <a:bodyPr/>
                    <a:lstStyle/>
                    <a:p>
                      <a:r>
                        <a:rPr lang="en-US" sz="3600" dirty="0" smtClean="0"/>
                        <a:t>No</a:t>
                      </a:r>
                      <a:r>
                        <a:rPr lang="en-US" sz="3600" baseline="0" dirty="0" smtClean="0"/>
                        <a:t>(non-smoker): 1407</a:t>
                      </a:r>
                      <a:endParaRPr lang="en-US" sz="3600" dirty="0"/>
                    </a:p>
                  </a:txBody>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259249105"/>
              </p:ext>
            </p:extLst>
          </p:nvPr>
        </p:nvGraphicFramePr>
        <p:xfrm>
          <a:off x="1263638" y="23918866"/>
          <a:ext cx="8585200" cy="3360943"/>
        </p:xfrm>
        <a:graphic>
          <a:graphicData uri="http://schemas.openxmlformats.org/drawingml/2006/table">
            <a:tbl>
              <a:tblPr firstRow="1" bandRow="1">
                <a:tableStyleId>{5C22544A-7EE6-4342-B048-85BDC9FD1C3A}</a:tableStyleId>
              </a:tblPr>
              <a:tblGrid>
                <a:gridCol w="4292600"/>
                <a:gridCol w="4292600"/>
              </a:tblGrid>
              <a:tr h="2720863">
                <a:tc>
                  <a:txBody>
                    <a:bodyPr/>
                    <a:lstStyle/>
                    <a:p>
                      <a:r>
                        <a:rPr lang="en-US" sz="3600" dirty="0" smtClean="0"/>
                        <a:t>How</a:t>
                      </a:r>
                      <a:r>
                        <a:rPr lang="en-US" sz="3600" baseline="0" dirty="0" smtClean="0"/>
                        <a:t> many hours an individual walks a week for exercise</a:t>
                      </a:r>
                      <a:endParaRPr lang="en-US" sz="3600" dirty="0"/>
                    </a:p>
                  </a:txBody>
                  <a:tcPr/>
                </a:tc>
                <a:tc>
                  <a:txBody>
                    <a:bodyPr/>
                    <a:lstStyle/>
                    <a:p>
                      <a:r>
                        <a:rPr lang="en-US" sz="3600" dirty="0" smtClean="0"/>
                        <a:t>Quantitative</a:t>
                      </a:r>
                      <a:r>
                        <a:rPr lang="en-US" sz="3600" baseline="0" dirty="0" smtClean="0"/>
                        <a:t> Continuous</a:t>
                      </a:r>
                      <a:endParaRPr lang="en-US" sz="3600" dirty="0"/>
                    </a:p>
                  </a:txBody>
                  <a:tcPr/>
                </a:tc>
              </a:tr>
              <a:tr h="614388">
                <a:tc>
                  <a:txBody>
                    <a:bodyPr/>
                    <a:lstStyle/>
                    <a:p>
                      <a:r>
                        <a:rPr lang="en-US" sz="3600" dirty="0" smtClean="0"/>
                        <a:t>Range:</a:t>
                      </a:r>
                      <a:r>
                        <a:rPr lang="en-US" sz="3600" baseline="0" dirty="0" smtClean="0"/>
                        <a:t> 0-8days</a:t>
                      </a:r>
                      <a:endParaRPr lang="en-US" sz="3600" dirty="0"/>
                    </a:p>
                  </a:txBody>
                  <a:tcPr/>
                </a:tc>
                <a:tc>
                  <a:txBody>
                    <a:bodyPr/>
                    <a:lstStyle/>
                    <a:p>
                      <a:r>
                        <a:rPr lang="en-US" sz="3600" dirty="0" smtClean="0"/>
                        <a:t>Mean: 1.95</a:t>
                      </a:r>
                      <a:endParaRPr lang="en-US" sz="3600" dirty="0"/>
                    </a:p>
                  </a:txBody>
                  <a:tcPr/>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1096700696"/>
              </p:ext>
            </p:extLst>
          </p:nvPr>
        </p:nvGraphicFramePr>
        <p:xfrm>
          <a:off x="1314438" y="27573877"/>
          <a:ext cx="8540762" cy="4389120"/>
        </p:xfrm>
        <a:graphic>
          <a:graphicData uri="http://schemas.openxmlformats.org/drawingml/2006/table">
            <a:tbl>
              <a:tblPr firstRow="1" bandRow="1">
                <a:tableStyleId>{5C22544A-7EE6-4342-B048-85BDC9FD1C3A}</a:tableStyleId>
              </a:tblPr>
              <a:tblGrid>
                <a:gridCol w="4270381"/>
                <a:gridCol w="4270381"/>
              </a:tblGrid>
              <a:tr h="626134">
                <a:tc>
                  <a:txBody>
                    <a:bodyPr/>
                    <a:lstStyle/>
                    <a:p>
                      <a:r>
                        <a:rPr lang="en-US" sz="3600" dirty="0" smtClean="0"/>
                        <a:t>General</a:t>
                      </a:r>
                      <a:r>
                        <a:rPr lang="en-US" sz="3600" baseline="0" dirty="0" smtClean="0"/>
                        <a:t> Health Perception</a:t>
                      </a:r>
                      <a:endParaRPr lang="en-US" sz="3600" dirty="0"/>
                    </a:p>
                  </a:txBody>
                  <a:tcPr/>
                </a:tc>
                <a:tc>
                  <a:txBody>
                    <a:bodyPr/>
                    <a:lstStyle/>
                    <a:p>
                      <a:r>
                        <a:rPr lang="en-US" sz="3600" dirty="0" smtClean="0"/>
                        <a:t>Categorical</a:t>
                      </a:r>
                      <a:endParaRPr lang="en-US" sz="3600" dirty="0"/>
                    </a:p>
                  </a:txBody>
                  <a:tcPr/>
                </a:tc>
              </a:tr>
              <a:tr h="626134">
                <a:tc>
                  <a:txBody>
                    <a:bodyPr/>
                    <a:lstStyle/>
                    <a:p>
                      <a:r>
                        <a:rPr lang="en-US" sz="3600" dirty="0" smtClean="0"/>
                        <a:t>Excellent: 979</a:t>
                      </a:r>
                      <a:endParaRPr lang="en-US" sz="3600" dirty="0"/>
                    </a:p>
                  </a:txBody>
                  <a:tcPr/>
                </a:tc>
                <a:tc>
                  <a:txBody>
                    <a:bodyPr/>
                    <a:lstStyle/>
                    <a:p>
                      <a:endParaRPr lang="en-US" sz="3600" dirty="0"/>
                    </a:p>
                  </a:txBody>
                  <a:tcPr/>
                </a:tc>
              </a:tr>
              <a:tr h="626134">
                <a:tc>
                  <a:txBody>
                    <a:bodyPr/>
                    <a:lstStyle/>
                    <a:p>
                      <a:r>
                        <a:rPr lang="en-US" sz="3600" dirty="0" smtClean="0"/>
                        <a:t>Very Good: 1963</a:t>
                      </a:r>
                      <a:endParaRPr lang="en-US" sz="3600" dirty="0"/>
                    </a:p>
                  </a:txBody>
                  <a:tcPr/>
                </a:tc>
                <a:tc>
                  <a:txBody>
                    <a:bodyPr/>
                    <a:lstStyle/>
                    <a:p>
                      <a:endParaRPr lang="en-US" sz="3600" dirty="0"/>
                    </a:p>
                  </a:txBody>
                  <a:tcPr/>
                </a:tc>
              </a:tr>
              <a:tr h="626134">
                <a:tc>
                  <a:txBody>
                    <a:bodyPr/>
                    <a:lstStyle/>
                    <a:p>
                      <a:r>
                        <a:rPr lang="en-US" sz="3600" dirty="0" smtClean="0"/>
                        <a:t>Good: 1683</a:t>
                      </a:r>
                      <a:endParaRPr lang="en-US" sz="3600" dirty="0"/>
                    </a:p>
                  </a:txBody>
                  <a:tcPr/>
                </a:tc>
                <a:tc>
                  <a:txBody>
                    <a:bodyPr/>
                    <a:lstStyle/>
                    <a:p>
                      <a:endParaRPr lang="en-US" sz="3600" dirty="0"/>
                    </a:p>
                  </a:txBody>
                  <a:tcPr/>
                </a:tc>
              </a:tr>
              <a:tr h="626134">
                <a:tc>
                  <a:txBody>
                    <a:bodyPr/>
                    <a:lstStyle/>
                    <a:p>
                      <a:r>
                        <a:rPr lang="en-US" sz="3600" dirty="0" smtClean="0"/>
                        <a:t>Fair:</a:t>
                      </a:r>
                      <a:r>
                        <a:rPr lang="en-US" sz="3600" baseline="0" dirty="0" smtClean="0"/>
                        <a:t> 434</a:t>
                      </a:r>
                    </a:p>
                  </a:txBody>
                  <a:tcPr/>
                </a:tc>
                <a:tc>
                  <a:txBody>
                    <a:bodyPr/>
                    <a:lstStyle/>
                    <a:p>
                      <a:endParaRPr lang="en-US" sz="3600" dirty="0"/>
                    </a:p>
                  </a:txBody>
                  <a:tcPr/>
                </a:tc>
              </a:tr>
              <a:tr h="626134">
                <a:tc>
                  <a:txBody>
                    <a:bodyPr/>
                    <a:lstStyle/>
                    <a:p>
                      <a:r>
                        <a:rPr lang="en-US" sz="3600" dirty="0" smtClean="0"/>
                        <a:t>Poor: 55</a:t>
                      </a:r>
                      <a:endParaRPr lang="en-US" sz="3600" dirty="0"/>
                    </a:p>
                  </a:txBody>
                  <a:tcPr/>
                </a:tc>
                <a:tc>
                  <a:txBody>
                    <a:bodyPr/>
                    <a:lstStyle/>
                    <a:p>
                      <a:endParaRPr lang="en-US" sz="3600" dirty="0"/>
                    </a:p>
                  </a:txBody>
                  <a:tcPr/>
                </a:tc>
              </a:tr>
            </a:tbl>
          </a:graphicData>
        </a:graphic>
      </p:graphicFrame>
      <p:sp>
        <p:nvSpPr>
          <p:cNvPr id="28" name="TextBox 27"/>
          <p:cNvSpPr txBox="1"/>
          <p:nvPr/>
        </p:nvSpPr>
        <p:spPr>
          <a:xfrm>
            <a:off x="1066800" y="12347263"/>
            <a:ext cx="9481438" cy="646331"/>
          </a:xfrm>
          <a:prstGeom prst="rect">
            <a:avLst/>
          </a:prstGeom>
          <a:noFill/>
        </p:spPr>
        <p:txBody>
          <a:bodyPr wrap="square" rtlCol="0">
            <a:spAutoFit/>
          </a:bodyPr>
          <a:lstStyle/>
          <a:p>
            <a:r>
              <a:rPr lang="en-US" sz="3600" dirty="0" smtClean="0"/>
              <a:t>Research Question</a:t>
            </a:r>
            <a:endParaRPr lang="en-US" sz="3600" dirty="0"/>
          </a:p>
        </p:txBody>
      </p:sp>
      <p:sp>
        <p:nvSpPr>
          <p:cNvPr id="29" name="Rectangle 28"/>
          <p:cNvSpPr/>
          <p:nvPr/>
        </p:nvSpPr>
        <p:spPr>
          <a:xfrm>
            <a:off x="-3790626" y="4067315"/>
            <a:ext cx="8597251" cy="1415772"/>
          </a:xfrm>
          <a:prstGeom prst="rect">
            <a:avLst/>
          </a:prstGeom>
        </p:spPr>
        <p:txBody>
          <a:bodyPr wrap="none">
            <a:spAutoFit/>
          </a:bodyPr>
          <a:lstStyle/>
          <a:p>
            <a:pPr lvl="0"/>
            <a:r>
              <a:rPr lang="en-US" dirty="0">
                <a:solidFill>
                  <a:prstClr val="black"/>
                </a:solidFill>
              </a:rPr>
              <a:t>Research Question</a:t>
            </a:r>
            <a:endParaRPr lang="en-US" dirty="0">
              <a:solidFill>
                <a:prstClr val="black"/>
              </a:solidFill>
            </a:endParaRPr>
          </a:p>
        </p:txBody>
      </p:sp>
      <p:pic>
        <p:nvPicPr>
          <p:cNvPr id="30" name="Picture 29" descr="Screen Shot 2017-11-29 at 5.13.5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5343" y="7224843"/>
            <a:ext cx="10048874" cy="6721421"/>
          </a:xfrm>
          <a:prstGeom prst="rect">
            <a:avLst/>
          </a:prstGeom>
        </p:spPr>
      </p:pic>
      <p:graphicFrame>
        <p:nvGraphicFramePr>
          <p:cNvPr id="32" name="Table 31"/>
          <p:cNvGraphicFramePr>
            <a:graphicFrameLocks noGrp="1"/>
          </p:cNvGraphicFramePr>
          <p:nvPr>
            <p:extLst>
              <p:ext uri="{D42A27DB-BD31-4B8C-83A1-F6EECF244321}">
                <p14:modId xmlns:p14="http://schemas.microsoft.com/office/powerpoint/2010/main" val="995684823"/>
              </p:ext>
            </p:extLst>
          </p:nvPr>
        </p:nvGraphicFramePr>
        <p:xfrm>
          <a:off x="11713132" y="7416800"/>
          <a:ext cx="10762010" cy="16572115"/>
        </p:xfrm>
        <a:graphic>
          <a:graphicData uri="http://schemas.openxmlformats.org/drawingml/2006/table">
            <a:tbl>
              <a:tblPr firstRow="1" bandRow="1">
                <a:tableStyleId>{5C22544A-7EE6-4342-B048-85BDC9FD1C3A}</a:tableStyleId>
              </a:tblPr>
              <a:tblGrid>
                <a:gridCol w="3577087"/>
                <a:gridCol w="3984523"/>
                <a:gridCol w="3200400"/>
              </a:tblGrid>
              <a:tr h="1510621">
                <a:tc>
                  <a:txBody>
                    <a:bodyPr/>
                    <a:lstStyle/>
                    <a:p>
                      <a:r>
                        <a:rPr lang="en-US" dirty="0" smtClean="0"/>
                        <a:t>Model Type</a:t>
                      </a:r>
                      <a:endParaRPr lang="en-US" dirty="0"/>
                    </a:p>
                  </a:txBody>
                  <a:tcPr/>
                </a:tc>
                <a:tc>
                  <a:txBody>
                    <a:bodyPr/>
                    <a:lstStyle/>
                    <a:p>
                      <a:r>
                        <a:rPr lang="en-US" dirty="0" smtClean="0"/>
                        <a:t>Variable</a:t>
                      </a:r>
                      <a:r>
                        <a:rPr lang="en-US" baseline="0" dirty="0" smtClean="0"/>
                        <a:t> Tested</a:t>
                      </a:r>
                      <a:endParaRPr lang="en-US" dirty="0"/>
                    </a:p>
                  </a:txBody>
                  <a:tcPr/>
                </a:tc>
                <a:tc>
                  <a:txBody>
                    <a:bodyPr/>
                    <a:lstStyle/>
                    <a:p>
                      <a:r>
                        <a:rPr lang="en-US" dirty="0" smtClean="0"/>
                        <a:t>P-Value</a:t>
                      </a:r>
                      <a:endParaRPr lang="en-US" dirty="0"/>
                    </a:p>
                  </a:txBody>
                  <a:tcPr/>
                </a:tc>
              </a:tr>
              <a:tr h="3672147">
                <a:tc>
                  <a:txBody>
                    <a:bodyPr/>
                    <a:lstStyle/>
                    <a:p>
                      <a:r>
                        <a:rPr lang="en-US" sz="3600" dirty="0" smtClean="0"/>
                        <a:t>Simple Model</a:t>
                      </a:r>
                      <a:endParaRPr lang="en-US" sz="3600" dirty="0"/>
                    </a:p>
                  </a:txBody>
                  <a:tcPr/>
                </a:tc>
                <a:tc>
                  <a:txBody>
                    <a:bodyPr/>
                    <a:lstStyle/>
                    <a:p>
                      <a:r>
                        <a:rPr lang="en-US" sz="3600" dirty="0" smtClean="0"/>
                        <a:t>-Frequency</a:t>
                      </a:r>
                      <a:r>
                        <a:rPr lang="en-US" sz="3600" baseline="0" dirty="0" smtClean="0"/>
                        <a:t> of walking for exercise per week</a:t>
                      </a:r>
                      <a:endParaRPr lang="en-US" sz="3600" dirty="0" smtClean="0"/>
                    </a:p>
                    <a:p>
                      <a:r>
                        <a:rPr lang="en-US" sz="3600" dirty="0" smtClean="0"/>
                        <a:t>-Smoked</a:t>
                      </a:r>
                      <a:r>
                        <a:rPr lang="en-US" sz="3600" baseline="0" dirty="0" smtClean="0"/>
                        <a:t> an entire cigarette (Y/N)</a:t>
                      </a:r>
                      <a:endParaRPr lang="en-US" sz="3600" dirty="0"/>
                    </a:p>
                  </a:txBody>
                  <a:tcPr/>
                </a:tc>
                <a:tc>
                  <a:txBody>
                    <a:bodyPr/>
                    <a:lstStyle/>
                    <a:p>
                      <a:r>
                        <a:rPr lang="en-US" sz="3600" dirty="0" smtClean="0"/>
                        <a:t>.089</a:t>
                      </a:r>
                      <a:endParaRPr lang="en-US" sz="3600" dirty="0"/>
                    </a:p>
                  </a:txBody>
                  <a:tcPr/>
                </a:tc>
              </a:tr>
              <a:tr h="5093624">
                <a:tc>
                  <a:txBody>
                    <a:bodyPr/>
                    <a:lstStyle/>
                    <a:p>
                      <a:r>
                        <a:rPr lang="en-US" sz="3600" dirty="0" smtClean="0"/>
                        <a:t>Multivariate</a:t>
                      </a:r>
                      <a:r>
                        <a:rPr lang="en-US" sz="3600" baseline="0" dirty="0" smtClean="0"/>
                        <a:t> </a:t>
                      </a:r>
                      <a:endParaRPr lang="en-US" sz="3600" dirty="0"/>
                    </a:p>
                  </a:txBody>
                  <a:tcPr/>
                </a:tc>
                <a:tc>
                  <a:txBody>
                    <a:bodyPr/>
                    <a:lstStyle/>
                    <a:p>
                      <a:r>
                        <a:rPr lang="en-US" sz="3600" dirty="0" smtClean="0"/>
                        <a:t>-Frequency</a:t>
                      </a:r>
                      <a:r>
                        <a:rPr lang="en-US" sz="3600" baseline="0" dirty="0" smtClean="0"/>
                        <a:t> of walking for exercise per week</a:t>
                      </a:r>
                      <a:endParaRPr lang="en-US" sz="3600" dirty="0" smtClean="0"/>
                    </a:p>
                    <a:p>
                      <a:r>
                        <a:rPr lang="en-US" sz="3600" dirty="0" smtClean="0"/>
                        <a:t>-Smoked</a:t>
                      </a:r>
                      <a:r>
                        <a:rPr lang="en-US" sz="3600" baseline="0" dirty="0" smtClean="0"/>
                        <a:t> an entire cigarette (Y/N)</a:t>
                      </a:r>
                    </a:p>
                    <a:p>
                      <a:r>
                        <a:rPr lang="en-US" sz="3600" baseline="0" dirty="0" smtClean="0"/>
                        <a:t>-General Health Perception</a:t>
                      </a:r>
                      <a:endParaRPr lang="en-US" sz="3600" dirty="0"/>
                    </a:p>
                  </a:txBody>
                  <a:tcPr/>
                </a:tc>
                <a:tc>
                  <a:txBody>
                    <a:bodyPr/>
                    <a:lstStyle/>
                    <a:p>
                      <a:r>
                        <a:rPr lang="en-US" sz="3600" dirty="0" smtClean="0"/>
                        <a:t>Very</a:t>
                      </a:r>
                      <a:r>
                        <a:rPr lang="en-US" sz="3600" baseline="0" dirty="0" smtClean="0"/>
                        <a:t> Good: .15</a:t>
                      </a:r>
                    </a:p>
                    <a:p>
                      <a:r>
                        <a:rPr lang="en-US" sz="3600" baseline="0" dirty="0" smtClean="0"/>
                        <a:t>Good: .26</a:t>
                      </a:r>
                    </a:p>
                    <a:p>
                      <a:r>
                        <a:rPr lang="en-US" sz="3600" baseline="0" dirty="0" smtClean="0"/>
                        <a:t>Fair: .75</a:t>
                      </a:r>
                    </a:p>
                    <a:p>
                      <a:r>
                        <a:rPr lang="en-US" sz="3600" dirty="0" smtClean="0"/>
                        <a:t>Poor: .087</a:t>
                      </a:r>
                      <a:endParaRPr lang="en-US" sz="3600" dirty="0"/>
                    </a:p>
                  </a:txBody>
                  <a:tcPr/>
                </a:tc>
              </a:tr>
              <a:tr h="5093624">
                <a:tc>
                  <a:txBody>
                    <a:bodyPr/>
                    <a:lstStyle/>
                    <a:p>
                      <a:r>
                        <a:rPr lang="en-US" sz="3600" dirty="0" smtClean="0"/>
                        <a:t>Multivariate </a:t>
                      </a:r>
                      <a:endParaRPr lang="en-US" sz="3600" dirty="0"/>
                    </a:p>
                  </a:txBody>
                  <a:tcPr/>
                </a:tc>
                <a:tc>
                  <a:txBody>
                    <a:bodyPr/>
                    <a:lstStyle/>
                    <a:p>
                      <a:r>
                        <a:rPr lang="en-US" sz="3600" dirty="0" smtClean="0"/>
                        <a:t>-Frequency</a:t>
                      </a:r>
                      <a:r>
                        <a:rPr lang="en-US" sz="3600" baseline="0" dirty="0" smtClean="0"/>
                        <a:t> of walking for exercise per week</a:t>
                      </a:r>
                      <a:endParaRPr lang="en-US" sz="3600" dirty="0" smtClean="0"/>
                    </a:p>
                    <a:p>
                      <a:r>
                        <a:rPr lang="en-US" sz="3600" dirty="0" smtClean="0"/>
                        <a:t>-Smoked</a:t>
                      </a:r>
                      <a:r>
                        <a:rPr lang="en-US" sz="3600" baseline="0" dirty="0" smtClean="0"/>
                        <a:t> an entire cigarette (Y/N)</a:t>
                      </a:r>
                    </a:p>
                    <a:p>
                      <a:r>
                        <a:rPr lang="en-US" sz="3600" baseline="0" dirty="0" smtClean="0"/>
                        <a:t>Gender</a:t>
                      </a:r>
                    </a:p>
                    <a:p>
                      <a:endParaRPr lang="en-US" sz="3600" baseline="0" dirty="0" smtClean="0"/>
                    </a:p>
                  </a:txBody>
                  <a:tcPr/>
                </a:tc>
                <a:tc>
                  <a:txBody>
                    <a:bodyPr/>
                    <a:lstStyle/>
                    <a:p>
                      <a:r>
                        <a:rPr lang="en-US" sz="3600" dirty="0" smtClean="0"/>
                        <a:t>Female:9.9e-16</a:t>
                      </a:r>
                    </a:p>
                  </a:txBody>
                  <a:tcPr/>
                </a:tc>
              </a:tr>
            </a:tbl>
          </a:graphicData>
        </a:graphic>
      </p:graphicFrame>
    </p:spTree>
    <p:extLst>
      <p:ext uri="{BB962C8B-B14F-4D97-AF65-F5344CB8AC3E}">
        <p14:creationId xmlns:p14="http://schemas.microsoft.com/office/powerpoint/2010/main" val="1410752818"/>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2247</TotalTime>
  <Words>731</Words>
  <Application>Microsoft Macintosh PowerPoint</Application>
  <PresentationFormat>Custom</PresentationFormat>
  <Paragraphs>63</Paragraphs>
  <Slides>1</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Tom Mcnamara</cp:lastModifiedBy>
  <cp:revision>72</cp:revision>
  <dcterms:created xsi:type="dcterms:W3CDTF">2012-02-03T19:11:35Z</dcterms:created>
  <dcterms:modified xsi:type="dcterms:W3CDTF">2017-11-30T02:18:59Z</dcterms:modified>
</cp:coreProperties>
</file>