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18" y="60"/>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11/29/2017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plus.google.com/u/1/101358545877341857862/abo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63040"/>
            <a:ext cx="3365284" cy="2200847"/>
          </a:xfrm>
          <a:prstGeom prst="rect">
            <a:avLst/>
          </a:prstGeom>
        </p:spPr>
      </p:pic>
      <p:sp>
        <p:nvSpPr>
          <p:cNvPr id="4" name="Title 3"/>
          <p:cNvSpPr>
            <a:spLocks noGrp="1"/>
          </p:cNvSpPr>
          <p:nvPr>
            <p:ph type="title"/>
          </p:nvPr>
        </p:nvSpPr>
        <p:spPr/>
        <p:txBody>
          <a:bodyPr/>
          <a:lstStyle/>
          <a:p>
            <a:r>
              <a:rPr lang="en-US" dirty="0"/>
              <a:t>Associations Between Criminal Activity, Economic Status, and Education </a:t>
            </a:r>
          </a:p>
        </p:txBody>
      </p:sp>
      <p:sp>
        <p:nvSpPr>
          <p:cNvPr id="23" name="Text Placeholder 22"/>
          <p:cNvSpPr>
            <a:spLocks noGrp="1"/>
          </p:cNvSpPr>
          <p:nvPr>
            <p:ph type="body" sz="quarter" idx="36"/>
          </p:nvPr>
        </p:nvSpPr>
        <p:spPr/>
        <p:txBody>
          <a:bodyPr/>
          <a:lstStyle/>
          <a:p>
            <a:r>
              <a:rPr lang="en-US" dirty="0"/>
              <a:t>Edward Brown, and John Selzer</a:t>
            </a:r>
          </a:p>
        </p:txBody>
      </p:sp>
      <p:pic>
        <p:nvPicPr>
          <p:cNvPr id="36" name="Picture 35"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636" y="1463040"/>
            <a:ext cx="3365284" cy="2200847"/>
          </a:xfrm>
          <a:prstGeom prst="rect">
            <a:avLst/>
          </a:prstGeom>
        </p:spPr>
      </p:pic>
      <p:sp>
        <p:nvSpPr>
          <p:cNvPr id="5" name="Text Placeholder 4"/>
          <p:cNvSpPr>
            <a:spLocks noGrp="1"/>
          </p:cNvSpPr>
          <p:nvPr>
            <p:ph type="body" sz="quarter" idx="13"/>
          </p:nvPr>
        </p:nvSpPr>
        <p:spPr/>
        <p:txBody>
          <a:bodyPr/>
          <a:lstStyle/>
          <a:p>
            <a:r>
              <a:rPr lang="en-US" dirty="0"/>
              <a:t>Introduction</a:t>
            </a:r>
          </a:p>
        </p:txBody>
      </p:sp>
      <p:sp>
        <p:nvSpPr>
          <p:cNvPr id="7" name="Text Placeholder 6"/>
          <p:cNvSpPr>
            <a:spLocks noGrp="1"/>
          </p:cNvSpPr>
          <p:nvPr>
            <p:ph type="body" sz="quarter" idx="17"/>
          </p:nvPr>
        </p:nvSpPr>
        <p:spPr>
          <a:xfrm>
            <a:off x="428625" y="12981709"/>
            <a:ext cx="12801600" cy="1219200"/>
          </a:xfrm>
        </p:spPr>
        <p:txBody>
          <a:bodyPr/>
          <a:lstStyle/>
          <a:p>
            <a:r>
              <a:rPr lang="en-US" dirty="0"/>
              <a:t>Methods</a:t>
            </a:r>
          </a:p>
        </p:txBody>
      </p:sp>
      <p:sp>
        <p:nvSpPr>
          <p:cNvPr id="12" name="Content Placeholder 11"/>
          <p:cNvSpPr>
            <a:spLocks noGrp="1"/>
          </p:cNvSpPr>
          <p:nvPr>
            <p:ph sz="quarter" idx="25"/>
          </p:nvPr>
        </p:nvSpPr>
        <p:spPr>
          <a:xfrm>
            <a:off x="428625" y="14200909"/>
            <a:ext cx="12801600" cy="17428187"/>
          </a:xfrm>
        </p:spPr>
        <p:txBody>
          <a:bodyPr>
            <a:noAutofit/>
          </a:bodyPr>
          <a:lstStyle/>
          <a:p>
            <a:r>
              <a:rPr lang="en-US" sz="3400" dirty="0"/>
              <a:t>For our analysis, we used the Add Health Wave IV data set. The variables we examine focus mainly on comparison with the binary variable “Ever Been Arrested”. The other variables that we examine, in comparison with “Ever Been Arrested”, include “High School Graduation Status”, “Level of Education”, and “Self-reported Personal Income”. </a:t>
            </a:r>
          </a:p>
          <a:p>
            <a:pPr fontAlgn="base"/>
            <a:r>
              <a:rPr lang="en-US" sz="3400" dirty="0"/>
              <a:t>Ever been arrested</a:t>
            </a:r>
          </a:p>
          <a:p>
            <a:pPr lvl="1" fontAlgn="base"/>
            <a:r>
              <a:rPr lang="en-US" sz="3400" dirty="0"/>
              <a:t>Answers were reduced to 0 and 1, being “No” and “Yes”</a:t>
            </a:r>
          </a:p>
          <a:p>
            <a:pPr fontAlgn="base"/>
            <a:r>
              <a:rPr lang="en-US" sz="3400" dirty="0"/>
              <a:t>High school graduation status</a:t>
            </a:r>
          </a:p>
          <a:p>
            <a:pPr lvl="1" fontAlgn="base"/>
            <a:r>
              <a:rPr lang="en-US" sz="3400" dirty="0"/>
              <a:t>Answers were recorded as factors in the range from 1 to 4, which we reduced to three final groups consisting of individuals who obtained a GED or Certificate of Completion, graduated with a diploma, or dropped out.</a:t>
            </a:r>
          </a:p>
          <a:p>
            <a:pPr fontAlgn="base"/>
            <a:r>
              <a:rPr lang="en-US" sz="3400" dirty="0"/>
              <a:t>Personal Income</a:t>
            </a:r>
          </a:p>
          <a:p>
            <a:pPr lvl="1" fontAlgn="base"/>
            <a:r>
              <a:rPr lang="en-US" sz="3400" dirty="0"/>
              <a:t>Responses had a wide range, from $0 to almost $1,000,000 (USD).</a:t>
            </a:r>
          </a:p>
          <a:p>
            <a:pPr lvl="1" fontAlgn="base"/>
            <a:r>
              <a:rPr lang="en-US" sz="3400" dirty="0"/>
              <a:t>Any individuals who earned above $100,000 were recoded as NA. This allows us to make more meaningful graphs from the data, as they are not skewed heavily by the large outliers in the $1 million range.</a:t>
            </a:r>
          </a:p>
          <a:p>
            <a:pPr fontAlgn="base"/>
            <a:r>
              <a:rPr lang="en-US" sz="3400" dirty="0"/>
              <a:t>Gender</a:t>
            </a:r>
          </a:p>
          <a:p>
            <a:pPr lvl="1" fontAlgn="base"/>
            <a:r>
              <a:rPr lang="en-US" sz="3400" dirty="0"/>
              <a:t>Male and Female were originally coded as 0 or 1. We changed it to a factor of “Male” and “Female”</a:t>
            </a:r>
          </a:p>
          <a:p>
            <a:r>
              <a:rPr lang="en-US" sz="3400" dirty="0"/>
              <a:t>We tested Gender as a moderator, for the relationship between graduation status and crime, and found that it had a significant moderating effect on crime, when compared across graduation status</a:t>
            </a:r>
          </a:p>
        </p:txBody>
      </p:sp>
      <p:sp>
        <p:nvSpPr>
          <p:cNvPr id="8" name="Text Placeholder 7"/>
          <p:cNvSpPr>
            <a:spLocks noGrp="1"/>
          </p:cNvSpPr>
          <p:nvPr>
            <p:ph type="body" sz="quarter" idx="19"/>
          </p:nvPr>
        </p:nvSpPr>
        <p:spPr>
          <a:xfrm>
            <a:off x="15453044" y="5809151"/>
            <a:ext cx="12801600" cy="1219200"/>
          </a:xfrm>
        </p:spPr>
        <p:txBody>
          <a:bodyPr/>
          <a:lstStyle/>
          <a:p>
            <a:r>
              <a:rPr lang="en-US" dirty="0"/>
              <a:t>Sample characteristics </a:t>
            </a:r>
          </a:p>
        </p:txBody>
      </p:sp>
      <p:sp>
        <p:nvSpPr>
          <p:cNvPr id="9" name="Text Placeholder 8"/>
          <p:cNvSpPr>
            <a:spLocks noGrp="1"/>
          </p:cNvSpPr>
          <p:nvPr>
            <p:ph type="body" sz="quarter" idx="21"/>
          </p:nvPr>
        </p:nvSpPr>
        <p:spPr>
          <a:xfrm>
            <a:off x="15453044" y="15357011"/>
            <a:ext cx="12801600" cy="1219200"/>
          </a:xfrm>
        </p:spPr>
        <p:txBody>
          <a:bodyPr/>
          <a:lstStyle/>
          <a:p>
            <a:r>
              <a:rPr lang="en-US" dirty="0"/>
              <a:t>Results</a:t>
            </a:r>
          </a:p>
        </p:txBody>
      </p:sp>
      <p:pic>
        <p:nvPicPr>
          <p:cNvPr id="50" name="Content Placeholder 49">
            <a:extLst>
              <a:ext uri="{FF2B5EF4-FFF2-40B4-BE49-F238E27FC236}">
                <a16:creationId xmlns:a16="http://schemas.microsoft.com/office/drawing/2014/main" id="{7492870F-433B-4491-9E8B-99F7696CBF95}"/>
              </a:ext>
            </a:extLst>
          </p:cNvPr>
          <p:cNvPicPr>
            <a:picLocks noGrp="1" noChangeAspect="1"/>
          </p:cNvPicPr>
          <p:nvPr>
            <p:ph sz="quarter" idx="27"/>
          </p:nvPr>
        </p:nvPicPr>
        <p:blipFill>
          <a:blip r:embed="rId3"/>
          <a:stretch>
            <a:fillRect/>
          </a:stretch>
        </p:blipFill>
        <p:spPr>
          <a:xfrm>
            <a:off x="15544801" y="16741774"/>
            <a:ext cx="12709844" cy="8307078"/>
          </a:xfrm>
          <a:prstGeom prst="rect">
            <a:avLst/>
          </a:prstGeom>
        </p:spPr>
      </p:pic>
      <p:sp>
        <p:nvSpPr>
          <p:cNvPr id="16" name="Text Placeholder 15"/>
          <p:cNvSpPr>
            <a:spLocks noGrp="1"/>
          </p:cNvSpPr>
          <p:nvPr>
            <p:ph type="body" sz="quarter" idx="29"/>
          </p:nvPr>
        </p:nvSpPr>
        <p:spPr>
          <a:xfrm>
            <a:off x="29860926" y="15849600"/>
            <a:ext cx="12801600" cy="1219200"/>
          </a:xfrm>
        </p:spPr>
        <p:txBody>
          <a:bodyPr/>
          <a:lstStyle/>
          <a:p>
            <a:r>
              <a:rPr lang="en-US" dirty="0"/>
              <a:t>Implications</a:t>
            </a:r>
          </a:p>
        </p:txBody>
      </p:sp>
      <p:sp>
        <p:nvSpPr>
          <p:cNvPr id="18" name="Text Placeholder 17"/>
          <p:cNvSpPr>
            <a:spLocks noGrp="1"/>
          </p:cNvSpPr>
          <p:nvPr>
            <p:ph type="body" sz="quarter" idx="31"/>
          </p:nvPr>
        </p:nvSpPr>
        <p:spPr/>
        <p:txBody>
          <a:bodyPr/>
          <a:lstStyle/>
          <a:p>
            <a:r>
              <a:rPr lang="en-US" dirty="0"/>
              <a:t>Conclusion</a:t>
            </a:r>
          </a:p>
        </p:txBody>
      </p:sp>
      <p:sp>
        <p:nvSpPr>
          <p:cNvPr id="21" name="Text Placeholder 20"/>
          <p:cNvSpPr>
            <a:spLocks noGrp="1"/>
          </p:cNvSpPr>
          <p:nvPr>
            <p:ph type="body" sz="quarter" idx="34"/>
          </p:nvPr>
        </p:nvSpPr>
        <p:spPr>
          <a:xfrm>
            <a:off x="29900563" y="23490876"/>
            <a:ext cx="12801600" cy="1219200"/>
          </a:xfrm>
        </p:spPr>
        <p:txBody>
          <a:bodyPr/>
          <a:lstStyle/>
          <a:p>
            <a:r>
              <a:rPr lang="en-US" dirty="0"/>
              <a:t>References</a:t>
            </a:r>
          </a:p>
        </p:txBody>
      </p:sp>
      <p:sp>
        <p:nvSpPr>
          <p:cNvPr id="22" name="Content Placeholder 21"/>
          <p:cNvSpPr>
            <a:spLocks noGrp="1"/>
          </p:cNvSpPr>
          <p:nvPr>
            <p:ph sz="quarter" idx="35"/>
          </p:nvPr>
        </p:nvSpPr>
        <p:spPr>
          <a:xfrm>
            <a:off x="29900880" y="25048852"/>
            <a:ext cx="12801600" cy="6580244"/>
          </a:xfrm>
        </p:spPr>
        <p:txBody>
          <a:bodyPr>
            <a:normAutofit/>
          </a:bodyPr>
          <a:lstStyle/>
          <a:p>
            <a:r>
              <a:rPr lang="en-US" dirty="0"/>
              <a:t>Machin, S., Marie, O., &amp; </a:t>
            </a:r>
            <a:r>
              <a:rPr lang="en-US" dirty="0" err="1"/>
              <a:t>Vujić</a:t>
            </a:r>
            <a:r>
              <a:rPr lang="en-US" dirty="0"/>
              <a:t>, S. (2011). The Crime Reducing Effect of Education*. </a:t>
            </a:r>
            <a:r>
              <a:rPr lang="en-US" i="1" dirty="0"/>
              <a:t>The Economic Journal,</a:t>
            </a:r>
            <a:r>
              <a:rPr lang="en-US" dirty="0"/>
              <a:t> </a:t>
            </a:r>
            <a:r>
              <a:rPr lang="en-US" i="1" dirty="0"/>
              <a:t>121</a:t>
            </a:r>
            <a:r>
              <a:rPr lang="en-US" dirty="0"/>
              <a:t>(552), 463-484. doi:10.1111/j.1468-0297.2011.02430.x</a:t>
            </a:r>
          </a:p>
          <a:p>
            <a:r>
              <a:rPr lang="en-US" dirty="0"/>
              <a:t>Lang, R. E., &amp; Kahn, J. V. (1989). Effects of an Experimental Special-Education Crime-Prevention Intervention: A Time-Series Study. </a:t>
            </a:r>
            <a:r>
              <a:rPr lang="en-US" i="1" dirty="0"/>
              <a:t>Journal of Clinical Child Psychology,</a:t>
            </a:r>
            <a:r>
              <a:rPr lang="en-US" dirty="0"/>
              <a:t> </a:t>
            </a:r>
            <a:r>
              <a:rPr lang="en-US" i="1" dirty="0"/>
              <a:t>18</a:t>
            </a:r>
            <a:r>
              <a:rPr lang="en-US" dirty="0"/>
              <a:t>(3), 263-270. doi:10.1207/s15374424jccp1803_10</a:t>
            </a:r>
          </a:p>
          <a:p>
            <a:r>
              <a:rPr lang="en-US" dirty="0"/>
              <a:t>Lochner, L. (2011). Non-Production Benefits of Education: Crime, Health, and Good Citizenship. doi:10.3386/w16722</a:t>
            </a:r>
          </a:p>
          <a:p>
            <a:r>
              <a:rPr lang="en-US" dirty="0"/>
              <a:t>Walters, G. D. (2013). Delinquency, parental involvement, early adult criminality, and sex: Evidence of moderated mediation. </a:t>
            </a:r>
            <a:r>
              <a:rPr lang="en-US" i="1" dirty="0"/>
              <a:t>Journal of Adolescence,</a:t>
            </a:r>
            <a:r>
              <a:rPr lang="en-US" dirty="0"/>
              <a:t> </a:t>
            </a:r>
            <a:r>
              <a:rPr lang="en-US" i="1" dirty="0"/>
              <a:t>36</a:t>
            </a:r>
            <a:r>
              <a:rPr lang="en-US" dirty="0"/>
              <a:t>(4), 777-785. doi:10.1016/j.adolescence.2013.03.011</a:t>
            </a:r>
          </a:p>
        </p:txBody>
      </p:sp>
      <p:sp>
        <p:nvSpPr>
          <p:cNvPr id="3" name="Content Placeholder 2">
            <a:extLst>
              <a:ext uri="{FF2B5EF4-FFF2-40B4-BE49-F238E27FC236}">
                <a16:creationId xmlns:a16="http://schemas.microsoft.com/office/drawing/2014/main" id="{7B314114-7162-4CEE-9643-FC9F96FA9BF3}"/>
              </a:ext>
            </a:extLst>
          </p:cNvPr>
          <p:cNvSpPr>
            <a:spLocks noGrp="1"/>
          </p:cNvSpPr>
          <p:nvPr>
            <p:ph sz="quarter" idx="23"/>
          </p:nvPr>
        </p:nvSpPr>
        <p:spPr>
          <a:xfrm>
            <a:off x="15453044" y="7028351"/>
            <a:ext cx="12801600" cy="7568798"/>
          </a:xfrm>
        </p:spPr>
        <p:txBody>
          <a:bodyPr>
            <a:normAutofit/>
          </a:bodyPr>
          <a:lstStyle/>
          <a:p>
            <a:pPr lvl="0" indent="-342900">
              <a:spcBef>
                <a:spcPts val="0"/>
              </a:spcBef>
              <a:buSzPts val="1800"/>
              <a:buChar char="●"/>
            </a:pPr>
            <a:r>
              <a:rPr lang="en" sz="3200" dirty="0"/>
              <a:t>How many people</a:t>
            </a:r>
          </a:p>
          <a:p>
            <a:pPr marL="914400" lvl="1" indent="-317500">
              <a:spcBef>
                <a:spcPts val="0"/>
              </a:spcBef>
              <a:buSzPts val="1400"/>
              <a:buChar char="○"/>
            </a:pPr>
            <a:r>
              <a:rPr lang="en" sz="3200" dirty="0"/>
              <a:t>The Add Health Wave IV data set contains survey responses from 6504 people.</a:t>
            </a:r>
          </a:p>
          <a:p>
            <a:pPr lvl="0" indent="-342900">
              <a:spcBef>
                <a:spcPts val="0"/>
              </a:spcBef>
              <a:buSzPts val="1800"/>
              <a:buChar char="●"/>
            </a:pPr>
            <a:r>
              <a:rPr lang="en" sz="3200" dirty="0"/>
              <a:t>What gender</a:t>
            </a:r>
          </a:p>
          <a:p>
            <a:pPr marL="914400" lvl="1" indent="-317500">
              <a:spcBef>
                <a:spcPts val="0"/>
              </a:spcBef>
              <a:buSzPts val="1400"/>
              <a:buChar char="○"/>
            </a:pPr>
            <a:r>
              <a:rPr lang="en" sz="3200" dirty="0"/>
              <a:t>2353 men (36.2%)</a:t>
            </a:r>
          </a:p>
          <a:p>
            <a:pPr marL="914400" lvl="1" indent="-317500">
              <a:spcBef>
                <a:spcPts val="0"/>
              </a:spcBef>
              <a:buSzPts val="1400"/>
              <a:buChar char="○"/>
            </a:pPr>
            <a:r>
              <a:rPr lang="en" sz="3200" dirty="0"/>
              <a:t>2761 women (42.5%)</a:t>
            </a:r>
          </a:p>
          <a:p>
            <a:pPr marL="914400" lvl="1" indent="-317500">
              <a:spcBef>
                <a:spcPts val="0"/>
              </a:spcBef>
              <a:buSzPts val="1400"/>
              <a:buChar char="○"/>
            </a:pPr>
            <a:r>
              <a:rPr lang="en" sz="3200" dirty="0"/>
              <a:t>1390 NA values (21.7%)</a:t>
            </a:r>
          </a:p>
          <a:p>
            <a:pPr lvl="0" indent="-342900">
              <a:spcBef>
                <a:spcPts val="0"/>
              </a:spcBef>
              <a:buSzPts val="1800"/>
              <a:buChar char="●"/>
            </a:pPr>
            <a:r>
              <a:rPr lang="en" sz="3200" dirty="0"/>
              <a:t>What age</a:t>
            </a:r>
          </a:p>
          <a:p>
            <a:pPr marL="914400" lvl="1" indent="-317500">
              <a:spcBef>
                <a:spcPts val="0"/>
              </a:spcBef>
              <a:buSzPts val="1400"/>
              <a:buChar char="○"/>
            </a:pPr>
            <a:r>
              <a:rPr lang="en" sz="3200" dirty="0"/>
              <a:t>Aged 24 to 32</a:t>
            </a:r>
          </a:p>
          <a:p>
            <a:pPr lvl="0" indent="-342900">
              <a:spcBef>
                <a:spcPts val="0"/>
              </a:spcBef>
              <a:buSzPts val="1800"/>
              <a:buChar char="●"/>
            </a:pPr>
            <a:r>
              <a:rPr lang="en" sz="3200" dirty="0"/>
              <a:t>What ethnicity</a:t>
            </a:r>
          </a:p>
          <a:p>
            <a:pPr marL="914400" lvl="1" indent="-317500">
              <a:spcBef>
                <a:spcPts val="0"/>
              </a:spcBef>
              <a:buSzPts val="1400"/>
              <a:buChar char="○"/>
            </a:pPr>
            <a:r>
              <a:rPr lang="en" sz="3200" dirty="0"/>
              <a:t>3671 respondents were white (71.9%)</a:t>
            </a:r>
          </a:p>
          <a:p>
            <a:pPr marL="914400" lvl="1" indent="-317500">
              <a:spcBef>
                <a:spcPts val="0"/>
              </a:spcBef>
              <a:buSzPts val="1400"/>
              <a:buChar char="○"/>
            </a:pPr>
            <a:r>
              <a:rPr lang="en" sz="3200" dirty="0"/>
              <a:t>1240 respondents were black (24.3%)</a:t>
            </a:r>
          </a:p>
          <a:p>
            <a:pPr marL="914400" lvl="1" indent="-317500">
              <a:spcBef>
                <a:spcPts val="0"/>
              </a:spcBef>
              <a:buSzPts val="1400"/>
              <a:buChar char="○"/>
            </a:pPr>
            <a:r>
              <a:rPr lang="en" sz="3200" dirty="0"/>
              <a:t>157 respondents were asian or pacific islander (3%)</a:t>
            </a:r>
          </a:p>
          <a:p>
            <a:pPr marL="914400" lvl="1" indent="-317500">
              <a:spcBef>
                <a:spcPts val="0"/>
              </a:spcBef>
              <a:buSzPts val="1400"/>
              <a:buChar char="○"/>
            </a:pPr>
            <a:r>
              <a:rPr lang="en" sz="3200" dirty="0"/>
              <a:t>41 respondents were native american or alaskan native (0.8%)</a:t>
            </a:r>
          </a:p>
          <a:p>
            <a:endParaRPr lang="en-US" sz="3200" dirty="0"/>
          </a:p>
        </p:txBody>
      </p:sp>
      <p:sp>
        <p:nvSpPr>
          <p:cNvPr id="10" name="Content Placeholder 9">
            <a:extLst>
              <a:ext uri="{FF2B5EF4-FFF2-40B4-BE49-F238E27FC236}">
                <a16:creationId xmlns:a16="http://schemas.microsoft.com/office/drawing/2014/main" id="{FF01898C-1AB2-407C-938E-CF5D73EA2E27}"/>
              </a:ext>
            </a:extLst>
          </p:cNvPr>
          <p:cNvSpPr>
            <a:spLocks noGrp="1"/>
          </p:cNvSpPr>
          <p:nvPr>
            <p:ph sz="quarter" idx="33"/>
          </p:nvPr>
        </p:nvSpPr>
        <p:spPr>
          <a:xfrm>
            <a:off x="29860926" y="17068800"/>
            <a:ext cx="12841554" cy="6083808"/>
          </a:xfrm>
        </p:spPr>
        <p:txBody>
          <a:bodyPr>
            <a:normAutofit/>
          </a:bodyPr>
          <a:lstStyle/>
          <a:p>
            <a:pPr lvl="0" indent="-295275">
              <a:spcBef>
                <a:spcPts val="0"/>
              </a:spcBef>
              <a:buClr>
                <a:srgbClr val="555555"/>
              </a:buClr>
              <a:buSzPts val="1050"/>
              <a:buFont typeface="Arial"/>
              <a:buChar char="●"/>
            </a:pPr>
            <a:r>
              <a:rPr lang="en" sz="3600" dirty="0"/>
              <a:t>The knowledge that people with more education are less likely to have trouble with the law could be a great motivator for students, and those who work in education.</a:t>
            </a:r>
          </a:p>
          <a:p>
            <a:pPr lvl="0" indent="-295275">
              <a:spcBef>
                <a:spcPts val="0"/>
              </a:spcBef>
              <a:buClr>
                <a:srgbClr val="555555"/>
              </a:buClr>
              <a:buSzPts val="1050"/>
              <a:buFont typeface="Arial"/>
              <a:buChar char="●"/>
            </a:pPr>
            <a:r>
              <a:rPr lang="en" sz="3600" dirty="0"/>
              <a:t>Further research to solidify our topic could include; comparing the GPAs of students who have been arrested to those who haven’t, including data on the subjects’ upbringing, the further categorization of types of crimes committed.</a:t>
            </a:r>
          </a:p>
          <a:p>
            <a:pPr marL="0" indent="0">
              <a:buNone/>
            </a:pPr>
            <a:endParaRPr lang="en-US" sz="3600" dirty="0"/>
          </a:p>
        </p:txBody>
      </p:sp>
      <p:sp>
        <p:nvSpPr>
          <p:cNvPr id="19" name="Rectangle 1">
            <a:extLst>
              <a:ext uri="{FF2B5EF4-FFF2-40B4-BE49-F238E27FC236}">
                <a16:creationId xmlns:a16="http://schemas.microsoft.com/office/drawing/2014/main" id="{A2367187-C4AD-4BF4-B4F8-D10E39F5099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62626"/>
                </a:solidFill>
                <a:effectLst/>
                <a:latin typeface="Roboto"/>
                <a:hlinkClick r:id="rId4"/>
              </a:rPr>
              <a:t>  </a:t>
            </a:r>
            <a:r>
              <a:rPr kumimoji="0" lang="en-US" altLang="en-US" sz="1900" b="0" i="0" u="none" strike="noStrike" cap="none" normalizeH="0" baseline="0" dirty="0">
                <a:ln>
                  <a:noFill/>
                </a:ln>
                <a:solidFill>
                  <a:srgbClr val="262626"/>
                </a:solidFill>
                <a:effectLst/>
                <a:latin typeface="Roboto"/>
              </a:rPr>
              <a:t> </a:t>
            </a:r>
            <a:r>
              <a:rPr kumimoji="0" lang="en-US" altLang="en-US" sz="900" b="0" i="0" u="none" strike="noStrike" cap="none" normalizeH="0" baseline="0" dirty="0">
                <a:ln>
                  <a:noFill/>
                </a:ln>
                <a:solidFill>
                  <a:srgbClr val="262626"/>
                </a:solidFill>
                <a:effectLst/>
                <a:latin typeface="Robot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63238"/>
                </a:solidFill>
                <a:effectLst/>
                <a:latin typeface="Roboto"/>
              </a:rPr>
              <a:t>Is it more likely for a person who graduated high school to stay out of trouble with the law, compared to someone who dropped out?  Are those who have been arrested more likely to have low income, as compared with those who haven’t? </a:t>
            </a:r>
            <a:br>
              <a:rPr kumimoji="0" lang="en-US" altLang="en-US" sz="900" b="0" i="0" u="none" strike="noStrike" cap="none" normalizeH="0" baseline="0" dirty="0">
                <a:ln>
                  <a:noFill/>
                </a:ln>
                <a:solidFill>
                  <a:srgbClr val="263238"/>
                </a:solidFill>
                <a:effectLst/>
                <a:latin typeface="Roboto"/>
              </a:rPr>
            </a:br>
            <a:r>
              <a:rPr kumimoji="0" lang="en-US" altLang="en-US" sz="900" b="0" i="0" u="none" strike="noStrike" cap="none" normalizeH="0" baseline="0" dirty="0">
                <a:ln>
                  <a:noFill/>
                </a:ln>
                <a:solidFill>
                  <a:srgbClr val="263238"/>
                </a:solidFill>
                <a:effectLst/>
                <a:latin typeface="Roboto"/>
              </a:rPr>
              <a:t>Our research looks into the connection between level of education, level of income, and overall education status for respondents to the AddHealth Wave IV study</a:t>
            </a:r>
            <a:endParaRPr kumimoji="0" lang="en-US" altLang="en-US" sz="900" b="0" i="0" u="none" strike="noStrike" cap="none" normalizeH="0" baseline="0" dirty="0">
              <a:ln>
                <a:noFill/>
              </a:ln>
              <a:solidFill>
                <a:srgbClr val="262626"/>
              </a:solidFill>
              <a:effectLst/>
              <a:latin typeface="Roboto"/>
            </a:endParaRPr>
          </a:p>
        </p:txBody>
      </p:sp>
      <p:pic>
        <p:nvPicPr>
          <p:cNvPr id="1026" name="Picture 2" descr="Edward Brown (ebrown37@mail.csuchico.edu)">
            <a:hlinkClick r:id="rId4"/>
            <a:extLst>
              <a:ext uri="{FF2B5EF4-FFF2-40B4-BE49-F238E27FC236}">
                <a16:creationId xmlns:a16="http://schemas.microsoft.com/office/drawing/2014/main" id="{A01BC047-C588-479C-8CCE-3B3A9184E8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 y="-280988"/>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6C9CF01-8C46-4B52-BE03-22C4E8516271}"/>
              </a:ext>
            </a:extLst>
          </p:cNvPr>
          <p:cNvSpPr txBox="1"/>
          <p:nvPr/>
        </p:nvSpPr>
        <p:spPr>
          <a:xfrm>
            <a:off x="1143000" y="7353300"/>
            <a:ext cx="12801600" cy="5016758"/>
          </a:xfrm>
          <a:prstGeom prst="rect">
            <a:avLst/>
          </a:prstGeom>
          <a:noFill/>
        </p:spPr>
        <p:txBody>
          <a:bodyPr wrap="square" rtlCol="0">
            <a:spAutoFit/>
          </a:bodyPr>
          <a:lstStyle/>
          <a:p>
            <a:r>
              <a:rPr lang="en-US" sz="4000" dirty="0"/>
              <a:t>Is it more likely for a person who graduated high school to stay out of trouble with the law, compared to someone who dropped out?  Are those who have been arrested more likely to have low income, as compared with those who haven’t? </a:t>
            </a:r>
          </a:p>
          <a:p>
            <a:br>
              <a:rPr lang="en-US" sz="4000" dirty="0"/>
            </a:br>
            <a:r>
              <a:rPr lang="en-US" sz="4000" dirty="0"/>
              <a:t>Our research looks into the connection between level of education, level of income, and overall education status for respondents to the AddHealth Wave IV study.</a:t>
            </a:r>
          </a:p>
        </p:txBody>
      </p:sp>
      <p:sp>
        <p:nvSpPr>
          <p:cNvPr id="49" name="Content Placeholder 48">
            <a:extLst>
              <a:ext uri="{FF2B5EF4-FFF2-40B4-BE49-F238E27FC236}">
                <a16:creationId xmlns:a16="http://schemas.microsoft.com/office/drawing/2014/main" id="{063733EE-F695-493F-B9ED-E06465511F32}"/>
              </a:ext>
            </a:extLst>
          </p:cNvPr>
          <p:cNvSpPr>
            <a:spLocks noGrp="1"/>
          </p:cNvSpPr>
          <p:nvPr>
            <p:ph sz="quarter" idx="32"/>
          </p:nvPr>
        </p:nvSpPr>
        <p:spPr/>
        <p:txBody>
          <a:bodyPr>
            <a:noAutofit/>
          </a:bodyPr>
          <a:lstStyle/>
          <a:p>
            <a:pPr lvl="0" indent="-317500">
              <a:spcBef>
                <a:spcPts val="0"/>
              </a:spcBef>
              <a:buClr>
                <a:srgbClr val="555555"/>
              </a:buClr>
              <a:buSzPts val="1400"/>
              <a:buFont typeface="Arial"/>
              <a:buChar char="●"/>
            </a:pPr>
            <a:r>
              <a:rPr lang="en" sz="3600" dirty="0"/>
              <a:t>Our graphical and inferential results tell us that there is an association between number of arrests and personal income, and between high school graduation status and arrest record.  </a:t>
            </a:r>
          </a:p>
          <a:p>
            <a:pPr lvl="0" indent="-317500">
              <a:spcBef>
                <a:spcPts val="0"/>
              </a:spcBef>
              <a:buClr>
                <a:srgbClr val="555555"/>
              </a:buClr>
              <a:buSzPts val="1400"/>
              <a:buFont typeface="Arial"/>
              <a:buChar char="●"/>
            </a:pPr>
            <a:r>
              <a:rPr lang="en" sz="3600" dirty="0"/>
              <a:t>Our research supports the hypothesis that population with more education, is less likely to be arrested. Those who have received a diploma have a much smaller chance of getting arrested (25%), than do dropouts (55%).</a:t>
            </a:r>
          </a:p>
          <a:p>
            <a:pPr lvl="0" indent="-317500">
              <a:spcBef>
                <a:spcPts val="0"/>
              </a:spcBef>
              <a:buClr>
                <a:srgbClr val="555555"/>
              </a:buClr>
              <a:buSzPts val="1400"/>
              <a:buFont typeface="Arial"/>
              <a:buChar char="●"/>
            </a:pPr>
            <a:r>
              <a:rPr lang="en" sz="3600" dirty="0"/>
              <a:t>The overall trend of the data, is that those who have received a high school diploma, have a smaller tendency to be arrested, and a better financial outlook, than those who dropped out, or earned a GED or certificate.</a:t>
            </a:r>
          </a:p>
          <a:p>
            <a:pPr lvl="0" indent="-317500">
              <a:spcBef>
                <a:spcPts val="0"/>
              </a:spcBef>
              <a:buClr>
                <a:srgbClr val="555555"/>
              </a:buClr>
              <a:buSzPts val="1400"/>
              <a:buFont typeface="Arial"/>
              <a:buChar char="●"/>
            </a:pPr>
            <a:r>
              <a:rPr lang="en" sz="3600" dirty="0"/>
              <a:t>Previous research has shown that more education leads to reduced crime (Lang et al, 1989). </a:t>
            </a:r>
          </a:p>
        </p:txBody>
      </p:sp>
      <p:sp>
        <p:nvSpPr>
          <p:cNvPr id="52" name="Content Placeholder 51">
            <a:extLst>
              <a:ext uri="{FF2B5EF4-FFF2-40B4-BE49-F238E27FC236}">
                <a16:creationId xmlns:a16="http://schemas.microsoft.com/office/drawing/2014/main" id="{86109FEC-2C8D-4405-B342-966CBA3E000B}"/>
              </a:ext>
            </a:extLst>
          </p:cNvPr>
          <p:cNvSpPr>
            <a:spLocks noGrp="1"/>
          </p:cNvSpPr>
          <p:nvPr>
            <p:ph sz="quarter" idx="30"/>
          </p:nvPr>
        </p:nvSpPr>
        <p:spPr>
          <a:xfrm>
            <a:off x="15636556" y="25048853"/>
            <a:ext cx="12709844" cy="6580244"/>
          </a:xfrm>
        </p:spPr>
        <p:txBody>
          <a:bodyPr/>
          <a:lstStyle/>
          <a:p>
            <a:endParaRPr lang="en-US" dirty="0"/>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732</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Roboto</vt:lpstr>
      <vt:lpstr>Medical Poster</vt:lpstr>
      <vt:lpstr>Associations Between Criminal Activity, Economic Status, and Education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2017-11-29T20:00:12Z</dcterms:created>
  <dcterms:modified xsi:type="dcterms:W3CDTF">2017-11-29T22:16:14Z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