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444" autoAdjust="0"/>
  </p:normalViewPr>
  <p:slideViewPr>
    <p:cSldViewPr snapToGrid="0" snapToObjects="1" showGuides="1">
      <p:cViewPr>
        <p:scale>
          <a:sx n="30" d="100"/>
          <a:sy n="30" d="100"/>
        </p:scale>
        <p:origin x="-280" y="-96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Chart%20in%20Microsoft%20Office%20PowerPoint"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Chart%20in%20Microsoft%20Office%20PowerPoint"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r>
              <a:rPr lang="en-US" dirty="0"/>
              <a:t>Do you </a:t>
            </a:r>
            <a:r>
              <a:rPr lang="en-US" dirty="0" smtClean="0"/>
              <a:t>smoke?</a:t>
            </a:r>
          </a:p>
          <a:p>
            <a:pPr>
              <a:defRPr/>
            </a:pPr>
            <a:r>
              <a:rPr lang="en-US" dirty="0" smtClean="0"/>
              <a:t>N=3320</a:t>
            </a:r>
            <a:endParaRPr lang="en-US" dirty="0"/>
          </a:p>
        </c:rich>
      </c:tx>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'[Chart in Microsoft Office PowerPoint]Sheet1'!$B$1</c:f>
              <c:strCache>
                <c:ptCount val="1"/>
                <c:pt idx="0">
                  <c:v>Do you smoke?</c:v>
                </c:pt>
              </c:strCache>
            </c:strRef>
          </c:tx>
          <c:dPt>
            <c:idx val="0"/>
            <c:bubble3D val="0"/>
            <c:spPr>
              <a:solidFill>
                <a:schemeClr val="accent6">
                  <a:tint val="77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6">
                  <a:shade val="76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anchor="ctr" anchorCtr="1"/>
              <a:lstStyle/>
              <a:p>
                <a:pPr>
                  <a:defRPr sz="20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'[Chart in Microsoft Office PowerPoint]Sheet1'!$A$2:$A$3</c:f>
              <c:strCache>
                <c:ptCount val="2"/>
                <c:pt idx="0">
                  <c:v>No</c:v>
                </c:pt>
                <c:pt idx="1">
                  <c:v>Yes</c:v>
                </c:pt>
              </c:strCache>
            </c:strRef>
          </c:cat>
          <c:val>
            <c:numRef>
              <c:f>'[Chart in Microsoft Office PowerPoint]Sheet1'!$B$2:$B$3</c:f>
              <c:numCache>
                <c:formatCode>General</c:formatCode>
                <c:ptCount val="2"/>
                <c:pt idx="0">
                  <c:v>0.304</c:v>
                </c:pt>
                <c:pt idx="1">
                  <c:v>0.696</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r>
              <a:rPr lang="en-US" sz="2400" dirty="0"/>
              <a:t>General </a:t>
            </a:r>
            <a:r>
              <a:rPr lang="en-US" sz="2400" dirty="0" smtClean="0"/>
              <a:t>Health</a:t>
            </a:r>
          </a:p>
          <a:p>
            <a:pPr>
              <a:defRPr sz="2400"/>
            </a:pPr>
            <a:r>
              <a:rPr lang="en-US" sz="2400" dirty="0" smtClean="0"/>
              <a:t>N=5114</a:t>
            </a:r>
            <a:endParaRPr lang="en-US" sz="2400" dirty="0"/>
          </a:p>
        </c:rich>
      </c:tx>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'[Chart in Microsoft Office PowerPoint]Sheet1'!$B$1</c:f>
              <c:strCache>
                <c:ptCount val="1"/>
                <c:pt idx="0">
                  <c:v>General Health</c:v>
                </c:pt>
              </c:strCache>
            </c:strRef>
          </c:tx>
          <c:dPt>
            <c:idx val="0"/>
            <c:bubble3D val="0"/>
            <c:spPr>
              <a:solidFill>
                <a:schemeClr val="accent5">
                  <a:shade val="76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5">
                  <a:tint val="77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anchor="ctr" anchorCtr="1"/>
              <a:lstStyle/>
              <a:p>
                <a:pPr>
                  <a:defRPr sz="2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'[Chart in Microsoft Office PowerPoint]Sheet1'!$A$2:$A$3</c:f>
              <c:strCache>
                <c:ptCount val="2"/>
                <c:pt idx="0">
                  <c:v>Excellent</c:v>
                </c:pt>
                <c:pt idx="1">
                  <c:v>Not Excellent</c:v>
                </c:pt>
              </c:strCache>
            </c:strRef>
          </c:cat>
          <c:val>
            <c:numRef>
              <c:f>'[Chart in Microsoft Office PowerPoint]Sheet1'!$B$2:$B$3</c:f>
              <c:numCache>
                <c:formatCode>General</c:formatCode>
                <c:ptCount val="2"/>
                <c:pt idx="0">
                  <c:v>0.191</c:v>
                </c:pt>
                <c:pt idx="1">
                  <c:v>0.809</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880" b="1" i="0" u="none" strike="noStrike" kern="1200" cap="all" spc="50" baseline="0">
                <a:solidFill>
                  <a:schemeClr val="tx1">
                    <a:lumMod val="65000"/>
                    <a:lumOff val="35000"/>
                  </a:schemeClr>
                </a:solidFill>
                <a:latin typeface="+mn-lt"/>
                <a:ea typeface="+mn-ea"/>
                <a:cs typeface="+mn-cs"/>
              </a:defRPr>
            </a:pPr>
            <a:r>
              <a:rPr lang="en-US"/>
              <a:t>Sleep Troubles in the Past Week</a:t>
            </a:r>
          </a:p>
          <a:p>
            <a:pPr>
              <a:defRPr/>
            </a:pPr>
            <a:r>
              <a:rPr lang="en-US"/>
              <a:t>n= 5067</a:t>
            </a:r>
          </a:p>
        </c:rich>
      </c:tx>
      <c:layout/>
      <c:overlay val="0"/>
      <c:spPr>
        <a:noFill/>
        <a:ln>
          <a:noFill/>
        </a:ln>
        <a:effectLst/>
      </c:spPr>
      <c:txPr>
        <a:bodyPr rot="0" spcFirstLastPara="1" vertOverflow="ellipsis" vert="horz" wrap="square" anchor="ctr" anchorCtr="1"/>
        <a:lstStyle/>
        <a:p>
          <a:pPr>
            <a:defRPr sz="288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Sleep Troubles in the Past Week</c:v>
                </c:pt>
              </c:strCache>
            </c:strRef>
          </c:tx>
          <c:dPt>
            <c:idx val="0"/>
            <c:bubble3D val="0"/>
            <c:spPr>
              <a:solidFill>
                <a:schemeClr val="accent1">
                  <a:shade val="53000"/>
                </a:schemeClr>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1">
                  <a:shade val="76000"/>
                </a:schemeClr>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1">
                  <a:tint val="77000"/>
                </a:schemeClr>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1">
                  <a:tint val="54000"/>
                </a:schemeClr>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anchor="ctr" anchorCtr="1"/>
              <a:lstStyle/>
              <a:p>
                <a:pPr>
                  <a:defRPr sz="2400" b="1" i="0" u="none" strike="noStrike" kern="1200" baseline="0">
                    <a:solidFill>
                      <a:srgbClr val="FFFFFF"/>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0</c:v>
                </c:pt>
                <c:pt idx="1">
                  <c:v>0 to 1</c:v>
                </c:pt>
                <c:pt idx="2">
                  <c:v>1 to 2</c:v>
                </c:pt>
                <c:pt idx="3">
                  <c:v>3 to 4</c:v>
                </c:pt>
                <c:pt idx="4">
                  <c:v>5+</c:v>
                </c:pt>
              </c:strCache>
            </c:strRef>
          </c:cat>
          <c:val>
            <c:numRef>
              <c:f>Sheet1!$B$2:$B$6</c:f>
              <c:numCache>
                <c:formatCode>General</c:formatCode>
                <c:ptCount val="5"/>
                <c:pt idx="0">
                  <c:v>0.441</c:v>
                </c:pt>
                <c:pt idx="1">
                  <c:v>0.171</c:v>
                </c:pt>
                <c:pt idx="2">
                  <c:v>0.171</c:v>
                </c:pt>
                <c:pt idx="3">
                  <c:v>0.099</c:v>
                </c:pt>
                <c:pt idx="4">
                  <c:v>0.118</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2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2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2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3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4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4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4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4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6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6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6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7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hyperlink" Target="https://doi.org/10.1016/j.sleep.2007.10.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40000"/>
                <a:satMod val="350000"/>
              </a:schemeClr>
            </a:gs>
            <a:gs pos="44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7032111"/>
            <a:ext cx="10056813" cy="13550354"/>
          </a:xfrm>
        </p:spPr>
        <p:txBody>
          <a:bodyPr/>
          <a:lstStyle/>
          <a:p>
            <a:pPr fontAlgn="base">
              <a:spcBef>
                <a:spcPts val="3816"/>
              </a:spcBef>
            </a:pPr>
            <a:r>
              <a:rPr lang="en-US" sz="3400" dirty="0" smtClean="0"/>
              <a:t>      </a:t>
            </a:r>
            <a:r>
              <a:rPr lang="en-US" sz="3400" dirty="0" smtClean="0">
                <a:latin typeface="+mj-lt"/>
              </a:rPr>
              <a:t>Recently </a:t>
            </a:r>
            <a:r>
              <a:rPr lang="en-US" sz="3400" dirty="0">
                <a:latin typeface="+mj-lt"/>
              </a:rPr>
              <a:t>California State University, Chico enacted a campus-wide tobacco ban, causing many students, staff, and faculty to have to refrain from smoking until they have left campus</a:t>
            </a:r>
            <a:r>
              <a:rPr lang="en-US" sz="3400" dirty="0" smtClean="0">
                <a:latin typeface="+mj-lt"/>
              </a:rPr>
              <a:t>. </a:t>
            </a:r>
            <a:endParaRPr lang="en-US" sz="3400" dirty="0">
              <a:latin typeface="+mj-lt"/>
            </a:endParaRPr>
          </a:p>
          <a:p>
            <a:pPr fontAlgn="base">
              <a:spcBef>
                <a:spcPts val="3816"/>
              </a:spcBef>
            </a:pPr>
            <a:r>
              <a:rPr lang="en-US" sz="3400" dirty="0" smtClean="0">
                <a:latin typeface="+mj-lt"/>
              </a:rPr>
              <a:t>     This </a:t>
            </a:r>
            <a:r>
              <a:rPr lang="en-US" sz="3400" dirty="0">
                <a:latin typeface="+mj-lt"/>
              </a:rPr>
              <a:t>study aims to see if this ban has the potential to help students maintain healthier sleeping habits. </a:t>
            </a:r>
            <a:r>
              <a:rPr lang="en-US" sz="3400" dirty="0" smtClean="0">
                <a:latin typeface="+mj-lt"/>
              </a:rPr>
              <a:t>Previous research has been done to study this topic. A </a:t>
            </a:r>
            <a:r>
              <a:rPr lang="en-US" sz="3400" dirty="0">
                <a:latin typeface="+mj-lt"/>
              </a:rPr>
              <a:t>study conducted in 2014 found that smokers exhibited higher rates of sleep apnea compared to non-smokers. This study proposes that smoking can cause alternative pattern in sleep architecture, upper and lower airway inflammation, and increase in arousal due to nicotine affects (Krishnan, V., Dixon-Williams, S., &amp; Thornton, J. D. , 2014</a:t>
            </a:r>
            <a:r>
              <a:rPr lang="en-US" sz="3400" dirty="0" smtClean="0">
                <a:latin typeface="+mj-lt"/>
              </a:rPr>
              <a:t>).</a:t>
            </a:r>
            <a:endParaRPr lang="en-US" sz="3400" dirty="0">
              <a:latin typeface="+mj-lt"/>
            </a:endParaRPr>
          </a:p>
          <a:p>
            <a:pPr fontAlgn="base">
              <a:spcBef>
                <a:spcPts val="3816"/>
              </a:spcBef>
            </a:pPr>
            <a:r>
              <a:rPr lang="en-US" sz="3400" dirty="0" smtClean="0">
                <a:latin typeface="+mj-lt"/>
              </a:rPr>
              <a:t>      The </a:t>
            </a:r>
            <a:r>
              <a:rPr lang="en-US" sz="3400" dirty="0">
                <a:latin typeface="+mj-lt"/>
              </a:rPr>
              <a:t>results of another study, this one conducted in 2008  on smokers who experience sleep apnea, found that the disruption to getting a full night sleep was reported to be caused by an “inner drive” where the patients had no control over their urges to smoke in the middle of the night (</a:t>
            </a:r>
            <a:r>
              <a:rPr lang="en-US" sz="3400" dirty="0" err="1">
                <a:latin typeface="+mj-lt"/>
              </a:rPr>
              <a:t>Provini</a:t>
            </a:r>
            <a:r>
              <a:rPr lang="en-US" sz="3400" dirty="0">
                <a:latin typeface="+mj-lt"/>
              </a:rPr>
              <a:t> F., </a:t>
            </a:r>
            <a:r>
              <a:rPr lang="en-US" sz="3400" dirty="0" err="1">
                <a:latin typeface="+mj-lt"/>
              </a:rPr>
              <a:t>Vetrugno</a:t>
            </a:r>
            <a:r>
              <a:rPr lang="en-US" sz="3400" dirty="0">
                <a:latin typeface="+mj-lt"/>
              </a:rPr>
              <a:t> R., </a:t>
            </a:r>
            <a:r>
              <a:rPr lang="en-US" sz="3400" dirty="0" err="1">
                <a:latin typeface="+mj-lt"/>
              </a:rPr>
              <a:t>Montagna</a:t>
            </a:r>
            <a:r>
              <a:rPr lang="en-US" sz="3400" dirty="0">
                <a:latin typeface="+mj-lt"/>
              </a:rPr>
              <a:t> P., 2008). </a:t>
            </a:r>
          </a:p>
          <a:p>
            <a:pPr fontAlgn="base"/>
            <a:endParaRPr lang="en-US" sz="3600" dirty="0"/>
          </a:p>
          <a:p>
            <a:endParaRPr lang="en-US" dirty="0"/>
          </a:p>
        </p:txBody>
      </p:sp>
      <p:sp>
        <p:nvSpPr>
          <p:cNvPr id="3" name="Text Placeholder 2"/>
          <p:cNvSpPr>
            <a:spLocks noGrp="1"/>
          </p:cNvSpPr>
          <p:nvPr>
            <p:ph type="body" sz="quarter" idx="11"/>
          </p:nvPr>
        </p:nvSpPr>
        <p:spPr>
          <a:xfrm>
            <a:off x="509578" y="6057514"/>
            <a:ext cx="10061883"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Introduction and Background</a:t>
            </a:r>
            <a:endParaRPr lang="en-US" sz="4400" u="none" dirty="0">
              <a:solidFill>
                <a:schemeClr val="bg1"/>
              </a:solidFill>
              <a:latin typeface="Avenir Next Demi Bold" charset="0"/>
              <a:ea typeface="Avenir Next Demi Bold" charset="0"/>
              <a:cs typeface="Avenir Next Demi Bold" charset="0"/>
            </a:endParaRPr>
          </a:p>
        </p:txBody>
      </p:sp>
      <p:sp>
        <p:nvSpPr>
          <p:cNvPr id="5" name="Text Placeholder 4"/>
          <p:cNvSpPr>
            <a:spLocks noGrp="1"/>
          </p:cNvSpPr>
          <p:nvPr>
            <p:ph type="body" sz="quarter" idx="21"/>
          </p:nvPr>
        </p:nvSpPr>
        <p:spPr>
          <a:xfrm>
            <a:off x="11437906" y="6939449"/>
            <a:ext cx="10048874" cy="3016188"/>
          </a:xfrm>
        </p:spPr>
        <p:txBody>
          <a:bodyPr/>
          <a:lstStyle/>
          <a:p>
            <a:pPr marL="571500" indent="-571500" fontAlgn="base">
              <a:spcBef>
                <a:spcPts val="2664"/>
              </a:spcBef>
              <a:buFont typeface="Arial" charset="0"/>
              <a:buChar char="•"/>
            </a:pPr>
            <a:r>
              <a:rPr lang="en-US" sz="3400" dirty="0" smtClean="0">
                <a:latin typeface="+mj-lt"/>
              </a:rPr>
              <a:t>The </a:t>
            </a:r>
            <a:r>
              <a:rPr lang="en-US" sz="3400" dirty="0">
                <a:latin typeface="+mj-lt"/>
              </a:rPr>
              <a:t>data that was collected by the Add Health IV in-home survey, this survey had given us access to 5114 male and female respondents ranging age group of 24-32.</a:t>
            </a:r>
          </a:p>
          <a:p>
            <a:endParaRPr lang="en-US" dirty="0"/>
          </a:p>
        </p:txBody>
      </p:sp>
      <p:sp>
        <p:nvSpPr>
          <p:cNvPr id="14" name="Text Placeholder 13"/>
          <p:cNvSpPr>
            <a:spLocks noGrp="1"/>
          </p:cNvSpPr>
          <p:nvPr>
            <p:ph type="body" sz="quarter" idx="30"/>
          </p:nvPr>
        </p:nvSpPr>
        <p:spPr>
          <a:xfrm>
            <a:off x="33353509" y="26817466"/>
            <a:ext cx="10052050" cy="3898037"/>
          </a:xfrm>
        </p:spPr>
        <p:txBody>
          <a:bodyPr/>
          <a:lstStyle/>
          <a:p>
            <a:r>
              <a:rPr lang="en-US" dirty="0"/>
              <a:t>Krishnan, V., Dixon-Williams, S., &amp; Thornton, J. D. (2014). Where There Is Smoke…There Is Sleep Apnea: Exploring the Relationship Between Smoking and Sleep Apnea. </a:t>
            </a:r>
            <a:r>
              <a:rPr lang="en-US" i="1" dirty="0"/>
              <a:t>Chest</a:t>
            </a:r>
            <a:r>
              <a:rPr lang="en-US" dirty="0"/>
              <a:t>, </a:t>
            </a:r>
            <a:r>
              <a:rPr lang="en-US" i="1" dirty="0"/>
              <a:t>146</a:t>
            </a:r>
            <a:r>
              <a:rPr lang="en-US" dirty="0"/>
              <a:t>(6), 1673–1680. http://</a:t>
            </a:r>
            <a:r>
              <a:rPr lang="en-US" dirty="0" err="1"/>
              <a:t>doi.org</a:t>
            </a:r>
            <a:r>
              <a:rPr lang="en-US" dirty="0"/>
              <a:t>/10.1378/chest.14-0772</a:t>
            </a:r>
          </a:p>
          <a:p>
            <a:r>
              <a:rPr lang="en-US" dirty="0"/>
              <a:t/>
            </a:r>
            <a:br>
              <a:rPr lang="en-US" dirty="0"/>
            </a:br>
            <a:r>
              <a:rPr lang="en-US" dirty="0" err="1"/>
              <a:t>Provini</a:t>
            </a:r>
            <a:r>
              <a:rPr lang="en-US" dirty="0"/>
              <a:t> F., </a:t>
            </a:r>
            <a:r>
              <a:rPr lang="en-US" dirty="0" err="1"/>
              <a:t>Vetrugno</a:t>
            </a:r>
            <a:r>
              <a:rPr lang="en-US" dirty="0"/>
              <a:t> R., </a:t>
            </a:r>
            <a:r>
              <a:rPr lang="en-US" dirty="0" err="1"/>
              <a:t>Montagna</a:t>
            </a:r>
            <a:r>
              <a:rPr lang="en-US" dirty="0"/>
              <a:t> P. (2008). Sleep-related smoking syndrome. </a:t>
            </a:r>
            <a:r>
              <a:rPr lang="en-US" i="1" dirty="0"/>
              <a:t>Sleep Medicine, 9(8), </a:t>
            </a:r>
            <a:r>
              <a:rPr lang="en-US" dirty="0"/>
              <a:t>903-905.</a:t>
            </a:r>
            <a:r>
              <a:rPr lang="en-US" dirty="0">
                <a:hlinkClick r:id="rId2"/>
              </a:rPr>
              <a:t> </a:t>
            </a:r>
            <a:r>
              <a:rPr lang="en-US" u="sng" dirty="0">
                <a:hlinkClick r:id="rId2"/>
              </a:rPr>
              <a:t>doi.org/10.1016/j.sleep.2007.10.021</a:t>
            </a:r>
            <a:endParaRPr lang="en-US" dirty="0"/>
          </a:p>
          <a:p>
            <a:r>
              <a:rPr lang="en-US" dirty="0"/>
              <a:t/>
            </a:r>
            <a:br>
              <a:rPr lang="en-US" dirty="0"/>
            </a:br>
            <a:endParaRPr lang="en-US" dirty="0"/>
          </a:p>
        </p:txBody>
      </p:sp>
      <p:sp>
        <p:nvSpPr>
          <p:cNvPr id="16" name="Text Placeholder 15"/>
          <p:cNvSpPr>
            <a:spLocks noGrp="1"/>
          </p:cNvSpPr>
          <p:nvPr>
            <p:ph type="body" sz="quarter" idx="150"/>
          </p:nvPr>
        </p:nvSpPr>
        <p:spPr/>
        <p:txBody>
          <a:bodyPr/>
          <a:lstStyle/>
          <a:p>
            <a:r>
              <a:rPr lang="en-US" b="1" dirty="0" smtClean="0">
                <a:latin typeface="Avenir Next Demi Bold" charset="0"/>
                <a:ea typeface="Avenir Next Demi Bold" charset="0"/>
                <a:cs typeface="Avenir Next Demi Bold" charset="0"/>
              </a:rPr>
              <a:t>Fall 2017, Statistics 315, Section </a:t>
            </a:r>
            <a:r>
              <a:rPr lang="en-US" b="1" dirty="0" smtClean="0">
                <a:latin typeface="Avenir Next Demi Bold" charset="0"/>
                <a:ea typeface="Avenir Next Demi Bold" charset="0"/>
                <a:cs typeface="Avenir Next Demi Bold" charset="0"/>
              </a:rPr>
              <a:t>1</a:t>
            </a:r>
            <a:endParaRPr lang="en-US" b="1" dirty="0">
              <a:latin typeface="Avenir Next Demi Bold" charset="0"/>
              <a:ea typeface="Avenir Next Demi Bold" charset="0"/>
              <a:cs typeface="Avenir Next Demi Bold" charset="0"/>
            </a:endParaRPr>
          </a:p>
        </p:txBody>
      </p:sp>
      <p:sp>
        <p:nvSpPr>
          <p:cNvPr id="17" name="Text Placeholder 16"/>
          <p:cNvSpPr>
            <a:spLocks noGrp="1"/>
          </p:cNvSpPr>
          <p:nvPr>
            <p:ph type="body" sz="quarter" idx="151"/>
          </p:nvPr>
        </p:nvSpPr>
        <p:spPr/>
        <p:txBody>
          <a:bodyPr>
            <a:normAutofit fontScale="92500" lnSpcReduction="10000"/>
          </a:bodyPr>
          <a:lstStyle/>
          <a:p>
            <a:r>
              <a:rPr lang="en-US" b="1" dirty="0" smtClean="0">
                <a:latin typeface="Avenir Next Demi Bold" charset="0"/>
                <a:ea typeface="Avenir Next Demi Bold" charset="0"/>
                <a:cs typeface="Avenir Next Demi Bold" charset="0"/>
              </a:rPr>
              <a:t>Shippen, J., </a:t>
            </a:r>
            <a:r>
              <a:rPr lang="en-US" b="1" dirty="0" err="1" smtClean="0">
                <a:latin typeface="Avenir Next Demi Bold" charset="0"/>
                <a:ea typeface="Avenir Next Demi Bold" charset="0"/>
                <a:cs typeface="Avenir Next Demi Bold" charset="0"/>
              </a:rPr>
              <a:t>Klemm</a:t>
            </a:r>
            <a:r>
              <a:rPr lang="en-US" b="1" dirty="0" smtClean="0">
                <a:latin typeface="Avenir Next Demi Bold" charset="0"/>
                <a:ea typeface="Avenir Next Demi Bold" charset="0"/>
                <a:cs typeface="Avenir Next Demi Bold" charset="0"/>
              </a:rPr>
              <a:t>, M.</a:t>
            </a:r>
            <a:endParaRPr lang="en-US" b="1" dirty="0">
              <a:latin typeface="Avenir Next Demi Bold" charset="0"/>
              <a:ea typeface="Avenir Next Demi Bold" charset="0"/>
              <a:cs typeface="Avenir Next Demi Bold" charset="0"/>
            </a:endParaRPr>
          </a:p>
        </p:txBody>
      </p:sp>
      <p:sp>
        <p:nvSpPr>
          <p:cNvPr id="18" name="Text Placeholder 17"/>
          <p:cNvSpPr>
            <a:spLocks noGrp="1"/>
          </p:cNvSpPr>
          <p:nvPr>
            <p:ph type="body" sz="quarter" idx="153"/>
          </p:nvPr>
        </p:nvSpPr>
        <p:spPr>
          <a:xfrm>
            <a:off x="5932593" y="794997"/>
            <a:ext cx="31998968" cy="1378145"/>
          </a:xfrm>
        </p:spPr>
        <p:txBody>
          <a:bodyPr>
            <a:normAutofit fontScale="70000" lnSpcReduction="20000"/>
          </a:bodyPr>
          <a:lstStyle/>
          <a:p>
            <a:r>
              <a:rPr lang="en-US" b="1" dirty="0" smtClean="0">
                <a:latin typeface="Avenir Next Demi Bold" charset="0"/>
                <a:ea typeface="Avenir Next Demi Bold" charset="0"/>
                <a:cs typeface="Avenir Next Demi Bold" charset="0"/>
              </a:rPr>
              <a:t>The Relationship Between Smoking Cigarettes and Sleep Apnea</a:t>
            </a:r>
            <a:endParaRPr lang="en-US" b="1" dirty="0">
              <a:latin typeface="Avenir Next Demi Bold" charset="0"/>
              <a:ea typeface="Avenir Next Demi Bold" charset="0"/>
              <a:cs typeface="Avenir Next Demi Bold" charset="0"/>
            </a:endParaRPr>
          </a:p>
        </p:txBody>
      </p:sp>
      <p:sp>
        <p:nvSpPr>
          <p:cNvPr id="20" name="Text Placeholder 14"/>
          <p:cNvSpPr txBox="1">
            <a:spLocks/>
          </p:cNvSpPr>
          <p:nvPr/>
        </p:nvSpPr>
        <p:spPr>
          <a:xfrm>
            <a:off x="501640" y="21277975"/>
            <a:ext cx="10056813" cy="626015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fontAlgn="base"/>
            <a:r>
              <a:rPr lang="en-US" sz="3600" dirty="0" smtClean="0">
                <a:latin typeface="+mj-lt"/>
              </a:rPr>
              <a:t>The </a:t>
            </a:r>
            <a:r>
              <a:rPr lang="en-US" sz="3600" dirty="0">
                <a:latin typeface="+mj-lt"/>
              </a:rPr>
              <a:t>goals of the analysis will </a:t>
            </a:r>
            <a:r>
              <a:rPr lang="en-US" sz="3600" dirty="0" smtClean="0">
                <a:latin typeface="+mj-lt"/>
              </a:rPr>
              <a:t>include:</a:t>
            </a:r>
          </a:p>
          <a:p>
            <a:pPr fontAlgn="base"/>
            <a:endParaRPr lang="en-US" sz="1600" dirty="0">
              <a:latin typeface="+mj-lt"/>
            </a:endParaRPr>
          </a:p>
          <a:p>
            <a:pPr lvl="1" fontAlgn="base"/>
            <a:r>
              <a:rPr lang="en-US" sz="3600" dirty="0">
                <a:latin typeface="+mj-lt"/>
                <a:ea typeface="Times New Roman" charset="0"/>
                <a:cs typeface="Times New Roman" charset="0"/>
              </a:rPr>
              <a:t>1) establishing a relationship between smoking and sleep apnea; and </a:t>
            </a:r>
            <a:endParaRPr lang="en-US" sz="3600" dirty="0">
              <a:latin typeface="+mj-lt"/>
              <a:ea typeface="Times New Roman" charset="0"/>
              <a:cs typeface="Times New Roman" charset="0"/>
            </a:endParaRPr>
          </a:p>
          <a:p>
            <a:pPr marL="914354" lvl="1" indent="0" fontAlgn="base">
              <a:buNone/>
            </a:pPr>
            <a:endParaRPr lang="en-US" sz="2400" dirty="0">
              <a:latin typeface="+mj-lt"/>
              <a:ea typeface="Times New Roman" charset="0"/>
              <a:cs typeface="Times New Roman" charset="0"/>
            </a:endParaRPr>
          </a:p>
          <a:p>
            <a:pPr lvl="1" fontAlgn="base"/>
            <a:r>
              <a:rPr lang="en-US" sz="3600" dirty="0">
                <a:latin typeface="+mj-lt"/>
                <a:ea typeface="Times New Roman" charset="0"/>
                <a:cs typeface="Times New Roman" charset="0"/>
              </a:rPr>
              <a:t>2) determining whether or not the relationship between smoking and sleep apnea is dependent on </a:t>
            </a:r>
            <a:r>
              <a:rPr lang="en-US" sz="3600" dirty="0" smtClean="0">
                <a:latin typeface="+mj-lt"/>
                <a:ea typeface="Times New Roman" charset="0"/>
                <a:cs typeface="Times New Roman" charset="0"/>
              </a:rPr>
              <a:t>the participants overall general health </a:t>
            </a:r>
          </a:p>
          <a:p>
            <a:pPr marL="914354" lvl="1" indent="0" fontAlgn="base">
              <a:buNone/>
            </a:pPr>
            <a:endParaRPr lang="en-US" sz="1600" dirty="0">
              <a:latin typeface="+mj-lt"/>
              <a:ea typeface="Times New Roman" charset="0"/>
              <a:cs typeface="Times New Roman" charset="0"/>
            </a:endParaRPr>
          </a:p>
          <a:p>
            <a:pPr marL="342900" indent="-342900" fontAlgn="base">
              <a:buFont typeface="Arial" charset="0"/>
              <a:buChar char="•"/>
            </a:pPr>
            <a:endParaRPr lang="en-US" sz="3600" dirty="0"/>
          </a:p>
        </p:txBody>
      </p:sp>
      <p:graphicFrame>
        <p:nvGraphicFramePr>
          <p:cNvPr id="24" name="Table 23"/>
          <p:cNvGraphicFramePr>
            <a:graphicFrameLocks noGrp="1"/>
          </p:cNvGraphicFramePr>
          <p:nvPr>
            <p:extLst>
              <p:ext uri="{D42A27DB-BD31-4B8C-83A1-F6EECF244321}">
                <p14:modId xmlns:p14="http://schemas.microsoft.com/office/powerpoint/2010/main" val="465640356"/>
              </p:ext>
            </p:extLst>
          </p:nvPr>
        </p:nvGraphicFramePr>
        <p:xfrm>
          <a:off x="11790333" y="10024721"/>
          <a:ext cx="9382539" cy="3871467"/>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3059880"/>
                <a:gridCol w="3247697"/>
                <a:gridCol w="3074962"/>
              </a:tblGrid>
              <a:tr h="981318">
                <a:tc>
                  <a:txBody>
                    <a:bodyPr/>
                    <a:lstStyle/>
                    <a:p>
                      <a:pPr algn="ctr"/>
                      <a:r>
                        <a:rPr lang="en-US" sz="2800" b="1" i="0" dirty="0" smtClean="0">
                          <a:latin typeface="Avenir Next Demi Bold" charset="0"/>
                          <a:ea typeface="Avenir Next Demi Bold" charset="0"/>
                          <a:cs typeface="Avenir Next Demi Bold" charset="0"/>
                        </a:rPr>
                        <a:t>Sleep Apnea</a:t>
                      </a:r>
                      <a:endParaRPr lang="en-US" sz="6600" b="1" i="0" dirty="0">
                        <a:latin typeface="Avenir Next Demi Bold" charset="0"/>
                        <a:ea typeface="Avenir Next Demi Bold" charset="0"/>
                        <a:cs typeface="Avenir Next Demi Bold"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75000"/>
                      </a:schemeClr>
                    </a:solidFill>
                  </a:tcPr>
                </a:tc>
                <a:tc>
                  <a:txBody>
                    <a:bodyPr/>
                    <a:lstStyle/>
                    <a:p>
                      <a:pPr algn="ctr"/>
                      <a:r>
                        <a:rPr lang="en-US" sz="2800" b="1" i="0" dirty="0" smtClean="0">
                          <a:latin typeface="Avenir Next Demi Bold" charset="0"/>
                          <a:ea typeface="Avenir Next Demi Bold" charset="0"/>
                          <a:cs typeface="Avenir Next Demi Bold" charset="0"/>
                        </a:rPr>
                        <a:t>Cigarette Smoker</a:t>
                      </a:r>
                      <a:endParaRPr lang="en-US" sz="6600" b="1" i="0" dirty="0">
                        <a:latin typeface="Avenir Next Demi Bold" charset="0"/>
                        <a:ea typeface="Avenir Next Demi Bold" charset="0"/>
                        <a:cs typeface="Avenir Next Demi Bold" charset="0"/>
                      </a:endParaRPr>
                    </a:p>
                  </a:txBody>
                  <a:tcPr>
                    <a:lnT w="12700" cap="flat" cmpd="sng" algn="ctr">
                      <a:solidFill>
                        <a:schemeClr val="tx1"/>
                      </a:solidFill>
                      <a:prstDash val="solid"/>
                      <a:round/>
                      <a:headEnd type="none" w="med" len="med"/>
                      <a:tailEnd type="none" w="med" len="med"/>
                    </a:lnT>
                    <a:solidFill>
                      <a:schemeClr val="accent6">
                        <a:lumMod val="75000"/>
                      </a:schemeClr>
                    </a:solidFill>
                  </a:tcPr>
                </a:tc>
                <a:tc>
                  <a:txBody>
                    <a:bodyPr/>
                    <a:lstStyle/>
                    <a:p>
                      <a:pPr algn="ctr"/>
                      <a:r>
                        <a:rPr lang="en-US" sz="2800" b="1" i="0" dirty="0" smtClean="0">
                          <a:latin typeface="Avenir Next Demi Bold" charset="0"/>
                          <a:ea typeface="Avenir Next Demi Bold" charset="0"/>
                          <a:cs typeface="Avenir Next Demi Bold" charset="0"/>
                        </a:rPr>
                        <a:t>General Health</a:t>
                      </a:r>
                      <a:endParaRPr lang="en-US" sz="6000" b="1" i="0" dirty="0">
                        <a:latin typeface="Avenir Next Demi Bold" charset="0"/>
                        <a:ea typeface="Avenir Next Demi Bold" charset="0"/>
                        <a:cs typeface="Avenir Next Demi Bold"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75000"/>
                      </a:schemeClr>
                    </a:solidFill>
                  </a:tcPr>
                </a:tc>
              </a:tr>
              <a:tr h="2890149">
                <a:tc>
                  <a:txBody>
                    <a:bodyPr/>
                    <a:lstStyle/>
                    <a:p>
                      <a:r>
                        <a:rPr lang="en-US" sz="2800" dirty="0" smtClean="0"/>
                        <a:t>Number</a:t>
                      </a:r>
                      <a:r>
                        <a:rPr lang="en-US" sz="2800" baseline="0" dirty="0" smtClean="0"/>
                        <a:t> of times in the past week participants reported having troubles sleeping through the night.</a:t>
                      </a:r>
                      <a:endParaRPr lang="en-US" sz="2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800" dirty="0" smtClean="0"/>
                        <a:t>Out</a:t>
                      </a:r>
                      <a:r>
                        <a:rPr lang="en-US" sz="2800" baseline="0" dirty="0" smtClean="0"/>
                        <a:t> of those who have ever smoked, h</a:t>
                      </a:r>
                      <a:r>
                        <a:rPr lang="en-US" sz="2800" dirty="0" smtClean="0"/>
                        <a:t>as</a:t>
                      </a:r>
                      <a:r>
                        <a:rPr lang="en-US" sz="2800" baseline="0" dirty="0" smtClean="0"/>
                        <a:t> </a:t>
                      </a:r>
                      <a:r>
                        <a:rPr lang="en-US" sz="2800" baseline="0" dirty="0" smtClean="0"/>
                        <a:t>the participant smoked at least 1 cigarette/day in the last 30 days?</a:t>
                      </a:r>
                      <a:endParaRPr lang="en-US" sz="2800" dirty="0"/>
                    </a:p>
                  </a:txBody>
                  <a:tcPr>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2800" dirty="0" smtClean="0"/>
                        <a:t>Does the participant report excellent</a:t>
                      </a:r>
                      <a:r>
                        <a:rPr lang="en-US" sz="2800" baseline="0" dirty="0" smtClean="0"/>
                        <a:t> or less than excellent general </a:t>
                      </a:r>
                      <a:r>
                        <a:rPr lang="en-US" sz="2800" baseline="0" dirty="0" smtClean="0"/>
                        <a:t>health (on a 5 point scale)?</a:t>
                      </a:r>
                      <a:endParaRPr lang="en-US" sz="2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sp>
        <p:nvSpPr>
          <p:cNvPr id="4" name="TextBox 3"/>
          <p:cNvSpPr txBox="1"/>
          <p:nvPr/>
        </p:nvSpPr>
        <p:spPr>
          <a:xfrm>
            <a:off x="22574122" y="7030542"/>
            <a:ext cx="9664964" cy="8679299"/>
          </a:xfrm>
          <a:prstGeom prst="rect">
            <a:avLst/>
          </a:prstGeom>
          <a:noFill/>
        </p:spPr>
        <p:txBody>
          <a:bodyPr wrap="square" rtlCol="0">
            <a:spAutoFit/>
          </a:bodyPr>
          <a:lstStyle/>
          <a:p>
            <a:pPr marL="571500" indent="-571500" fontAlgn="base">
              <a:spcBef>
                <a:spcPts val="1800"/>
              </a:spcBef>
              <a:buFont typeface="Arial" charset="0"/>
              <a:buChar char="•"/>
            </a:pPr>
            <a:r>
              <a:rPr lang="en-US" sz="3400" dirty="0">
                <a:solidFill>
                  <a:schemeClr val="accent5">
                    <a:lumMod val="50000"/>
                  </a:schemeClr>
                </a:solidFill>
                <a:latin typeface="+mj-lt"/>
                <a:ea typeface="Times New Roman" charset="0"/>
                <a:cs typeface="Times New Roman" charset="0"/>
              </a:rPr>
              <a:t>Before we added the potential moderator "general health", the relationship between sleep and cigarette smoker </a:t>
            </a:r>
            <a:r>
              <a:rPr lang="en-US" sz="3400" dirty="0" smtClean="0">
                <a:solidFill>
                  <a:schemeClr val="accent5">
                    <a:lumMod val="50000"/>
                  </a:schemeClr>
                </a:solidFill>
                <a:latin typeface="+mj-lt"/>
                <a:ea typeface="Times New Roman" charset="0"/>
                <a:cs typeface="Times New Roman" charset="0"/>
              </a:rPr>
              <a:t>proved significant results with a chi-squared test (x</a:t>
            </a:r>
            <a:r>
              <a:rPr lang="en-US" sz="3400" baseline="30000" dirty="0" smtClean="0">
                <a:solidFill>
                  <a:schemeClr val="accent5">
                    <a:lumMod val="50000"/>
                  </a:schemeClr>
                </a:solidFill>
                <a:latin typeface="+mj-lt"/>
                <a:ea typeface="Times New Roman" charset="0"/>
                <a:cs typeface="Times New Roman" charset="0"/>
              </a:rPr>
              <a:t>2 </a:t>
            </a:r>
            <a:r>
              <a:rPr lang="en-US" sz="3400" dirty="0" smtClean="0">
                <a:solidFill>
                  <a:schemeClr val="accent5">
                    <a:lumMod val="50000"/>
                  </a:schemeClr>
                </a:solidFill>
                <a:latin typeface="+mj-lt"/>
                <a:ea typeface="Times New Roman" charset="0"/>
                <a:cs typeface="Times New Roman" charset="0"/>
              </a:rPr>
              <a:t>=20.812, </a:t>
            </a:r>
            <a:r>
              <a:rPr lang="en-US" sz="3400" dirty="0" err="1" smtClean="0">
                <a:solidFill>
                  <a:schemeClr val="accent5">
                    <a:lumMod val="50000"/>
                  </a:schemeClr>
                </a:solidFill>
                <a:latin typeface="+mj-lt"/>
                <a:ea typeface="Times New Roman" charset="0"/>
                <a:cs typeface="Times New Roman" charset="0"/>
              </a:rPr>
              <a:t>df</a:t>
            </a:r>
            <a:r>
              <a:rPr lang="en-US" sz="3400" dirty="0" smtClean="0">
                <a:solidFill>
                  <a:schemeClr val="accent5">
                    <a:lumMod val="50000"/>
                  </a:schemeClr>
                </a:solidFill>
                <a:latin typeface="+mj-lt"/>
                <a:ea typeface="Times New Roman" charset="0"/>
                <a:cs typeface="Times New Roman" charset="0"/>
              </a:rPr>
              <a:t>=4, p-value=0.0035). </a:t>
            </a:r>
          </a:p>
          <a:p>
            <a:pPr marL="571500" indent="-571500" fontAlgn="base">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After the moderator was added and the chi-squared test was performed, the "excellent" category of general health became non-significant with a p-value &gt; 0.05. </a:t>
            </a:r>
          </a:p>
          <a:p>
            <a:pPr marL="571500" indent="-571500" fontAlgn="base">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The moderator of general health is significant only in participants who reported non-excellent general health, with a p-value &lt; 0.05. Therefore, general health acts as a moderator. </a:t>
            </a:r>
          </a:p>
          <a:p>
            <a:endParaRPr lang="en-US" dirty="0">
              <a:solidFill>
                <a:schemeClr val="bg2">
                  <a:lumMod val="25000"/>
                </a:schemeClr>
              </a:solidFill>
              <a:latin typeface="+mj-lt"/>
            </a:endParaRPr>
          </a:p>
        </p:txBody>
      </p:sp>
      <p:sp>
        <p:nvSpPr>
          <p:cNvPr id="7" name="TextBox 6"/>
          <p:cNvSpPr txBox="1"/>
          <p:nvPr/>
        </p:nvSpPr>
        <p:spPr>
          <a:xfrm>
            <a:off x="35954208" y="30796992"/>
            <a:ext cx="5303520" cy="1077218"/>
          </a:xfrm>
          <a:prstGeom prst="rect">
            <a:avLst/>
          </a:prstGeom>
          <a:noFill/>
        </p:spPr>
        <p:txBody>
          <a:bodyPr wrap="square" rtlCol="0">
            <a:spAutoFit/>
          </a:bodyPr>
          <a:lstStyle/>
          <a:p>
            <a:r>
              <a:rPr lang="en-US" sz="3200" dirty="0" smtClean="0"/>
              <a:t>Contact </a:t>
            </a:r>
            <a:r>
              <a:rPr lang="en-US" sz="3200" smtClean="0"/>
              <a:t>Jessica Shippen: jshippen1@mail.csuchico.edu</a:t>
            </a:r>
            <a:endParaRPr lang="en-US" sz="3200"/>
          </a:p>
        </p:txBody>
      </p:sp>
      <p:sp>
        <p:nvSpPr>
          <p:cNvPr id="23" name="Text Placeholder 2"/>
          <p:cNvSpPr>
            <a:spLocks noGrp="1"/>
          </p:cNvSpPr>
          <p:nvPr>
            <p:ph type="body" sz="quarter" idx="11"/>
          </p:nvPr>
        </p:nvSpPr>
        <p:spPr>
          <a:xfrm>
            <a:off x="438346" y="20102743"/>
            <a:ext cx="10049655"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Objectives</a:t>
            </a:r>
            <a:endParaRPr lang="en-US" sz="4400" u="none" dirty="0">
              <a:solidFill>
                <a:schemeClr val="bg1"/>
              </a:solidFill>
              <a:latin typeface="Avenir Next Demi Bold" charset="0"/>
              <a:ea typeface="Avenir Next Demi Bold" charset="0"/>
              <a:cs typeface="Avenir Next Demi Bold" charset="0"/>
            </a:endParaRPr>
          </a:p>
        </p:txBody>
      </p:sp>
      <p:sp>
        <p:nvSpPr>
          <p:cNvPr id="25" name="Text Placeholder 2"/>
          <p:cNvSpPr>
            <a:spLocks noGrp="1"/>
          </p:cNvSpPr>
          <p:nvPr>
            <p:ph type="body" sz="quarter" idx="11"/>
          </p:nvPr>
        </p:nvSpPr>
        <p:spPr>
          <a:xfrm>
            <a:off x="11468803" y="6093761"/>
            <a:ext cx="9987080"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Variables</a:t>
            </a:r>
            <a:endParaRPr lang="en-US" sz="4400" u="none" dirty="0">
              <a:solidFill>
                <a:schemeClr val="bg1"/>
              </a:solidFill>
              <a:latin typeface="Avenir Next Demi Bold" charset="0"/>
              <a:ea typeface="Avenir Next Demi Bold" charset="0"/>
              <a:cs typeface="Avenir Next Demi Bold" charset="0"/>
            </a:endParaRPr>
          </a:p>
        </p:txBody>
      </p:sp>
      <p:sp>
        <p:nvSpPr>
          <p:cNvPr id="26" name="Text Placeholder 2"/>
          <p:cNvSpPr>
            <a:spLocks noGrp="1"/>
          </p:cNvSpPr>
          <p:nvPr>
            <p:ph type="body" sz="quarter" idx="11"/>
          </p:nvPr>
        </p:nvSpPr>
        <p:spPr>
          <a:xfrm>
            <a:off x="22389693" y="6061898"/>
            <a:ext cx="10071507"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Results</a:t>
            </a:r>
            <a:endParaRPr lang="en-US" sz="4400" u="none" dirty="0">
              <a:solidFill>
                <a:schemeClr val="bg1"/>
              </a:solidFill>
              <a:latin typeface="Avenir Next Demi Bold" charset="0"/>
              <a:ea typeface="Avenir Next Demi Bold" charset="0"/>
              <a:cs typeface="Avenir Next Demi Bold" charset="0"/>
            </a:endParaRPr>
          </a:p>
        </p:txBody>
      </p:sp>
      <p:graphicFrame>
        <p:nvGraphicFramePr>
          <p:cNvPr id="29" name="Chart 28"/>
          <p:cNvGraphicFramePr>
            <a:graphicFrameLocks/>
          </p:cNvGraphicFramePr>
          <p:nvPr>
            <p:extLst>
              <p:ext uri="{D42A27DB-BD31-4B8C-83A1-F6EECF244321}">
                <p14:modId xmlns:p14="http://schemas.microsoft.com/office/powerpoint/2010/main" val="348759632"/>
              </p:ext>
            </p:extLst>
          </p:nvPr>
        </p:nvGraphicFramePr>
        <p:xfrm>
          <a:off x="10797852" y="16379319"/>
          <a:ext cx="4834433" cy="41952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p:cNvGraphicFramePr>
            <a:graphicFrameLocks/>
          </p:cNvGraphicFramePr>
          <p:nvPr>
            <p:extLst>
              <p:ext uri="{D42A27DB-BD31-4B8C-83A1-F6EECF244321}">
                <p14:modId xmlns:p14="http://schemas.microsoft.com/office/powerpoint/2010/main" val="676245248"/>
              </p:ext>
            </p:extLst>
          </p:nvPr>
        </p:nvGraphicFramePr>
        <p:xfrm>
          <a:off x="16977359" y="16422862"/>
          <a:ext cx="5541321" cy="4126479"/>
        </p:xfrm>
        <a:graphic>
          <a:graphicData uri="http://schemas.openxmlformats.org/drawingml/2006/chart">
            <c:chart xmlns:c="http://schemas.openxmlformats.org/drawingml/2006/chart" xmlns:r="http://schemas.openxmlformats.org/officeDocument/2006/relationships" r:id="rId4"/>
          </a:graphicData>
        </a:graphic>
      </p:graphicFrame>
      <p:sp>
        <p:nvSpPr>
          <p:cNvPr id="32" name="TextBox 31"/>
          <p:cNvSpPr txBox="1"/>
          <p:nvPr/>
        </p:nvSpPr>
        <p:spPr>
          <a:xfrm>
            <a:off x="11613578" y="22277175"/>
            <a:ext cx="9750752" cy="9094797"/>
          </a:xfrm>
          <a:prstGeom prst="rect">
            <a:avLst/>
          </a:prstGeom>
          <a:noFill/>
        </p:spPr>
        <p:txBody>
          <a:bodyPr wrap="square" rtlCol="0">
            <a:spAutoFit/>
          </a:bodyPr>
          <a:lstStyle/>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After assumptions were met, the variables of interest were examined and summarized.</a:t>
            </a:r>
          </a:p>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Missing answers and legitimist skips were coded out. </a:t>
            </a:r>
          </a:p>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General health, which was rated on a 5 point scale, was combined into two categories: “excellent” and “not excellent”</a:t>
            </a:r>
          </a:p>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For analysis, a chi-square test of association was used to determine if there was an association between smoking and suffering from sleep apnea. </a:t>
            </a:r>
          </a:p>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A chi-square test of equal proportions was used to see if the participants’ general health acted as a moderator.</a:t>
            </a:r>
          </a:p>
          <a:p>
            <a:pPr marL="571500" indent="-571500">
              <a:spcBef>
                <a:spcPts val="1800"/>
              </a:spcBef>
              <a:buFont typeface="Arial" charset="0"/>
              <a:buChar char="•"/>
            </a:pPr>
            <a:r>
              <a:rPr lang="en-US" sz="3400" dirty="0" smtClean="0">
                <a:solidFill>
                  <a:schemeClr val="accent5">
                    <a:lumMod val="50000"/>
                  </a:schemeClr>
                </a:solidFill>
                <a:latin typeface="+mj-lt"/>
                <a:ea typeface="Times New Roman" charset="0"/>
                <a:cs typeface="Times New Roman" charset="0"/>
              </a:rPr>
              <a:t>The coefficient table was conducted using a multivariable linear model.</a:t>
            </a:r>
            <a:endParaRPr lang="en-US" sz="3400" dirty="0">
              <a:solidFill>
                <a:schemeClr val="accent5">
                  <a:lumMod val="50000"/>
                </a:schemeClr>
              </a:solidFill>
              <a:latin typeface="+mj-lt"/>
              <a:ea typeface="Times New Roman" charset="0"/>
              <a:cs typeface="Times New Roman" charset="0"/>
            </a:endParaRPr>
          </a:p>
        </p:txBody>
      </p:sp>
      <p:sp>
        <p:nvSpPr>
          <p:cNvPr id="34" name="Text Placeholder 2"/>
          <p:cNvSpPr>
            <a:spLocks noGrp="1"/>
          </p:cNvSpPr>
          <p:nvPr>
            <p:ph type="body" sz="quarter" idx="11"/>
          </p:nvPr>
        </p:nvSpPr>
        <p:spPr>
          <a:xfrm>
            <a:off x="33395010" y="13052228"/>
            <a:ext cx="10010549"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Conclusion &amp; Implications</a:t>
            </a:r>
            <a:endParaRPr lang="en-US" sz="4400" u="none" dirty="0">
              <a:solidFill>
                <a:schemeClr val="bg1"/>
              </a:solidFill>
              <a:latin typeface="Avenir Next Demi Bold" charset="0"/>
              <a:ea typeface="Avenir Next Demi Bold" charset="0"/>
              <a:cs typeface="Avenir Next Demi Bold" charset="0"/>
            </a:endParaRPr>
          </a:p>
        </p:txBody>
      </p:sp>
      <p:graphicFrame>
        <p:nvGraphicFramePr>
          <p:cNvPr id="35" name="Chart 34"/>
          <p:cNvGraphicFramePr>
            <a:graphicFrameLocks/>
          </p:cNvGraphicFramePr>
          <p:nvPr>
            <p:extLst>
              <p:ext uri="{D42A27DB-BD31-4B8C-83A1-F6EECF244321}">
                <p14:modId xmlns:p14="http://schemas.microsoft.com/office/powerpoint/2010/main" val="1773305485"/>
              </p:ext>
            </p:extLst>
          </p:nvPr>
        </p:nvGraphicFramePr>
        <p:xfrm>
          <a:off x="13331866" y="14212513"/>
          <a:ext cx="5914076" cy="4806570"/>
        </p:xfrm>
        <a:graphic>
          <a:graphicData uri="http://schemas.openxmlformats.org/drawingml/2006/chart">
            <c:chart xmlns:c="http://schemas.openxmlformats.org/drawingml/2006/chart" xmlns:r="http://schemas.openxmlformats.org/officeDocument/2006/relationships" r:id="rId5"/>
          </a:graphicData>
        </a:graphic>
      </p:graphicFrame>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23737" y="14562952"/>
            <a:ext cx="9226200" cy="9226200"/>
          </a:xfrm>
          <a:prstGeom prst="rect">
            <a:avLst/>
          </a:prstGeom>
        </p:spPr>
      </p:pic>
      <p:sp>
        <p:nvSpPr>
          <p:cNvPr id="37" name="TextBox 36"/>
          <p:cNvSpPr txBox="1"/>
          <p:nvPr/>
        </p:nvSpPr>
        <p:spPr>
          <a:xfrm>
            <a:off x="33395010" y="14417878"/>
            <a:ext cx="10010549" cy="11446723"/>
          </a:xfrm>
          <a:prstGeom prst="rect">
            <a:avLst/>
          </a:prstGeom>
          <a:noFill/>
        </p:spPr>
        <p:txBody>
          <a:bodyPr wrap="square" rtlCol="0">
            <a:spAutoFit/>
          </a:bodyPr>
          <a:lstStyle/>
          <a:p>
            <a:pPr>
              <a:lnSpc>
                <a:spcPts val="4720"/>
              </a:lnSpc>
            </a:pPr>
            <a:r>
              <a:rPr lang="en-US" sz="3600" dirty="0">
                <a:solidFill>
                  <a:schemeClr val="accent5">
                    <a:lumMod val="50000"/>
                  </a:schemeClr>
                </a:solidFill>
              </a:rPr>
              <a:t> </a:t>
            </a:r>
            <a:r>
              <a:rPr lang="en-US" sz="3600" dirty="0" smtClean="0">
                <a:solidFill>
                  <a:schemeClr val="accent5">
                    <a:lumMod val="50000"/>
                  </a:schemeClr>
                </a:solidFill>
              </a:rPr>
              <a:t>    </a:t>
            </a:r>
            <a:r>
              <a:rPr lang="en-US" sz="3400" dirty="0" smtClean="0">
                <a:solidFill>
                  <a:schemeClr val="accent5">
                    <a:lumMod val="50000"/>
                  </a:schemeClr>
                </a:solidFill>
              </a:rPr>
              <a:t>The </a:t>
            </a:r>
            <a:r>
              <a:rPr lang="en-US" sz="3400" dirty="0">
                <a:solidFill>
                  <a:schemeClr val="accent5">
                    <a:lumMod val="50000"/>
                  </a:schemeClr>
                </a:solidFill>
              </a:rPr>
              <a:t>study is a valuable contribution to the understanding the importance of smoking habits, sleep habits and how it can be related to general health</a:t>
            </a:r>
            <a:r>
              <a:rPr lang="en-US" sz="3400" dirty="0" smtClean="0">
                <a:solidFill>
                  <a:schemeClr val="accent5">
                    <a:lumMod val="50000"/>
                  </a:schemeClr>
                </a:solidFill>
              </a:rPr>
              <a:t>. Chico </a:t>
            </a:r>
            <a:r>
              <a:rPr lang="en-US" sz="3400" dirty="0">
                <a:solidFill>
                  <a:schemeClr val="accent5">
                    <a:lumMod val="50000"/>
                  </a:schemeClr>
                </a:solidFill>
              </a:rPr>
              <a:t>State is moving towards a healthier student community by offering free gym access and now a campus wide smoking ban. Our research indicates that these efforts could be favorable for the entire student body and faculty. Analysis of the </a:t>
            </a:r>
            <a:r>
              <a:rPr lang="en-US" sz="3400" dirty="0" err="1">
                <a:solidFill>
                  <a:schemeClr val="accent5">
                    <a:lumMod val="50000"/>
                  </a:schemeClr>
                </a:solidFill>
              </a:rPr>
              <a:t>A</a:t>
            </a:r>
            <a:r>
              <a:rPr lang="en-US" sz="3400" dirty="0" err="1" smtClean="0">
                <a:solidFill>
                  <a:schemeClr val="accent5">
                    <a:lumMod val="50000"/>
                  </a:schemeClr>
                </a:solidFill>
              </a:rPr>
              <a:t>ddhealth</a:t>
            </a:r>
            <a:r>
              <a:rPr lang="en-US" sz="3400" dirty="0" smtClean="0">
                <a:solidFill>
                  <a:schemeClr val="accent5">
                    <a:lumMod val="50000"/>
                  </a:schemeClr>
                </a:solidFill>
              </a:rPr>
              <a:t> </a:t>
            </a:r>
            <a:r>
              <a:rPr lang="en-US" sz="3400" dirty="0">
                <a:solidFill>
                  <a:schemeClr val="accent5">
                    <a:lumMod val="50000"/>
                  </a:schemeClr>
                </a:solidFill>
              </a:rPr>
              <a:t>dataset we established that smoking habits and sleep apnea are modified by a person's general health. Previous research by </a:t>
            </a:r>
            <a:r>
              <a:rPr lang="en-US" sz="3400" dirty="0" err="1">
                <a:solidFill>
                  <a:schemeClr val="accent5">
                    <a:lumMod val="50000"/>
                  </a:schemeClr>
                </a:solidFill>
              </a:rPr>
              <a:t>Fackelmann</a:t>
            </a:r>
            <a:r>
              <a:rPr lang="en-US" sz="3400" dirty="0">
                <a:solidFill>
                  <a:schemeClr val="accent5">
                    <a:lumMod val="50000"/>
                  </a:schemeClr>
                </a:solidFill>
              </a:rPr>
              <a:t> (1989) has shown that healthy people who sleep a full night are more wakeful during the day and perform better on tests measuring comprehension and vigilance. With Chico State offering free gym access and non-smoking campus it could potentially raise the proficiency of the entire student body and faculty.</a:t>
            </a:r>
            <a:endParaRPr lang="en-US" sz="3400" dirty="0">
              <a:solidFill>
                <a:schemeClr val="accent5">
                  <a:lumMod val="50000"/>
                </a:schemeClr>
              </a:solidFill>
            </a:endParaRPr>
          </a:p>
          <a:p>
            <a:r>
              <a:rPr lang="en-US" sz="3600" dirty="0"/>
              <a:t/>
            </a:r>
            <a:br>
              <a:rPr lang="en-US" sz="3600" dirty="0"/>
            </a:br>
            <a:endParaRPr lang="en-US" sz="3600" dirty="0"/>
          </a:p>
        </p:txBody>
      </p:sp>
      <p:sp>
        <p:nvSpPr>
          <p:cNvPr id="39" name="Text Placeholder 2"/>
          <p:cNvSpPr>
            <a:spLocks noGrp="1"/>
          </p:cNvSpPr>
          <p:nvPr>
            <p:ph type="body" sz="quarter" idx="11"/>
          </p:nvPr>
        </p:nvSpPr>
        <p:spPr>
          <a:xfrm>
            <a:off x="22460371" y="25513840"/>
            <a:ext cx="9987080"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Logistic Regression</a:t>
            </a:r>
            <a:endParaRPr lang="en-US" sz="4400" u="none" dirty="0">
              <a:solidFill>
                <a:schemeClr val="bg1"/>
              </a:solidFill>
              <a:latin typeface="Avenir Next Demi Bold" charset="0"/>
              <a:ea typeface="Avenir Next Demi Bold" charset="0"/>
              <a:cs typeface="Avenir Next Demi Bold" charset="0"/>
            </a:endParaRPr>
          </a:p>
        </p:txBody>
      </p:sp>
      <p:sp>
        <p:nvSpPr>
          <p:cNvPr id="40" name="Text Placeholder 2"/>
          <p:cNvSpPr>
            <a:spLocks noGrp="1"/>
          </p:cNvSpPr>
          <p:nvPr>
            <p:ph type="body" sz="quarter" idx="11"/>
          </p:nvPr>
        </p:nvSpPr>
        <p:spPr>
          <a:xfrm>
            <a:off x="11480533" y="20976370"/>
            <a:ext cx="9987080"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Methods</a:t>
            </a:r>
            <a:endParaRPr lang="en-US" sz="4400" u="none" dirty="0">
              <a:solidFill>
                <a:schemeClr val="bg1"/>
              </a:solidFill>
              <a:latin typeface="Avenir Next Demi Bold" charset="0"/>
              <a:ea typeface="Avenir Next Demi Bold" charset="0"/>
              <a:cs typeface="Avenir Next Demi Bold" charset="0"/>
            </a:endParaRPr>
          </a:p>
        </p:txBody>
      </p:sp>
      <p:sp>
        <p:nvSpPr>
          <p:cNvPr id="44" name="TextBox 43"/>
          <p:cNvSpPr txBox="1"/>
          <p:nvPr/>
        </p:nvSpPr>
        <p:spPr>
          <a:xfrm>
            <a:off x="22601671" y="23955866"/>
            <a:ext cx="9631387" cy="1200329"/>
          </a:xfrm>
          <a:prstGeom prst="rect">
            <a:avLst/>
          </a:prstGeom>
          <a:noFill/>
        </p:spPr>
        <p:txBody>
          <a:bodyPr wrap="square" rtlCol="0">
            <a:spAutoFit/>
          </a:bodyPr>
          <a:lstStyle/>
          <a:p>
            <a:r>
              <a:rPr lang="en-US" sz="2400" dirty="0" smtClean="0"/>
              <a:t>Graph 1. </a:t>
            </a:r>
            <a:r>
              <a:rPr lang="en-US" sz="2400" dirty="0"/>
              <a:t>This graph shows </a:t>
            </a:r>
            <a:r>
              <a:rPr lang="en-US" sz="2400" dirty="0" smtClean="0"/>
              <a:t>that those </a:t>
            </a:r>
            <a:r>
              <a:rPr lang="en-US" sz="2400" dirty="0"/>
              <a:t>who are in “Not excellent” health have a much higher proportion of participants that have problems sleeping throughout the night. </a:t>
            </a:r>
          </a:p>
        </p:txBody>
      </p:sp>
      <p:sp>
        <p:nvSpPr>
          <p:cNvPr id="46" name="TextBox 45">
            <a:extLst>
              <a:ext uri="{FF2B5EF4-FFF2-40B4-BE49-F238E27FC236}">
                <a16:creationId xmlns:a16="http://schemas.microsoft.com/office/drawing/2014/main" xmlns="" id="{89FB94E9-FC71-4895-97DC-43D86BC9F461}"/>
              </a:ext>
            </a:extLst>
          </p:cNvPr>
          <p:cNvSpPr txBox="1"/>
          <p:nvPr/>
        </p:nvSpPr>
        <p:spPr>
          <a:xfrm>
            <a:off x="33563650" y="7716397"/>
            <a:ext cx="9673268" cy="4847481"/>
          </a:xfrm>
          <a:prstGeom prst="rect">
            <a:avLst/>
          </a:prstGeom>
          <a:noFill/>
        </p:spPr>
        <p:txBody>
          <a:bodyPr wrap="square" rtlCol="0">
            <a:spAutoFit/>
          </a:bodyPr>
          <a:lstStyle/>
          <a:p>
            <a:pPr marL="571500" indent="-571500">
              <a:spcBef>
                <a:spcPts val="4200"/>
              </a:spcBef>
              <a:buFont typeface="Arial" panose="020B0604020202020204" pitchFamily="34" charset="0"/>
              <a:buChar char="•"/>
            </a:pPr>
            <a:r>
              <a:rPr lang="en-US" sz="3400" dirty="0">
                <a:solidFill>
                  <a:schemeClr val="accent5">
                    <a:lumMod val="50000"/>
                  </a:schemeClr>
                </a:solidFill>
              </a:rPr>
              <a:t>After controlling for </a:t>
            </a:r>
            <a:r>
              <a:rPr lang="en-US" sz="3400" dirty="0" smtClean="0">
                <a:solidFill>
                  <a:schemeClr val="accent5">
                    <a:lumMod val="50000"/>
                  </a:schemeClr>
                </a:solidFill>
              </a:rPr>
              <a:t>general </a:t>
            </a:r>
            <a:r>
              <a:rPr lang="en-US" sz="3400" dirty="0">
                <a:solidFill>
                  <a:schemeClr val="accent5">
                    <a:lumMod val="50000"/>
                  </a:schemeClr>
                </a:solidFill>
              </a:rPr>
              <a:t>health using Logistic Regression a statistical significance of  participants that have a </a:t>
            </a:r>
            <a:r>
              <a:rPr lang="en-US" sz="3400" dirty="0" smtClean="0">
                <a:solidFill>
                  <a:schemeClr val="accent5">
                    <a:lumMod val="50000"/>
                  </a:schemeClr>
                </a:solidFill>
              </a:rPr>
              <a:t>very </a:t>
            </a:r>
            <a:r>
              <a:rPr lang="en-US" sz="3400" dirty="0">
                <a:solidFill>
                  <a:schemeClr val="accent5">
                    <a:lumMod val="50000"/>
                  </a:schemeClr>
                </a:solidFill>
              </a:rPr>
              <a:t>g</a:t>
            </a:r>
            <a:r>
              <a:rPr lang="en-US" sz="3400" dirty="0" smtClean="0">
                <a:solidFill>
                  <a:schemeClr val="accent5">
                    <a:lumMod val="50000"/>
                  </a:schemeClr>
                </a:solidFill>
              </a:rPr>
              <a:t>ood </a:t>
            </a:r>
            <a:r>
              <a:rPr lang="en-US" sz="3400" dirty="0">
                <a:solidFill>
                  <a:schemeClr val="accent5">
                    <a:lumMod val="50000"/>
                  </a:schemeClr>
                </a:solidFill>
              </a:rPr>
              <a:t>to </a:t>
            </a:r>
            <a:r>
              <a:rPr lang="en-US" sz="3400" dirty="0" smtClean="0">
                <a:solidFill>
                  <a:schemeClr val="accent5">
                    <a:lumMod val="50000"/>
                  </a:schemeClr>
                </a:solidFill>
              </a:rPr>
              <a:t>very poor </a:t>
            </a:r>
            <a:r>
              <a:rPr lang="en-US" sz="3400" dirty="0">
                <a:solidFill>
                  <a:schemeClr val="accent5">
                    <a:lumMod val="50000"/>
                  </a:schemeClr>
                </a:solidFill>
              </a:rPr>
              <a:t>g</a:t>
            </a:r>
            <a:r>
              <a:rPr lang="en-US" sz="3400" dirty="0" smtClean="0">
                <a:solidFill>
                  <a:schemeClr val="accent5">
                    <a:lumMod val="50000"/>
                  </a:schemeClr>
                </a:solidFill>
              </a:rPr>
              <a:t>eneral </a:t>
            </a:r>
            <a:r>
              <a:rPr lang="en-US" sz="3400" dirty="0">
                <a:solidFill>
                  <a:schemeClr val="accent5">
                    <a:lumMod val="50000"/>
                  </a:schemeClr>
                </a:solidFill>
              </a:rPr>
              <a:t>health when compared to </a:t>
            </a:r>
            <a:r>
              <a:rPr lang="en-US" sz="3400" dirty="0" smtClean="0">
                <a:solidFill>
                  <a:schemeClr val="accent5">
                    <a:lumMod val="50000"/>
                  </a:schemeClr>
                </a:solidFill>
              </a:rPr>
              <a:t>excellent </a:t>
            </a:r>
            <a:r>
              <a:rPr lang="en-US" sz="3400" dirty="0">
                <a:solidFill>
                  <a:schemeClr val="accent5">
                    <a:lumMod val="50000"/>
                  </a:schemeClr>
                </a:solidFill>
              </a:rPr>
              <a:t>(p&lt;.05). </a:t>
            </a:r>
            <a:endParaRPr lang="en-US" sz="3400" dirty="0" smtClean="0">
              <a:solidFill>
                <a:schemeClr val="accent5">
                  <a:lumMod val="50000"/>
                </a:schemeClr>
              </a:solidFill>
            </a:endParaRPr>
          </a:p>
          <a:p>
            <a:pPr marL="571500" indent="-571500">
              <a:spcBef>
                <a:spcPts val="4200"/>
              </a:spcBef>
              <a:buFont typeface="Arial" panose="020B0604020202020204" pitchFamily="34" charset="0"/>
              <a:buChar char="•"/>
            </a:pPr>
            <a:r>
              <a:rPr lang="en-US" sz="3400" dirty="0" smtClean="0">
                <a:solidFill>
                  <a:schemeClr val="accent5">
                    <a:lumMod val="50000"/>
                  </a:schemeClr>
                </a:solidFill>
              </a:rPr>
              <a:t>Participants </a:t>
            </a:r>
            <a:r>
              <a:rPr lang="en-US" sz="3400" dirty="0">
                <a:solidFill>
                  <a:schemeClr val="accent5">
                    <a:lumMod val="50000"/>
                  </a:schemeClr>
                </a:solidFill>
              </a:rPr>
              <a:t>that had </a:t>
            </a:r>
            <a:r>
              <a:rPr lang="en-US" sz="3400" dirty="0" smtClean="0">
                <a:solidFill>
                  <a:schemeClr val="accent5">
                    <a:lumMod val="50000"/>
                  </a:schemeClr>
                </a:solidFill>
              </a:rPr>
              <a:t>poor </a:t>
            </a:r>
            <a:r>
              <a:rPr lang="en-US" sz="3400" dirty="0">
                <a:solidFill>
                  <a:schemeClr val="accent5">
                    <a:lumMod val="50000"/>
                  </a:schemeClr>
                </a:solidFill>
              </a:rPr>
              <a:t>health were the most statistically significant when comparing to the </a:t>
            </a:r>
            <a:r>
              <a:rPr lang="en-US" sz="3400" dirty="0" smtClean="0">
                <a:solidFill>
                  <a:schemeClr val="accent5">
                    <a:lumMod val="50000"/>
                  </a:schemeClr>
                </a:solidFill>
              </a:rPr>
              <a:t>excellent </a:t>
            </a:r>
            <a:r>
              <a:rPr lang="en-US" sz="3400" dirty="0">
                <a:solidFill>
                  <a:schemeClr val="accent5">
                    <a:lumMod val="50000"/>
                  </a:schemeClr>
                </a:solidFill>
              </a:rPr>
              <a:t>group(p=4.63e-08). </a:t>
            </a:r>
            <a:r>
              <a:rPr lang="en-US" sz="3600" dirty="0">
                <a:solidFill>
                  <a:schemeClr val="accent5">
                    <a:lumMod val="50000"/>
                  </a:schemeClr>
                </a:solidFill>
              </a:rPr>
              <a:t/>
            </a:r>
            <a:br>
              <a:rPr lang="en-US" sz="3600" dirty="0">
                <a:solidFill>
                  <a:schemeClr val="accent5">
                    <a:lumMod val="50000"/>
                  </a:schemeClr>
                </a:solidFill>
              </a:rPr>
            </a:br>
            <a:endParaRPr lang="en-US"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9" name="Text Placeholder 2"/>
          <p:cNvSpPr>
            <a:spLocks noGrp="1"/>
          </p:cNvSpPr>
          <p:nvPr>
            <p:ph type="body" sz="quarter" idx="11"/>
          </p:nvPr>
        </p:nvSpPr>
        <p:spPr>
          <a:xfrm>
            <a:off x="33353509" y="6093761"/>
            <a:ext cx="9987080"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Logistic Regression Analysis</a:t>
            </a:r>
            <a:endParaRPr lang="en-US" sz="4400" u="none" dirty="0">
              <a:solidFill>
                <a:schemeClr val="bg1"/>
              </a:solidFill>
              <a:latin typeface="Avenir Next Demi Bold" charset="0"/>
              <a:ea typeface="Avenir Next Demi Bold" charset="0"/>
              <a:cs typeface="Avenir Next Demi Bold" charset="0"/>
            </a:endParaRPr>
          </a:p>
        </p:txBody>
      </p:sp>
      <p:graphicFrame>
        <p:nvGraphicFramePr>
          <p:cNvPr id="51" name="Table 50">
            <a:extLst>
              <a:ext uri="{FF2B5EF4-FFF2-40B4-BE49-F238E27FC236}">
                <a16:creationId xmlns:a16="http://schemas.microsoft.com/office/drawing/2014/main" xmlns="" id="{3BA6B10F-1D68-4B7E-A67E-D19A4B460B16}"/>
              </a:ext>
            </a:extLst>
          </p:cNvPr>
          <p:cNvGraphicFramePr>
            <a:graphicFrameLocks noGrp="1"/>
          </p:cNvGraphicFramePr>
          <p:nvPr>
            <p:extLst>
              <p:ext uri="{D42A27DB-BD31-4B8C-83A1-F6EECF244321}">
                <p14:modId xmlns:p14="http://schemas.microsoft.com/office/powerpoint/2010/main" val="1660096433"/>
              </p:ext>
            </p:extLst>
          </p:nvPr>
        </p:nvGraphicFramePr>
        <p:xfrm>
          <a:off x="23036306" y="26567978"/>
          <a:ext cx="8475215" cy="4625340"/>
        </p:xfrm>
        <a:graphic>
          <a:graphicData uri="http://schemas.openxmlformats.org/drawingml/2006/table">
            <a:tbl>
              <a:tblPr>
                <a:tableStyleId>{85BE263C-DBD7-4A20-BB59-AAB30ACAA65A}</a:tableStyleId>
              </a:tblPr>
              <a:tblGrid>
                <a:gridCol w="2170705">
                  <a:extLst>
                    <a:ext uri="{9D8B030D-6E8A-4147-A177-3AD203B41FA5}">
                      <a16:colId xmlns:a16="http://schemas.microsoft.com/office/drawing/2014/main" xmlns="" val="1203942716"/>
                    </a:ext>
                  </a:extLst>
                </a:gridCol>
                <a:gridCol w="1534591">
                  <a:extLst>
                    <a:ext uri="{9D8B030D-6E8A-4147-A177-3AD203B41FA5}">
                      <a16:colId xmlns:a16="http://schemas.microsoft.com/office/drawing/2014/main" xmlns="" val="4070680701"/>
                    </a:ext>
                  </a:extLst>
                </a:gridCol>
                <a:gridCol w="2358867">
                  <a:extLst>
                    <a:ext uri="{9D8B030D-6E8A-4147-A177-3AD203B41FA5}">
                      <a16:colId xmlns:a16="http://schemas.microsoft.com/office/drawing/2014/main" xmlns="" val="3769075572"/>
                    </a:ext>
                  </a:extLst>
                </a:gridCol>
                <a:gridCol w="2411052">
                  <a:extLst>
                    <a:ext uri="{9D8B030D-6E8A-4147-A177-3AD203B41FA5}">
                      <a16:colId xmlns:a16="http://schemas.microsoft.com/office/drawing/2014/main" xmlns="" val="777500485"/>
                    </a:ext>
                  </a:extLst>
                </a:gridCol>
              </a:tblGrid>
              <a:tr h="830881">
                <a:tc>
                  <a:txBody>
                    <a:bodyPr/>
                    <a:lstStyle/>
                    <a:p>
                      <a:pPr algn="ctr" rtl="0" fontAlgn="t">
                        <a:spcBef>
                          <a:spcPts val="0"/>
                        </a:spcBef>
                        <a:spcAft>
                          <a:spcPts val="0"/>
                        </a:spcAft>
                      </a:pPr>
                      <a:r>
                        <a:rPr lang="en-US" sz="2400" dirty="0"/>
                        <a:t>Variables </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Odds Ratio</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C.I. 2.5%  97.5%</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P-value</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2214049077"/>
                  </a:ext>
                </a:extLst>
              </a:tr>
              <a:tr h="501275">
                <a:tc>
                  <a:txBody>
                    <a:bodyPr/>
                    <a:lstStyle/>
                    <a:p>
                      <a:pPr algn="ctr" rtl="0" fontAlgn="t">
                        <a:spcBef>
                          <a:spcPts val="0"/>
                        </a:spcBef>
                        <a:spcAft>
                          <a:spcPts val="0"/>
                        </a:spcAft>
                      </a:pPr>
                      <a:r>
                        <a:rPr lang="en-US" sz="2400" dirty="0"/>
                        <a:t>Excellent</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0.854</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(0.71, 1.03)</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a:t>0.099</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492915740"/>
                  </a:ext>
                </a:extLst>
              </a:tr>
              <a:tr h="501275">
                <a:tc>
                  <a:txBody>
                    <a:bodyPr/>
                    <a:lstStyle/>
                    <a:p>
                      <a:pPr algn="ctr" rtl="0" fontAlgn="t">
                        <a:spcBef>
                          <a:spcPts val="0"/>
                        </a:spcBef>
                        <a:spcAft>
                          <a:spcPts val="0"/>
                        </a:spcAft>
                      </a:pPr>
                      <a:r>
                        <a:rPr lang="en-US" sz="2400" dirty="0"/>
                        <a:t>Very Good</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1.394</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a:t>(1.14, 1.71)</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0.001</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4129138936"/>
                  </a:ext>
                </a:extLst>
              </a:tr>
              <a:tr h="501275">
                <a:tc>
                  <a:txBody>
                    <a:bodyPr/>
                    <a:lstStyle/>
                    <a:p>
                      <a:pPr algn="ctr" rtl="0" fontAlgn="t">
                        <a:spcBef>
                          <a:spcPts val="0"/>
                        </a:spcBef>
                        <a:spcAft>
                          <a:spcPts val="0"/>
                        </a:spcAft>
                      </a:pPr>
                      <a:r>
                        <a:rPr lang="en-US" sz="2400" dirty="0"/>
                        <a:t>Good</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1.817</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(1.48, 2.23)</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1.20E-08</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3238425142"/>
                  </a:ext>
                </a:extLst>
              </a:tr>
              <a:tr h="501275">
                <a:tc>
                  <a:txBody>
                    <a:bodyPr/>
                    <a:lstStyle/>
                    <a:p>
                      <a:pPr algn="ctr" rtl="0" fontAlgn="t">
                        <a:spcBef>
                          <a:spcPts val="0"/>
                        </a:spcBef>
                        <a:spcAft>
                          <a:spcPts val="0"/>
                        </a:spcAft>
                      </a:pPr>
                      <a:r>
                        <a:rPr lang="en-US" sz="2400" dirty="0"/>
                        <a:t>Poor</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2.289</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(1.71, 3.09)</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a:t>4.63E-08</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1505847934"/>
                  </a:ext>
                </a:extLst>
              </a:tr>
              <a:tr h="501275">
                <a:tc>
                  <a:txBody>
                    <a:bodyPr/>
                    <a:lstStyle/>
                    <a:p>
                      <a:pPr algn="ctr" rtl="0" fontAlgn="t">
                        <a:spcBef>
                          <a:spcPts val="0"/>
                        </a:spcBef>
                        <a:spcAft>
                          <a:spcPts val="0"/>
                        </a:spcAft>
                      </a:pPr>
                      <a:r>
                        <a:rPr lang="en-US" sz="2400" dirty="0"/>
                        <a:t>Very Poor</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3.062</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(1.54, 6.52)</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0.002</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1833020973"/>
                  </a:ext>
                </a:extLst>
              </a:tr>
              <a:tr h="830881">
                <a:tc>
                  <a:txBody>
                    <a:bodyPr/>
                    <a:lstStyle/>
                    <a:p>
                      <a:pPr algn="ctr" rtl="0" fontAlgn="t">
                        <a:spcBef>
                          <a:spcPts val="0"/>
                        </a:spcBef>
                        <a:spcAft>
                          <a:spcPts val="0"/>
                        </a:spcAft>
                      </a:pPr>
                      <a:r>
                        <a:rPr lang="en-US" sz="2400" dirty="0" smtClean="0"/>
                        <a:t>Cigarette Smoker</a:t>
                      </a:r>
                      <a:endParaRPr lang="en-US" sz="2400" dirty="0"/>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1.009</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(0.86, 1.17)</a:t>
                      </a:r>
                    </a:p>
                  </a:txBody>
                  <a:tcPr marL="95250" marR="95250" marT="95250" marB="95250">
                    <a:solidFill>
                      <a:schemeClr val="accent6">
                        <a:lumMod val="20000"/>
                        <a:lumOff val="80000"/>
                      </a:schemeClr>
                    </a:solidFill>
                  </a:tcPr>
                </a:tc>
                <a:tc>
                  <a:txBody>
                    <a:bodyPr/>
                    <a:lstStyle/>
                    <a:p>
                      <a:pPr algn="ctr" rtl="0" fontAlgn="t">
                        <a:spcBef>
                          <a:spcPts val="0"/>
                        </a:spcBef>
                        <a:spcAft>
                          <a:spcPts val="0"/>
                        </a:spcAft>
                      </a:pPr>
                      <a:r>
                        <a:rPr lang="en-US" sz="2400" dirty="0"/>
                        <a:t>0.912</a:t>
                      </a:r>
                    </a:p>
                  </a:txBody>
                  <a:tcPr marL="95250" marR="95250" marT="95250" marB="95250">
                    <a:solidFill>
                      <a:schemeClr val="accent6">
                        <a:lumMod val="20000"/>
                        <a:lumOff val="80000"/>
                      </a:schemeClr>
                    </a:solidFill>
                  </a:tcPr>
                </a:tc>
                <a:extLst>
                  <a:ext uri="{0D108BD9-81ED-4DB2-BD59-A6C34878D82A}">
                    <a16:rowId xmlns:a16="http://schemas.microsoft.com/office/drawing/2014/main" xmlns="" val="3244848269"/>
                  </a:ext>
                </a:extLst>
              </a:tr>
            </a:tbl>
          </a:graphicData>
        </a:graphic>
      </p:graphicFrame>
      <p:sp>
        <p:nvSpPr>
          <p:cNvPr id="52" name="TextBox 51"/>
          <p:cNvSpPr txBox="1"/>
          <p:nvPr/>
        </p:nvSpPr>
        <p:spPr>
          <a:xfrm>
            <a:off x="23122175" y="31192305"/>
            <a:ext cx="8657341" cy="830997"/>
          </a:xfrm>
          <a:prstGeom prst="rect">
            <a:avLst/>
          </a:prstGeom>
          <a:noFill/>
        </p:spPr>
        <p:txBody>
          <a:bodyPr wrap="square" rtlCol="0">
            <a:spAutoFit/>
          </a:bodyPr>
          <a:lstStyle/>
          <a:p>
            <a:r>
              <a:rPr lang="en-US" sz="2400" dirty="0">
                <a:solidFill>
                  <a:schemeClr val="tx2"/>
                </a:solidFill>
              </a:rPr>
              <a:t>Table </a:t>
            </a:r>
            <a:r>
              <a:rPr lang="en-US" sz="2400" dirty="0" smtClean="0">
                <a:solidFill>
                  <a:schemeClr val="tx2"/>
                </a:solidFill>
              </a:rPr>
              <a:t>1. This table includes </a:t>
            </a:r>
            <a:r>
              <a:rPr lang="en-US" sz="2400" dirty="0">
                <a:solidFill>
                  <a:schemeClr val="tx2"/>
                </a:solidFill>
              </a:rPr>
              <a:t>odds ratio, confidence interval, and p-value of each group compared  to those who had excellent health.</a:t>
            </a:r>
            <a:endParaRPr lang="en-US" sz="2400" dirty="0"/>
          </a:p>
        </p:txBody>
      </p:sp>
      <p:sp>
        <p:nvSpPr>
          <p:cNvPr id="53" name="Text Placeholder 2"/>
          <p:cNvSpPr>
            <a:spLocks noGrp="1"/>
          </p:cNvSpPr>
          <p:nvPr>
            <p:ph type="body" sz="quarter" idx="11"/>
          </p:nvPr>
        </p:nvSpPr>
        <p:spPr>
          <a:xfrm>
            <a:off x="460118" y="27113143"/>
            <a:ext cx="10049655"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Research Questions</a:t>
            </a:r>
            <a:endParaRPr lang="en-US" sz="4400" u="none" dirty="0">
              <a:solidFill>
                <a:schemeClr val="bg1"/>
              </a:solidFill>
              <a:latin typeface="Avenir Next Demi Bold" charset="0"/>
              <a:ea typeface="Avenir Next Demi Bold" charset="0"/>
              <a:cs typeface="Avenir Next Demi Bold" charset="0"/>
            </a:endParaRPr>
          </a:p>
        </p:txBody>
      </p:sp>
      <p:sp>
        <p:nvSpPr>
          <p:cNvPr id="54" name="TextBox 53"/>
          <p:cNvSpPr txBox="1"/>
          <p:nvPr/>
        </p:nvSpPr>
        <p:spPr>
          <a:xfrm>
            <a:off x="838762" y="28583604"/>
            <a:ext cx="9352879" cy="3093154"/>
          </a:xfrm>
          <a:prstGeom prst="rect">
            <a:avLst/>
          </a:prstGeom>
          <a:noFill/>
        </p:spPr>
        <p:txBody>
          <a:bodyPr wrap="square" rtlCol="0">
            <a:spAutoFit/>
          </a:bodyPr>
          <a:lstStyle/>
          <a:p>
            <a:pPr marL="457200" indent="-457200">
              <a:spcBef>
                <a:spcPts val="3000"/>
              </a:spcBef>
              <a:buFont typeface="Arial" charset="0"/>
              <a:buChar char="•"/>
            </a:pPr>
            <a:r>
              <a:rPr lang="en-US" sz="3400" dirty="0" smtClean="0">
                <a:solidFill>
                  <a:schemeClr val="accent5">
                    <a:lumMod val="50000"/>
                  </a:schemeClr>
                </a:solidFill>
              </a:rPr>
              <a:t>Is </a:t>
            </a:r>
            <a:r>
              <a:rPr lang="en-US" sz="3400" dirty="0">
                <a:solidFill>
                  <a:schemeClr val="accent5">
                    <a:lumMod val="50000"/>
                  </a:schemeClr>
                </a:solidFill>
              </a:rPr>
              <a:t>there a relationship between smoking and sleep </a:t>
            </a:r>
            <a:r>
              <a:rPr lang="en-US" sz="3400" dirty="0" smtClean="0">
                <a:solidFill>
                  <a:schemeClr val="accent5">
                    <a:lumMod val="50000"/>
                  </a:schemeClr>
                </a:solidFill>
              </a:rPr>
              <a:t>apnea</a:t>
            </a:r>
            <a:r>
              <a:rPr lang="en-US" sz="3400" dirty="0">
                <a:solidFill>
                  <a:schemeClr val="accent5">
                    <a:lumMod val="50000"/>
                  </a:schemeClr>
                </a:solidFill>
              </a:rPr>
              <a:t>?</a:t>
            </a:r>
            <a:endParaRPr lang="en-US" sz="3400" dirty="0" smtClean="0">
              <a:solidFill>
                <a:schemeClr val="accent5">
                  <a:lumMod val="50000"/>
                </a:schemeClr>
              </a:solidFill>
            </a:endParaRPr>
          </a:p>
          <a:p>
            <a:pPr marL="457200" indent="-457200">
              <a:spcBef>
                <a:spcPts val="3000"/>
              </a:spcBef>
              <a:buFont typeface="Arial" charset="0"/>
              <a:buChar char="•"/>
            </a:pPr>
            <a:r>
              <a:rPr lang="en-US" sz="3400" dirty="0" smtClean="0">
                <a:solidFill>
                  <a:schemeClr val="accent5">
                    <a:lumMod val="50000"/>
                  </a:schemeClr>
                </a:solidFill>
              </a:rPr>
              <a:t>Does that </a:t>
            </a:r>
            <a:r>
              <a:rPr lang="en-US" sz="3400" dirty="0">
                <a:solidFill>
                  <a:schemeClr val="accent5">
                    <a:lumMod val="50000"/>
                  </a:schemeClr>
                </a:solidFill>
              </a:rPr>
              <a:t>relationship depend on the participants general health?</a:t>
            </a:r>
          </a:p>
          <a:p>
            <a:endParaRPr lang="en-US" sz="3400" dirty="0">
              <a:solidFill>
                <a:schemeClr val="accent5">
                  <a:lumMod val="50000"/>
                </a:schemeClr>
              </a:solidFill>
            </a:endParaRPr>
          </a:p>
        </p:txBody>
      </p:sp>
      <p:sp>
        <p:nvSpPr>
          <p:cNvPr id="55" name="Text Placeholder 2"/>
          <p:cNvSpPr>
            <a:spLocks noGrp="1"/>
          </p:cNvSpPr>
          <p:nvPr>
            <p:ph type="body" sz="quarter" idx="11"/>
          </p:nvPr>
        </p:nvSpPr>
        <p:spPr>
          <a:xfrm>
            <a:off x="33364530" y="25530740"/>
            <a:ext cx="10010549" cy="861766"/>
          </a:xfrm>
          <a:solidFill>
            <a:schemeClr val="tx1">
              <a:lumMod val="50000"/>
              <a:lumOff val="50000"/>
            </a:schemeClr>
          </a:solidFill>
          <a:ln>
            <a:solidFill>
              <a:schemeClr val="tx2"/>
            </a:solidFill>
          </a:ln>
        </p:spPr>
        <p:txBody>
          <a:bodyPr/>
          <a:lstStyle/>
          <a:p>
            <a:r>
              <a:rPr lang="en-US" sz="4400" u="none" dirty="0" smtClean="0">
                <a:solidFill>
                  <a:schemeClr val="bg1"/>
                </a:solidFill>
                <a:latin typeface="Avenir Next Demi Bold" charset="0"/>
                <a:ea typeface="Avenir Next Demi Bold" charset="0"/>
                <a:cs typeface="Avenir Next Demi Bold" charset="0"/>
              </a:rPr>
              <a:t>References</a:t>
            </a:r>
            <a:endParaRPr lang="en-US" sz="4400" u="none" dirty="0">
              <a:solidFill>
                <a:schemeClr val="bg1"/>
              </a:solidFill>
              <a:latin typeface="Avenir Next Demi Bold" charset="0"/>
              <a:ea typeface="Avenir Next Demi Bold" charset="0"/>
              <a:cs typeface="Avenir Next Demi Bold" charset="0"/>
            </a:endParaRPr>
          </a:p>
        </p:txBody>
      </p:sp>
    </p:spTree>
    <p:extLst>
      <p:ext uri="{BB962C8B-B14F-4D97-AF65-F5344CB8AC3E}">
        <p14:creationId xmlns:p14="http://schemas.microsoft.com/office/powerpoint/2010/main" val="316052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2218</TotalTime>
  <Words>864</Words>
  <Application>Microsoft Macintosh PowerPoint</Application>
  <PresentationFormat>Custom</PresentationFormat>
  <Paragraphs>83</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Avenir Next Demi Bold</vt: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Jessica Shippen</cp:lastModifiedBy>
  <cp:revision>92</cp:revision>
  <dcterms:created xsi:type="dcterms:W3CDTF">2012-02-03T19:11:35Z</dcterms:created>
  <dcterms:modified xsi:type="dcterms:W3CDTF">2017-11-30T05:09:37Z</dcterms:modified>
</cp:coreProperties>
</file>