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704"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3" autoAdjust="0"/>
    <p:restoredTop sz="94681" autoAdjust="0"/>
  </p:normalViewPr>
  <p:slideViewPr>
    <p:cSldViewPr snapToGrid="0" snapToObjects="1" showGuides="1">
      <p:cViewPr>
        <p:scale>
          <a:sx n="23" d="100"/>
          <a:sy n="23" d="100"/>
        </p:scale>
        <p:origin x="160" y="104"/>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11/27/17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1842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11/27/17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9C37B-1D36-470B-8223-D6C91242EC14}"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6F52A-A82B-47A2-A83A-8C4C91F2D59F}"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8766419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smtClean="0"/>
              <a:t>Click to edit Master title style</a:t>
            </a:r>
            <a:endParaRPr lang="en-US"/>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60EA64-D806-43AC-9DF2-F8C432F32B4C}" type="datetimeFigureOut">
              <a:rPr lang="en-US" smtClean="0"/>
              <a:pPr/>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0A7B3-6521-4DCA-87E5-044747A908C1}"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smtClean="0"/>
              <a:t>Click to edit Master title style</a:t>
            </a:r>
            <a:endParaRPr lang="en-US"/>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134690-1557-4C89-A502-4959FE7FAD70}"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7D4976-E339-4826-83B7-FBD03F55ECF8}" type="datetimeFigureOut">
              <a:rPr lang="en-US" smtClean="0"/>
              <a:t>11/27/17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37C31-9E7A-4F99-8774-A0E530DE1A42}" type="datetimeFigureOut">
              <a:rPr lang="en-US" smtClean="0"/>
              <a:t>11/27/17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2.xml"/><Relationship Id="rId20" Type="http://schemas.openxmlformats.org/officeDocument/2006/relationships/image" Target="../media/image1.wmf"/><Relationship Id="rId21" Type="http://schemas.openxmlformats.org/officeDocument/2006/relationships/oleObject" Target="../embeddings/oleObject14.bin"/><Relationship Id="rId22" Type="http://schemas.openxmlformats.org/officeDocument/2006/relationships/image" Target="../media/image2.wmf"/><Relationship Id="rId23" Type="http://schemas.openxmlformats.org/officeDocument/2006/relationships/oleObject" Target="../embeddings/oleObject15.bin"/><Relationship Id="rId24" Type="http://schemas.openxmlformats.org/officeDocument/2006/relationships/image" Target="../media/image3.wmf"/><Relationship Id="rId25" Type="http://schemas.openxmlformats.org/officeDocument/2006/relationships/image" Target="../media/image9.png"/><Relationship Id="rId26" Type="http://schemas.openxmlformats.org/officeDocument/2006/relationships/oleObject" Target="../embeddings/oleObject16.bin"/><Relationship Id="rId27" Type="http://schemas.openxmlformats.org/officeDocument/2006/relationships/image" Target="../media/image4.wmf"/><Relationship Id="rId28" Type="http://schemas.openxmlformats.org/officeDocument/2006/relationships/hyperlink" Target="http://www.facebook.com/pages/PosterPresentationscom/217914411419?v=app_4949752878&amp;ref=ts" TargetMode="External"/><Relationship Id="rId29" Type="http://schemas.openxmlformats.org/officeDocument/2006/relationships/image" Target="../media/image10.jpe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theme" Target="../theme/theme4.xml"/><Relationship Id="rId14" Type="http://schemas.openxmlformats.org/officeDocument/2006/relationships/vmlDrawing" Target="../drawings/vmlDrawing4.vml"/><Relationship Id="rId15" Type="http://schemas.openxmlformats.org/officeDocument/2006/relationships/image" Target="../media/image5.png"/><Relationship Id="rId16" Type="http://schemas.openxmlformats.org/officeDocument/2006/relationships/image" Target="../media/image6.png"/><Relationship Id="rId17" Type="http://schemas.openxmlformats.org/officeDocument/2006/relationships/image" Target="../media/image7.png"/><Relationship Id="rId18" Type="http://schemas.openxmlformats.org/officeDocument/2006/relationships/image" Target="../media/image8.png"/><Relationship Id="rId19" Type="http://schemas.openxmlformats.org/officeDocument/2006/relationships/oleObject" Target="../embeddings/oleObject13.bin"/><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3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3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3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3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4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4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4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4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6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6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6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6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1DAF6357-D546-724F-B601-60102458AEBF}" type="datetimeFigureOut">
              <a:rPr lang="en-US" smtClean="0"/>
              <a:t>11/27/17</a:t>
            </a:fld>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34853D12-791C-9347-B23E-A6E0B6606212}" type="slidenum">
              <a:rPr lang="en-US" smtClean="0"/>
              <a:t>‹#›</a:t>
            </a:fld>
            <a:endParaRPr lang="en-US"/>
          </a:p>
        </p:txBody>
      </p:sp>
      <p:sp>
        <p:nvSpPr>
          <p:cNvPr id="7" name="Rounded Rectangle 6"/>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11225189" y="-1"/>
            <a:ext cx="11018865" cy="32918401"/>
            <a:chOff x="-11225189" y="-1"/>
            <a:chExt cx="11018865" cy="32918401"/>
          </a:xfrm>
        </p:grpSpPr>
        <p:sp>
          <p:nvSpPr>
            <p:cNvPr id="12" name="Rectangle 11"/>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13" name="Straight Connector 12"/>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5"/>
            <a:stretch>
              <a:fillRect/>
            </a:stretch>
          </p:blipFill>
          <p:spPr>
            <a:xfrm>
              <a:off x="-10740740" y="10261718"/>
              <a:ext cx="1597666" cy="1201935"/>
            </a:xfrm>
            <a:prstGeom prst="rect">
              <a:avLst/>
            </a:prstGeom>
          </p:spPr>
        </p:pic>
        <p:pic>
          <p:nvPicPr>
            <p:cNvPr id="15" name="Picture 14"/>
            <p:cNvPicPr>
              <a:picLocks noChangeAspect="1"/>
            </p:cNvPicPr>
            <p:nvPr userDrawn="1"/>
          </p:nvPicPr>
          <p:blipFill>
            <a:blip r:embed="rId16"/>
            <a:stretch>
              <a:fillRect/>
            </a:stretch>
          </p:blipFill>
          <p:spPr>
            <a:xfrm>
              <a:off x="-10732765" y="15696927"/>
              <a:ext cx="9986808" cy="1053596"/>
            </a:xfrm>
            <a:prstGeom prst="rect">
              <a:avLst/>
            </a:prstGeom>
          </p:spPr>
        </p:pic>
        <p:grpSp>
          <p:nvGrpSpPr>
            <p:cNvPr id="16" name="Group 15"/>
            <p:cNvGrpSpPr/>
            <p:nvPr userDrawn="1"/>
          </p:nvGrpSpPr>
          <p:grpSpPr>
            <a:xfrm>
              <a:off x="-9744993" y="23540957"/>
              <a:ext cx="7531182" cy="2120439"/>
              <a:chOff x="-4470427" y="11016658"/>
              <a:chExt cx="3470785" cy="974220"/>
            </a:xfrm>
          </p:grpSpPr>
          <p:grpSp>
            <p:nvGrpSpPr>
              <p:cNvPr id="22" name="Group 21"/>
              <p:cNvGrpSpPr/>
              <p:nvPr userDrawn="1"/>
            </p:nvGrpSpPr>
            <p:grpSpPr>
              <a:xfrm>
                <a:off x="-2783495" y="11060886"/>
                <a:ext cx="624431" cy="893535"/>
                <a:chOff x="-3958697" y="11117435"/>
                <a:chExt cx="779338" cy="1280430"/>
              </a:xfrm>
            </p:grpSpPr>
            <p:pic>
              <p:nvPicPr>
                <p:cNvPr id="28" name="Picture 27"/>
                <p:cNvPicPr>
                  <a:picLocks noChangeAspect="1"/>
                </p:cNvPicPr>
                <p:nvPr userDrawn="1"/>
              </p:nvPicPr>
              <p:blipFill>
                <a:blip r:embed="rId17"/>
                <a:stretch>
                  <a:fillRect/>
                </a:stretch>
              </p:blipFill>
              <p:spPr>
                <a:xfrm>
                  <a:off x="-3948160" y="11117435"/>
                  <a:ext cx="768801" cy="1090857"/>
                </a:xfrm>
                <a:prstGeom prst="rect">
                  <a:avLst/>
                </a:prstGeom>
              </p:spPr>
            </p:pic>
            <p:sp>
              <p:nvSpPr>
                <p:cNvPr id="29" name="TextBox 28"/>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23" name="Group 22"/>
              <p:cNvGrpSpPr/>
              <p:nvPr userDrawn="1"/>
            </p:nvGrpSpPr>
            <p:grpSpPr>
              <a:xfrm>
                <a:off x="-2033159" y="11060889"/>
                <a:ext cx="1033517" cy="893529"/>
                <a:chOff x="-2921738" y="11200127"/>
                <a:chExt cx="1420279" cy="1227904"/>
              </a:xfrm>
            </p:grpSpPr>
            <p:pic>
              <p:nvPicPr>
                <p:cNvPr id="26" name="Picture 25"/>
                <p:cNvPicPr>
                  <a:picLocks noChangeAspect="1"/>
                </p:cNvPicPr>
                <p:nvPr userDrawn="1"/>
              </p:nvPicPr>
              <p:blipFill>
                <a:blip r:embed="rId17"/>
                <a:stretch>
                  <a:fillRect/>
                </a:stretch>
              </p:blipFill>
              <p:spPr>
                <a:xfrm>
                  <a:off x="-2921738" y="11200127"/>
                  <a:ext cx="1420279" cy="1029694"/>
                </a:xfrm>
                <a:prstGeom prst="rect">
                  <a:avLst/>
                </a:prstGeom>
              </p:spPr>
            </p:pic>
            <p:sp>
              <p:nvSpPr>
                <p:cNvPr id="27" name="TextBox 26"/>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24" name="Picture 23"/>
              <p:cNvPicPr>
                <a:picLocks noChangeAspect="1"/>
              </p:cNvPicPr>
              <p:nvPr userDrawn="1"/>
            </p:nvPicPr>
            <p:blipFill>
              <a:blip r:embed="rId18"/>
              <a:stretch>
                <a:fillRect/>
              </a:stretch>
            </p:blipFill>
            <p:spPr>
              <a:xfrm>
                <a:off x="-4470427" y="11016658"/>
                <a:ext cx="1098742" cy="847761"/>
              </a:xfrm>
              <a:prstGeom prst="rect">
                <a:avLst/>
              </a:prstGeom>
            </p:spPr>
          </p:pic>
          <p:sp>
            <p:nvSpPr>
              <p:cNvPr id="25" name="TextBox 24"/>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7" name="Group 16"/>
            <p:cNvGrpSpPr/>
            <p:nvPr userDrawn="1"/>
          </p:nvGrpSpPr>
          <p:grpSpPr>
            <a:xfrm>
              <a:off x="-10398793" y="27751410"/>
              <a:ext cx="9323012" cy="2453251"/>
              <a:chOff x="-4754996" y="12734136"/>
              <a:chExt cx="4296559" cy="1127128"/>
            </a:xfrm>
          </p:grpSpPr>
          <p:graphicFrame>
            <p:nvGraphicFramePr>
              <p:cNvPr id="18" name="Object 17"/>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45" name="Image" r:id="rId19" imgW="1828440" imgH="1117440" progId="Photoshop.Image.13">
                      <p:embed/>
                    </p:oleObj>
                  </mc:Choice>
                  <mc:Fallback>
                    <p:oleObj name="Image" r:id="rId19" imgW="1828440" imgH="1117440" progId="Photoshop.Image.13">
                      <p:embed/>
                      <p:pic>
                        <p:nvPicPr>
                          <p:cNvPr id="0" name=""/>
                          <p:cNvPicPr/>
                          <p:nvPr/>
                        </p:nvPicPr>
                        <p:blipFill>
                          <a:blip r:embed="rId20"/>
                          <a:stretch>
                            <a:fillRect/>
                          </a:stretch>
                        </p:blipFill>
                        <p:spPr>
                          <a:xfrm>
                            <a:off x="-4533347" y="12734142"/>
                            <a:ext cx="1828800" cy="1117600"/>
                          </a:xfrm>
                          <a:prstGeom prst="rect">
                            <a:avLst/>
                          </a:prstGeom>
                        </p:spPr>
                      </p:pic>
                    </p:oleObj>
                  </mc:Fallback>
                </mc:AlternateContent>
              </a:graphicData>
            </a:graphic>
          </p:graphicFrame>
          <p:graphicFrame>
            <p:nvGraphicFramePr>
              <p:cNvPr id="19" name="Object 18"/>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46" name="Image" r:id="rId21" imgW="1828440" imgH="1117440" progId="Photoshop.Image.13">
                      <p:embed/>
                    </p:oleObj>
                  </mc:Choice>
                  <mc:Fallback>
                    <p:oleObj name="Image" r:id="rId21" imgW="1828440" imgH="1117440" progId="Photoshop.Image.13">
                      <p:embed/>
                      <p:pic>
                        <p:nvPicPr>
                          <p:cNvPr id="0" name=""/>
                          <p:cNvPicPr/>
                          <p:nvPr/>
                        </p:nvPicPr>
                        <p:blipFill>
                          <a:blip r:embed="rId22"/>
                          <a:stretch>
                            <a:fillRect/>
                          </a:stretch>
                        </p:blipFill>
                        <p:spPr>
                          <a:xfrm>
                            <a:off x="-2456641" y="12737835"/>
                            <a:ext cx="1828800" cy="1117600"/>
                          </a:xfrm>
                          <a:prstGeom prst="rect">
                            <a:avLst/>
                          </a:prstGeom>
                        </p:spPr>
                      </p:pic>
                    </p:oleObj>
                  </mc:Fallback>
                </mc:AlternateContent>
              </a:graphicData>
            </a:graphic>
          </p:graphicFrame>
          <p:sp>
            <p:nvSpPr>
              <p:cNvPr id="20" name="TextBox 19"/>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21" name="TextBox 20"/>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0" name="Group 29"/>
          <p:cNvGrpSpPr/>
          <p:nvPr userDrawn="1"/>
        </p:nvGrpSpPr>
        <p:grpSpPr>
          <a:xfrm>
            <a:off x="44157839" y="-55065"/>
            <a:ext cx="11062139" cy="32973465"/>
            <a:chOff x="44157839" y="-55065"/>
            <a:chExt cx="11062139" cy="32973465"/>
          </a:xfrm>
        </p:grpSpPr>
        <p:sp>
          <p:nvSpPr>
            <p:cNvPr id="31" name="Rectangle 30"/>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32" name="Object 31"/>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7247" name="Image" r:id="rId23" imgW="4571280" imgH="1688760" progId="Photoshop.Image.13">
                    <p:embed/>
                  </p:oleObj>
                </mc:Choice>
                <mc:Fallback>
                  <p:oleObj name="Image" r:id="rId23" imgW="4571280" imgH="1688760" progId="Photoshop.Image.13">
                    <p:embed/>
                    <p:pic>
                      <p:nvPicPr>
                        <p:cNvPr id="0" name=""/>
                        <p:cNvPicPr/>
                        <p:nvPr/>
                      </p:nvPicPr>
                      <p:blipFill>
                        <a:blip r:embed="rId24"/>
                        <a:stretch>
                          <a:fillRect/>
                        </a:stretch>
                      </p:blipFill>
                      <p:spPr>
                        <a:xfrm>
                          <a:off x="46915679" y="3349444"/>
                          <a:ext cx="5586150" cy="2063772"/>
                        </a:xfrm>
                        <a:prstGeom prst="rect">
                          <a:avLst/>
                        </a:prstGeom>
                      </p:spPr>
                    </p:pic>
                  </p:oleObj>
                </mc:Fallback>
              </mc:AlternateContent>
            </a:graphicData>
          </a:graphic>
        </p:graphicFrame>
        <p:pic>
          <p:nvPicPr>
            <p:cNvPr id="33" name="Picture 32"/>
            <p:cNvPicPr>
              <a:picLocks noChangeAspect="1"/>
            </p:cNvPicPr>
            <p:nvPr userDrawn="1"/>
          </p:nvPicPr>
          <p:blipFill>
            <a:blip r:embed="rId25"/>
            <a:stretch>
              <a:fillRect/>
            </a:stretch>
          </p:blipFill>
          <p:spPr>
            <a:xfrm>
              <a:off x="44621819" y="7740040"/>
              <a:ext cx="2969584" cy="1370577"/>
            </a:xfrm>
            <a:prstGeom prst="rect">
              <a:avLst/>
            </a:prstGeom>
            <a:ln>
              <a:noFill/>
            </a:ln>
          </p:spPr>
        </p:pic>
        <p:graphicFrame>
          <p:nvGraphicFramePr>
            <p:cNvPr id="34" name="Object 33"/>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48" name="Image" r:id="rId26" imgW="1574280" imgH="1053720" progId="Photoshop.Image.13">
                    <p:embed/>
                  </p:oleObj>
                </mc:Choice>
                <mc:Fallback>
                  <p:oleObj name="Image" r:id="rId26" imgW="1574280" imgH="1053720" progId="Photoshop.Image.13">
                    <p:embed/>
                    <p:pic>
                      <p:nvPicPr>
                        <p:cNvPr id="0" name=""/>
                        <p:cNvPicPr/>
                        <p:nvPr/>
                      </p:nvPicPr>
                      <p:blipFill>
                        <a:blip r:embed="rId27"/>
                        <a:stretch>
                          <a:fillRect/>
                        </a:stretch>
                      </p:blipFill>
                      <p:spPr>
                        <a:xfrm>
                          <a:off x="44629619" y="12347263"/>
                          <a:ext cx="1482266" cy="992162"/>
                        </a:xfrm>
                        <a:prstGeom prst="rect">
                          <a:avLst/>
                        </a:prstGeom>
                      </p:spPr>
                    </p:pic>
                  </p:oleObj>
                </mc:Fallback>
              </mc:AlternateContent>
            </a:graphicData>
          </a:graphic>
        </p:graphicFrame>
        <p:grpSp>
          <p:nvGrpSpPr>
            <p:cNvPr id="35" name="Group 34"/>
            <p:cNvGrpSpPr/>
            <p:nvPr userDrawn="1"/>
          </p:nvGrpSpPr>
          <p:grpSpPr>
            <a:xfrm>
              <a:off x="44487207" y="29414560"/>
              <a:ext cx="10354213" cy="1265612"/>
              <a:chOff x="44200453" y="28362386"/>
              <a:chExt cx="9771399" cy="1090622"/>
            </a:xfrm>
          </p:grpSpPr>
          <p:sp>
            <p:nvSpPr>
              <p:cNvPr id="37" name="Rounded Rectangle 36"/>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7" descr="http://t2.gstatic.com/images?q=tbn:ANd9GcR4APHC6TT9w54M2zn_pvCiBxUNcspYPoVxirLRphBoJabfSvu7zw">
                <a:hlinkClick r:id="rId28"/>
              </p:cNvPr>
              <p:cNvPicPr>
                <a:picLocks noChangeAspect="1" noChangeArrowheads="1"/>
              </p:cNvPicPr>
              <p:nvPr userDrawn="1"/>
            </p:nvPicPr>
            <p:blipFill>
              <a:blip r:embed="rId29" cstate="print"/>
              <a:srcRect/>
              <a:stretch>
                <a:fillRect/>
              </a:stretch>
            </p:blipFill>
            <p:spPr bwMode="auto">
              <a:xfrm>
                <a:off x="44326393" y="28460718"/>
                <a:ext cx="914401" cy="914399"/>
              </a:xfrm>
              <a:prstGeom prst="rect">
                <a:avLst/>
              </a:prstGeom>
              <a:noFill/>
              <a:ln>
                <a:noFill/>
              </a:ln>
            </p:spPr>
          </p:pic>
          <p:sp>
            <p:nvSpPr>
              <p:cNvPr id="39" name="TextBox 38"/>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36" name="TextBox 35"/>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40" name="Group 39"/>
          <p:cNvGrpSpPr/>
          <p:nvPr userDrawn="1"/>
        </p:nvGrpSpPr>
        <p:grpSpPr>
          <a:xfrm rot="10800000">
            <a:off x="-36600" y="31404884"/>
            <a:ext cx="43927800" cy="1502229"/>
            <a:chOff x="-14192" y="1382"/>
            <a:chExt cx="27451941" cy="4572641"/>
          </a:xfrm>
        </p:grpSpPr>
        <p:sp>
          <p:nvSpPr>
            <p:cNvPr id="41"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4"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45" name="Group 44"/>
          <p:cNvGrpSpPr/>
          <p:nvPr userDrawn="1"/>
        </p:nvGrpSpPr>
        <p:grpSpPr>
          <a:xfrm>
            <a:off x="-14192" y="1382"/>
            <a:ext cx="43905392" cy="4572641"/>
            <a:chOff x="-14192" y="1382"/>
            <a:chExt cx="27451941" cy="4572641"/>
          </a:xfrm>
        </p:grpSpPr>
        <p:sp>
          <p:nvSpPr>
            <p:cNvPr id="46"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extLst>
      <p:ext uri="{BB962C8B-B14F-4D97-AF65-F5344CB8AC3E}">
        <p14:creationId xmlns:p14="http://schemas.microsoft.com/office/powerpoint/2010/main" val="100690472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pc.unc.edu/projects/addhealth/design" TargetMode="External"/><Relationship Id="rId4" Type="http://schemas.openxmlformats.org/officeDocument/2006/relationships/hyperlink" Target="https://adaa.org/about-adaa/press-room/facts-statistics" TargetMode="External"/><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503831"/>
            <a:ext cx="10056813" cy="11241645"/>
          </a:xfrm>
        </p:spPr>
        <p:txBody>
          <a:bodyPr/>
          <a:lstStyle/>
          <a:p>
            <a:pPr>
              <a:lnSpc>
                <a:spcPct val="150000"/>
              </a:lnSpc>
            </a:pPr>
            <a:r>
              <a:rPr lang="en-US" dirty="0"/>
              <a:t>Depression is a commonly secretive issue that isn't discussed in society, Weight gain caused by Depression is another problem in our culture that may be linked to depression. Many people do not consider the importance of having a sense of personal control to establish a better self-esteem. In this specific section, we chose to see the relationship between social psychology and mental health and how often a participant felt a particular emotion (happy, sad, depressed, guilty, etc.). According to the Anxiety and Depression Association of America, the significant age range of depression is 15 to 44 years of age, depression can affect anyone within that age group, but more commonly depression can affect women in their mid-30s. Depression also persists in men, and this leads to feeling tiredness, irritability, and anger; perhaps we will see an increase in our dataset in BMI due to always feeling tired. Anyone who has depression can show signs of missing work, school, and miss social gatherings altogether. </a:t>
            </a:r>
            <a:r>
              <a:rPr lang="en-US" dirty="0" smtClean="0"/>
              <a:t>We hypothesize that there is a is </a:t>
            </a:r>
            <a:r>
              <a:rPr lang="en-US" dirty="0"/>
              <a:t>there a correspondence between BMI and having or not having symptoms of depression? </a:t>
            </a:r>
            <a:r>
              <a:rPr lang="en-US" dirty="0" smtClean="0"/>
              <a:t>We also too into consideration depression and the effects it has on Gender and BMI. </a:t>
            </a:r>
            <a:endParaRPr lang="en-US" dirty="0"/>
          </a:p>
          <a:p>
            <a:pPr>
              <a:lnSpc>
                <a:spcPct val="150000"/>
              </a:lnSpc>
            </a:pPr>
            <a:endParaRPr lang="en-US" dirty="0"/>
          </a:p>
        </p:txBody>
      </p:sp>
      <p:sp>
        <p:nvSpPr>
          <p:cNvPr id="3" name="Text Placeholder 2"/>
          <p:cNvSpPr>
            <a:spLocks noGrp="1"/>
          </p:cNvSpPr>
          <p:nvPr>
            <p:ph type="body" sz="quarter" idx="11"/>
          </p:nvPr>
        </p:nvSpPr>
        <p:spPr>
          <a:xfrm>
            <a:off x="477827" y="4702568"/>
            <a:ext cx="10048875" cy="697106"/>
          </a:xfrm>
        </p:spPr>
        <p:txBody>
          <a:bodyPr/>
          <a:lstStyle/>
          <a:p>
            <a:r>
              <a:rPr lang="en-US" dirty="0" smtClean="0"/>
              <a:t>Introduction and Research Hypothesis</a:t>
            </a:r>
            <a:endParaRPr lang="en-US" dirty="0"/>
          </a:p>
        </p:txBody>
      </p:sp>
      <p:sp>
        <p:nvSpPr>
          <p:cNvPr id="4" name="Text Placeholder 3"/>
          <p:cNvSpPr>
            <a:spLocks noGrp="1"/>
          </p:cNvSpPr>
          <p:nvPr>
            <p:ph type="body" sz="quarter" idx="20"/>
          </p:nvPr>
        </p:nvSpPr>
        <p:spPr>
          <a:xfrm>
            <a:off x="477824" y="15788241"/>
            <a:ext cx="10038662" cy="697106"/>
          </a:xfrm>
        </p:spPr>
        <p:txBody>
          <a:bodyPr/>
          <a:lstStyle/>
          <a:p>
            <a:r>
              <a:rPr lang="en-US" dirty="0" smtClean="0"/>
              <a:t>Methods</a:t>
            </a:r>
            <a:endParaRPr lang="en-US" dirty="0"/>
          </a:p>
        </p:txBody>
      </p:sp>
      <p:sp>
        <p:nvSpPr>
          <p:cNvPr id="6" name="Text Placeholder 5"/>
          <p:cNvSpPr>
            <a:spLocks noGrp="1"/>
          </p:cNvSpPr>
          <p:nvPr>
            <p:ph type="body" sz="quarter" idx="22"/>
          </p:nvPr>
        </p:nvSpPr>
        <p:spPr>
          <a:xfrm>
            <a:off x="477827" y="24136114"/>
            <a:ext cx="10048875" cy="697106"/>
          </a:xfrm>
        </p:spPr>
        <p:txBody>
          <a:bodyPr/>
          <a:lstStyle/>
          <a:p>
            <a:r>
              <a:rPr lang="en-US" dirty="0" smtClean="0"/>
              <a:t>Variable Characteristics </a:t>
            </a:r>
            <a:endParaRPr lang="en-US" dirty="0"/>
          </a:p>
        </p:txBody>
      </p:sp>
      <p:sp>
        <p:nvSpPr>
          <p:cNvPr id="7" name="Text Placeholder 6"/>
          <p:cNvSpPr>
            <a:spLocks noGrp="1"/>
          </p:cNvSpPr>
          <p:nvPr>
            <p:ph type="body" sz="quarter" idx="23"/>
          </p:nvPr>
        </p:nvSpPr>
        <p:spPr>
          <a:xfrm>
            <a:off x="11418884" y="19010796"/>
            <a:ext cx="10048874" cy="6624997"/>
          </a:xfrm>
        </p:spPr>
        <p:txBody>
          <a:bodyPr/>
          <a:lstStyle/>
          <a:p>
            <a:pPr>
              <a:lnSpc>
                <a:spcPct val="150000"/>
              </a:lnSpc>
            </a:pPr>
            <a:r>
              <a:rPr lang="en-US" dirty="0"/>
              <a:t>Pie chart graph was used to show the readers a proportion of the demographic information we are using in the histogram graph for females and depression. </a:t>
            </a:r>
            <a:endParaRPr lang="en-US" dirty="0" smtClean="0"/>
          </a:p>
          <a:p>
            <a:pPr>
              <a:lnSpc>
                <a:spcPct val="150000"/>
              </a:lnSpc>
            </a:pPr>
            <a:r>
              <a:rPr lang="en-US" dirty="0" smtClean="0"/>
              <a:t>We </a:t>
            </a:r>
            <a:r>
              <a:rPr lang="en-US" dirty="0"/>
              <a:t>used a histogram graph to show the analyzing of BMI, Fast Food, and Gender as the X values and Depression as our Y-axis. The results of this model show that Gender (female) are statistically associated depression (p-value &lt;.0001). BMI and Fast food Consumption (in the past seven days) is not significant because of the p-values &gt; .0001. Therefore the results show that there isn't link between depression and gender and if they are eating fast-food to if it would increase the likelihoods of increasing BMI.</a:t>
            </a:r>
            <a:endParaRPr lang="en-US" dirty="0"/>
          </a:p>
        </p:txBody>
      </p:sp>
      <p:sp>
        <p:nvSpPr>
          <p:cNvPr id="8" name="Text Placeholder 7"/>
          <p:cNvSpPr>
            <a:spLocks noGrp="1"/>
          </p:cNvSpPr>
          <p:nvPr>
            <p:ph type="body" sz="quarter" idx="24"/>
          </p:nvPr>
        </p:nvSpPr>
        <p:spPr>
          <a:xfrm>
            <a:off x="11418884" y="4759507"/>
            <a:ext cx="10058400" cy="697106"/>
          </a:xfrm>
        </p:spPr>
        <p:txBody>
          <a:bodyPr/>
          <a:lstStyle/>
          <a:p>
            <a:r>
              <a:rPr lang="en-US" dirty="0" smtClean="0"/>
              <a:t>Data</a:t>
            </a:r>
            <a:endParaRPr lang="en-US" dirty="0"/>
          </a:p>
        </p:txBody>
      </p:sp>
      <p:sp>
        <p:nvSpPr>
          <p:cNvPr id="9" name="Text Placeholder 8"/>
          <p:cNvSpPr>
            <a:spLocks noGrp="1"/>
          </p:cNvSpPr>
          <p:nvPr>
            <p:ph type="body" sz="quarter" idx="25"/>
          </p:nvPr>
        </p:nvSpPr>
        <p:spPr>
          <a:xfrm>
            <a:off x="22369466" y="4692459"/>
            <a:ext cx="10047018" cy="697106"/>
          </a:xfrm>
        </p:spPr>
        <p:txBody>
          <a:bodyPr/>
          <a:lstStyle/>
          <a:p>
            <a:r>
              <a:rPr lang="en-US" dirty="0" smtClean="0"/>
              <a:t>Conclusion </a:t>
            </a:r>
            <a:endParaRPr lang="en-US" dirty="0"/>
          </a:p>
        </p:txBody>
      </p:sp>
      <p:sp>
        <p:nvSpPr>
          <p:cNvPr id="10" name="Text Placeholder 9"/>
          <p:cNvSpPr>
            <a:spLocks noGrp="1"/>
          </p:cNvSpPr>
          <p:nvPr>
            <p:ph type="body" sz="quarter" idx="26"/>
          </p:nvPr>
        </p:nvSpPr>
        <p:spPr>
          <a:xfrm>
            <a:off x="22369466" y="5739460"/>
            <a:ext cx="10047018" cy="5009170"/>
          </a:xfrm>
        </p:spPr>
        <p:txBody>
          <a:bodyPr/>
          <a:lstStyle/>
          <a:p>
            <a:pPr>
              <a:lnSpc>
                <a:spcPct val="150000"/>
              </a:lnSpc>
            </a:pPr>
            <a:r>
              <a:rPr lang="en-US" dirty="0"/>
              <a:t>We wanted to understand the correlations between BMI and Depression, in addition to this, we also wanted to take into consideration of Gender and Fast Food consumption due to the known possibility of Excessive eating when a person feels depressed. While there is a correlation between BMI and Depression the addition of the two other variables changed our results. Therefore the results show that there isn't a link between depression and gender and if they are eating fast-food too if it would increase the likelihoods of increasing BMI.</a:t>
            </a:r>
            <a:endParaRPr lang="en-US" dirty="0"/>
          </a:p>
        </p:txBody>
      </p:sp>
      <p:sp>
        <p:nvSpPr>
          <p:cNvPr id="11" name="Text Placeholder 10"/>
          <p:cNvSpPr>
            <a:spLocks noGrp="1"/>
          </p:cNvSpPr>
          <p:nvPr>
            <p:ph type="body" sz="quarter" idx="27"/>
          </p:nvPr>
        </p:nvSpPr>
        <p:spPr>
          <a:xfrm>
            <a:off x="22421392" y="16106587"/>
            <a:ext cx="10047018" cy="697106"/>
          </a:xfrm>
        </p:spPr>
        <p:txBody>
          <a:bodyPr/>
          <a:lstStyle/>
          <a:p>
            <a:r>
              <a:rPr lang="en-US" dirty="0" smtClean="0"/>
              <a:t>References</a:t>
            </a:r>
            <a:endParaRPr lang="en-US" dirty="0"/>
          </a:p>
        </p:txBody>
      </p:sp>
      <p:sp>
        <p:nvSpPr>
          <p:cNvPr id="12" name="Text Placeholder 11"/>
          <p:cNvSpPr>
            <a:spLocks noGrp="1"/>
          </p:cNvSpPr>
          <p:nvPr>
            <p:ph type="body" sz="quarter" idx="28"/>
          </p:nvPr>
        </p:nvSpPr>
        <p:spPr>
          <a:xfrm>
            <a:off x="22457435" y="17116612"/>
            <a:ext cx="10052050" cy="11772431"/>
          </a:xfrm>
        </p:spPr>
        <p:txBody>
          <a:bodyPr/>
          <a:lstStyle/>
          <a:p>
            <a:pPr>
              <a:lnSpc>
                <a:spcPct val="150000"/>
              </a:lnSpc>
            </a:pPr>
            <a:r>
              <a:rPr lang="en-US" dirty="0"/>
              <a:t>American Psychiatric Association. (2013). Diagnostic and statistical manual of mental disorders (5th ed.). Arlington, VA: American Psychiatric Publishing</a:t>
            </a:r>
          </a:p>
          <a:p>
            <a:pPr>
              <a:lnSpc>
                <a:spcPct val="150000"/>
              </a:lnSpc>
            </a:pPr>
            <a:r>
              <a:rPr lang="en-US" dirty="0"/>
              <a:t>Harris, K.M., C.T. Halpern, E. </a:t>
            </a:r>
            <a:r>
              <a:rPr lang="en-US" dirty="0" err="1"/>
              <a:t>Whitsel</a:t>
            </a:r>
            <a:r>
              <a:rPr lang="en-US" dirty="0"/>
              <a:t>, J. Hussey, J. Tabor, P. </a:t>
            </a:r>
            <a:r>
              <a:rPr lang="en-US" dirty="0" err="1"/>
              <a:t>Entzel</a:t>
            </a:r>
            <a:r>
              <a:rPr lang="en-US" dirty="0"/>
              <a:t>, and J.R. </a:t>
            </a:r>
            <a:r>
              <a:rPr lang="en-US" dirty="0" err="1"/>
              <a:t>Udry</a:t>
            </a:r>
            <a:r>
              <a:rPr lang="en-US" dirty="0"/>
              <a:t>. 2009. The National Longitudinal Study of Adolescent to Adult Health: Research Design [WWW document]. URL: </a:t>
            </a:r>
            <a:r>
              <a:rPr lang="en-US" dirty="0">
                <a:hlinkClick r:id="rId3"/>
              </a:rPr>
              <a:t>http://</a:t>
            </a:r>
            <a:r>
              <a:rPr lang="en-US" dirty="0" smtClean="0">
                <a:hlinkClick r:id="rId3"/>
              </a:rPr>
              <a:t>www.cpc.unc.edu/projects/addhealth/design</a:t>
            </a:r>
            <a:endParaRPr lang="en-US" dirty="0" smtClean="0"/>
          </a:p>
          <a:p>
            <a:pPr>
              <a:lnSpc>
                <a:spcPct val="150000"/>
              </a:lnSpc>
            </a:pPr>
            <a:r>
              <a:rPr lang="en-US" dirty="0" smtClean="0"/>
              <a:t>Facts </a:t>
            </a:r>
            <a:r>
              <a:rPr lang="en-US" dirty="0"/>
              <a:t>&amp; Statistics. (</a:t>
            </a:r>
            <a:r>
              <a:rPr lang="en-US" dirty="0" err="1"/>
              <a:t>n.d.</a:t>
            </a:r>
            <a:r>
              <a:rPr lang="en-US" dirty="0"/>
              <a:t>). Retrieved November 29, 2017, from </a:t>
            </a:r>
            <a:r>
              <a:rPr lang="en-US" dirty="0">
                <a:hlinkClick r:id="rId4"/>
              </a:rPr>
              <a:t>https://</a:t>
            </a:r>
            <a:r>
              <a:rPr lang="en-US" dirty="0" smtClean="0">
                <a:hlinkClick r:id="rId4"/>
              </a:rPr>
              <a:t>adaa.org/about-adaa/press-room/facts-statistics</a:t>
            </a:r>
            <a:endParaRPr lang="en-US" dirty="0" smtClean="0"/>
          </a:p>
          <a:p>
            <a:pPr>
              <a:lnSpc>
                <a:spcPct val="150000"/>
              </a:lnSpc>
            </a:pPr>
            <a:r>
              <a:rPr lang="en-US" dirty="0" smtClean="0"/>
              <a:t>Add Heath contractual data: </a:t>
            </a:r>
          </a:p>
          <a:p>
            <a:pPr>
              <a:lnSpc>
                <a:spcPct val="150000"/>
              </a:lnSpc>
            </a:pPr>
            <a:r>
              <a:rPr lang="en-US" dirty="0"/>
              <a:t>Harris, Kathleen </a:t>
            </a:r>
            <a:r>
              <a:rPr lang="en-US" dirty="0" err="1"/>
              <a:t>Mullan</a:t>
            </a:r>
            <a:r>
              <a:rPr lang="en-US" dirty="0"/>
              <a:t>. 2009. The National Longitudinal Study of Adolescent to Adult Health (Add Health), Waves I &amp; II, 1994–1996; Wave III, 2001–2002; Wave IV, 2007-2009 [machine-readable data file and documentation]. Chapel Hill, NC: Carolina Population Center, University of North Carolina at Chapel Hill.  DOI: 10.3886/ICPSR27021.v9</a:t>
            </a:r>
            <a:r>
              <a:rPr lang="en-US" dirty="0" smtClean="0"/>
              <a:t>.</a:t>
            </a:r>
          </a:p>
          <a:p>
            <a:endParaRPr lang="en-US" dirty="0"/>
          </a:p>
        </p:txBody>
      </p:sp>
      <p:sp>
        <p:nvSpPr>
          <p:cNvPr id="13" name="Text Placeholder 12"/>
          <p:cNvSpPr>
            <a:spLocks noGrp="1"/>
          </p:cNvSpPr>
          <p:nvPr>
            <p:ph type="body" sz="quarter" idx="29"/>
          </p:nvPr>
        </p:nvSpPr>
        <p:spPr>
          <a:xfrm>
            <a:off x="33427075" y="4811231"/>
            <a:ext cx="10047018" cy="697106"/>
          </a:xfrm>
        </p:spPr>
        <p:txBody>
          <a:bodyPr/>
          <a:lstStyle/>
          <a:p>
            <a:r>
              <a:rPr lang="en-US" dirty="0" smtClean="0"/>
              <a:t>Acknowledgement</a:t>
            </a:r>
            <a:endParaRPr lang="en-US" dirty="0"/>
          </a:p>
        </p:txBody>
      </p:sp>
      <p:sp>
        <p:nvSpPr>
          <p:cNvPr id="14" name="Text Placeholder 13"/>
          <p:cNvSpPr>
            <a:spLocks noGrp="1"/>
          </p:cNvSpPr>
          <p:nvPr>
            <p:ph type="body" sz="quarter" idx="30"/>
          </p:nvPr>
        </p:nvSpPr>
        <p:spPr>
          <a:xfrm>
            <a:off x="33422043" y="5873556"/>
            <a:ext cx="10052050" cy="6740413"/>
          </a:xfrm>
        </p:spPr>
        <p:txBody>
          <a:bodyPr/>
          <a:lstStyle/>
          <a:p>
            <a:pPr>
              <a:lnSpc>
                <a:spcPct val="150000"/>
              </a:lnSpc>
            </a:pPr>
            <a:r>
              <a:rPr lang="en-US" dirty="0"/>
              <a:t>This research uses data from Add Health, a program project directed by Kathleen </a:t>
            </a:r>
            <a:r>
              <a:rPr lang="en-US" dirty="0" err="1"/>
              <a:t>Mullan</a:t>
            </a:r>
            <a:r>
              <a:rPr lang="en-US" dirty="0"/>
              <a:t> Harris and designed by J. Richard </a:t>
            </a:r>
            <a:r>
              <a:rPr lang="en-US" dirty="0" err="1"/>
              <a:t>Udry</a:t>
            </a:r>
            <a:r>
              <a:rPr lang="en-US" dirty="0"/>
              <a:t>, Peter S. </a:t>
            </a:r>
            <a:r>
              <a:rPr lang="en-US" dirty="0" err="1"/>
              <a:t>Bearman</a:t>
            </a:r>
            <a:r>
              <a:rPr lang="en-US" dirty="0"/>
              <a:t>, and Kathleen </a:t>
            </a:r>
            <a:r>
              <a:rPr lang="en-US" dirty="0" err="1"/>
              <a:t>Mullan</a:t>
            </a:r>
            <a:r>
              <a:rPr lang="en-US" dirty="0"/>
              <a:t> Harris at the University of North Carolina at Chapel Hill, and funded by grant P01-HD31921 from the Eunice Kennedy Shriver National Institute of Child Health and Human Development, with cooperative funding from 23 other federal agencies and foundations. Special acknowledgment is due Ronald R. </a:t>
            </a:r>
            <a:r>
              <a:rPr lang="en-US" dirty="0" err="1"/>
              <a:t>Rindfuss</a:t>
            </a:r>
            <a:r>
              <a:rPr lang="en-US" dirty="0"/>
              <a:t> and Barbara </a:t>
            </a:r>
            <a:r>
              <a:rPr lang="en-US" dirty="0" err="1"/>
              <a:t>Entwisle</a:t>
            </a:r>
            <a:r>
              <a:rPr lang="en-US" dirty="0"/>
              <a:t> for assistance in the original design. Information on how to obtain the Add Health data files is available on the Add Health website (http://</a:t>
            </a:r>
            <a:r>
              <a:rPr lang="en-US" dirty="0" err="1"/>
              <a:t>www.cpc.unc.edu</a:t>
            </a:r>
            <a:r>
              <a:rPr lang="en-US" dirty="0"/>
              <a:t>/</a:t>
            </a:r>
            <a:r>
              <a:rPr lang="en-US" dirty="0" err="1"/>
              <a:t>addhealth</a:t>
            </a:r>
            <a:r>
              <a:rPr lang="en-US" dirty="0"/>
              <a:t>). No direct support was received from grant P01-HD31921 for this analysis</a:t>
            </a:r>
            <a:r>
              <a:rPr lang="en-US" dirty="0" smtClean="0"/>
              <a:t>.</a:t>
            </a:r>
            <a:endParaRPr lang="en-US" dirty="0"/>
          </a:p>
        </p:txBody>
      </p:sp>
      <p:sp>
        <p:nvSpPr>
          <p:cNvPr id="15" name="Text Placeholder 14"/>
          <p:cNvSpPr>
            <a:spLocks noGrp="1"/>
          </p:cNvSpPr>
          <p:nvPr>
            <p:ph type="body" sz="quarter" idx="96"/>
          </p:nvPr>
        </p:nvSpPr>
        <p:spPr>
          <a:xfrm>
            <a:off x="459673" y="16849633"/>
            <a:ext cx="10056813" cy="7963696"/>
          </a:xfrm>
        </p:spPr>
        <p:txBody>
          <a:bodyPr/>
          <a:lstStyle/>
          <a:p>
            <a:pPr>
              <a:lnSpc>
                <a:spcPct val="150000"/>
              </a:lnSpc>
            </a:pPr>
            <a:r>
              <a:rPr lang="en-US" dirty="0" smtClean="0"/>
              <a:t>For </a:t>
            </a:r>
            <a:r>
              <a:rPr lang="en-US" dirty="0"/>
              <a:t>our categorical tests used were a series of questions the participants were asked; they had to mark the following if they were true (Rarely, sometimes, a lot of the time, most of the time, I don’t know). </a:t>
            </a:r>
            <a:endParaRPr lang="en-US" dirty="0" smtClean="0"/>
          </a:p>
          <a:p>
            <a:pPr>
              <a:lnSpc>
                <a:spcPct val="150000"/>
              </a:lnSpc>
            </a:pPr>
            <a:r>
              <a:rPr lang="en-US" dirty="0" smtClean="0"/>
              <a:t>The variables we are using are BMI, Gender, and Fast Food consumption. We are using these variables to hopefully prove that Depression and BMI are linked due to fast food consumption. </a:t>
            </a:r>
          </a:p>
          <a:p>
            <a:pPr>
              <a:lnSpc>
                <a:spcPct val="150000"/>
              </a:lnSpc>
            </a:pPr>
            <a:r>
              <a:rPr lang="en-US" dirty="0" smtClean="0"/>
              <a:t>BMI was the only variable we changed; the values above 97.4 as NA because that</a:t>
            </a:r>
            <a:r>
              <a:rPr lang="uk-UA" dirty="0" smtClean="0"/>
              <a:t>’</a:t>
            </a:r>
            <a:r>
              <a:rPr lang="en-US" dirty="0" smtClean="0"/>
              <a:t>s not possible. Depression was constructed by combining two other variables ‘depression in the past seven days’ and ‘health care providers’ </a:t>
            </a:r>
            <a:endParaRPr lang="en-US" dirty="0"/>
          </a:p>
          <a:p>
            <a:endParaRPr lang="en-US" dirty="0"/>
          </a:p>
        </p:txBody>
      </p:sp>
      <p:sp>
        <p:nvSpPr>
          <p:cNvPr id="16" name="Text Placeholder 15"/>
          <p:cNvSpPr>
            <a:spLocks noGrp="1"/>
          </p:cNvSpPr>
          <p:nvPr>
            <p:ph type="body" sz="quarter" idx="150"/>
          </p:nvPr>
        </p:nvSpPr>
        <p:spPr/>
        <p:txBody>
          <a:bodyPr/>
          <a:lstStyle/>
          <a:p>
            <a:r>
              <a:rPr lang="en-US" dirty="0" smtClean="0"/>
              <a:t>Math 315-01-4666</a:t>
            </a:r>
            <a:endParaRPr lang="en-US" dirty="0"/>
          </a:p>
        </p:txBody>
      </p:sp>
      <p:sp>
        <p:nvSpPr>
          <p:cNvPr id="17" name="Text Placeholder 16"/>
          <p:cNvSpPr>
            <a:spLocks noGrp="1"/>
          </p:cNvSpPr>
          <p:nvPr>
            <p:ph type="body" sz="quarter" idx="151"/>
          </p:nvPr>
        </p:nvSpPr>
        <p:spPr/>
        <p:txBody>
          <a:bodyPr/>
          <a:lstStyle/>
          <a:p>
            <a:r>
              <a:rPr lang="en-US" dirty="0" smtClean="0"/>
              <a:t>Michael A. Siva and Peter Angelonides</a:t>
            </a:r>
            <a:endParaRPr lang="en-US" dirty="0"/>
          </a:p>
        </p:txBody>
      </p:sp>
      <p:sp>
        <p:nvSpPr>
          <p:cNvPr id="18" name="Text Placeholder 17"/>
          <p:cNvSpPr>
            <a:spLocks noGrp="1"/>
          </p:cNvSpPr>
          <p:nvPr>
            <p:ph type="body" sz="quarter" idx="153"/>
          </p:nvPr>
        </p:nvSpPr>
        <p:spPr/>
        <p:txBody>
          <a:bodyPr>
            <a:normAutofit lnSpcReduction="10000"/>
          </a:bodyPr>
          <a:lstStyle/>
          <a:p>
            <a:r>
              <a:rPr lang="en-US" dirty="0" smtClean="0">
                <a:solidFill>
                  <a:schemeClr val="tx1"/>
                </a:solidFill>
              </a:rPr>
              <a:t>Correspondence between Depression and BMI</a:t>
            </a:r>
            <a:endParaRPr lang="en-US" dirty="0">
              <a:solidFill>
                <a:schemeClr val="tx1"/>
              </a:solidFill>
            </a:endParaRPr>
          </a:p>
        </p:txBody>
      </p:sp>
      <p:sp>
        <p:nvSpPr>
          <p:cNvPr id="23" name="TextBox 22"/>
          <p:cNvSpPr txBox="1"/>
          <p:nvPr/>
        </p:nvSpPr>
        <p:spPr>
          <a:xfrm>
            <a:off x="22089343" y="11958582"/>
            <a:ext cx="10056813" cy="67710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700" b="1" u="sng" dirty="0" smtClean="0"/>
              <a:t>Implications</a:t>
            </a:r>
            <a:endParaRPr lang="en-US" sz="3700" b="1" u="sng" dirty="0"/>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68991" y="10493698"/>
            <a:ext cx="6667848" cy="5834366"/>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68990" y="5873556"/>
            <a:ext cx="6667849" cy="3768784"/>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1041250005"/>
              </p:ext>
            </p:extLst>
          </p:nvPr>
        </p:nvGraphicFramePr>
        <p:xfrm>
          <a:off x="1820505" y="25197899"/>
          <a:ext cx="7353300" cy="2834640"/>
        </p:xfrm>
        <a:graphic>
          <a:graphicData uri="http://schemas.openxmlformats.org/drawingml/2006/table">
            <a:tbl>
              <a:tblPr>
                <a:tableStyleId>{5C22544A-7EE6-4342-B048-85BDC9FD1C3A}</a:tableStyleId>
              </a:tblPr>
              <a:tblGrid>
                <a:gridCol w="1322262"/>
                <a:gridCol w="1331775"/>
                <a:gridCol w="1560079"/>
                <a:gridCol w="1664719"/>
                <a:gridCol w="1474465"/>
              </a:tblGrid>
              <a:tr h="190500">
                <a:tc>
                  <a:txBody>
                    <a:bodyPr/>
                    <a:lstStyle/>
                    <a:p>
                      <a:pPr algn="l" fontAlgn="b"/>
                      <a:r>
                        <a:rPr lang="en-US" sz="1100" u="none" strike="noStrike">
                          <a:effectLst/>
                        </a:rPr>
                        <a:t>Variables</a:t>
                      </a:r>
                      <a:endParaRPr lang="en-US" sz="1100" b="1" i="0" u="none" strike="noStrike">
                        <a:solidFill>
                          <a:srgbClr val="FFFFFF"/>
                        </a:solidFill>
                        <a:effectLst/>
                        <a:latin typeface="Calibri" charset="0"/>
                      </a:endParaRPr>
                    </a:p>
                  </a:txBody>
                  <a:tcPr marL="0" marR="0" marT="0" marB="0" anchor="b"/>
                </a:tc>
                <a:tc>
                  <a:txBody>
                    <a:bodyPr/>
                    <a:lstStyle/>
                    <a:p>
                      <a:pPr algn="l" fontAlgn="b"/>
                      <a:r>
                        <a:rPr lang="en-US" sz="1100" u="none" strike="noStrike">
                          <a:effectLst/>
                        </a:rPr>
                        <a:t>Estimate</a:t>
                      </a:r>
                      <a:endParaRPr lang="en-US" sz="1100" b="1" i="0" u="none" strike="noStrike">
                        <a:solidFill>
                          <a:srgbClr val="FFFFFF"/>
                        </a:solidFill>
                        <a:effectLst/>
                        <a:latin typeface="Calibri" charset="0"/>
                      </a:endParaRPr>
                    </a:p>
                  </a:txBody>
                  <a:tcPr marL="0" marR="0" marT="0" marB="0" anchor="b"/>
                </a:tc>
                <a:tc>
                  <a:txBody>
                    <a:bodyPr/>
                    <a:lstStyle/>
                    <a:p>
                      <a:pPr algn="l" fontAlgn="b"/>
                      <a:r>
                        <a:rPr lang="en-US" sz="1100" u="none" strike="noStrike">
                          <a:effectLst/>
                        </a:rPr>
                        <a:t>Std. Error</a:t>
                      </a:r>
                      <a:endParaRPr lang="en-US" sz="1100" b="1" i="0" u="none" strike="noStrike">
                        <a:solidFill>
                          <a:srgbClr val="FFFFFF"/>
                        </a:solidFill>
                        <a:effectLst/>
                        <a:latin typeface="Calibri" charset="0"/>
                      </a:endParaRPr>
                    </a:p>
                  </a:txBody>
                  <a:tcPr marL="0" marR="0" marT="0" marB="0" anchor="b"/>
                </a:tc>
                <a:tc>
                  <a:txBody>
                    <a:bodyPr/>
                    <a:lstStyle/>
                    <a:p>
                      <a:pPr algn="l" fontAlgn="b"/>
                      <a:r>
                        <a:rPr lang="en-US" sz="1100" u="none" strike="noStrike">
                          <a:effectLst/>
                        </a:rPr>
                        <a:t>T-Statistic</a:t>
                      </a:r>
                      <a:endParaRPr lang="en-US" sz="1100" b="1" i="0" u="none" strike="noStrike">
                        <a:solidFill>
                          <a:srgbClr val="FFFFFF"/>
                        </a:solidFill>
                        <a:effectLst/>
                        <a:latin typeface="Calibri" charset="0"/>
                      </a:endParaRPr>
                    </a:p>
                  </a:txBody>
                  <a:tcPr marL="0" marR="0" marT="0" marB="0" anchor="b"/>
                </a:tc>
                <a:tc>
                  <a:txBody>
                    <a:bodyPr/>
                    <a:lstStyle/>
                    <a:p>
                      <a:pPr algn="l" fontAlgn="b"/>
                      <a:r>
                        <a:rPr lang="en-US" sz="1100" u="none" strike="noStrike">
                          <a:effectLst/>
                        </a:rPr>
                        <a:t>P-Value</a:t>
                      </a:r>
                      <a:endParaRPr lang="en-US" sz="1100" b="1" i="0" u="none" strike="noStrike">
                        <a:solidFill>
                          <a:srgbClr val="FFFFFF"/>
                        </a:solidFill>
                        <a:effectLst/>
                        <a:latin typeface="Calibri" charset="0"/>
                      </a:endParaRPr>
                    </a:p>
                  </a:txBody>
                  <a:tcPr marL="0" marR="0" marT="0" marB="0" anchor="b"/>
                </a:tc>
              </a:tr>
              <a:tr h="190500">
                <a:tc>
                  <a:txBody>
                    <a:bodyPr/>
                    <a:lstStyle/>
                    <a:p>
                      <a:pPr algn="l" fontAlgn="b"/>
                      <a:r>
                        <a:rPr lang="en-US" sz="1100" u="none" strike="noStrike">
                          <a:effectLst/>
                        </a:rPr>
                        <a:t>BMI</a:t>
                      </a:r>
                      <a:endParaRPr lang="en-US" sz="1100" b="0" i="0" u="none" strike="noStrike">
                        <a:solidFill>
                          <a:srgbClr val="000000"/>
                        </a:solidFill>
                        <a:effectLst/>
                        <a:latin typeface="Calibri" charset="0"/>
                      </a:endParaRPr>
                    </a:p>
                  </a:txBody>
                  <a:tcPr marL="0" marR="0" marT="0" marB="0" anchor="b"/>
                </a:tc>
                <a:tc>
                  <a:txBody>
                    <a:bodyPr/>
                    <a:lstStyle/>
                    <a:p>
                      <a:pPr algn="r" fontAlgn="b"/>
                      <a:r>
                        <a:rPr lang="is-IS" sz="1100" u="none" strike="noStrike">
                          <a:effectLst/>
                        </a:rPr>
                        <a:t>-0.000632</a:t>
                      </a:r>
                      <a:endParaRPr lang="is-IS" sz="1100" b="0" i="0" u="none" strike="noStrike">
                        <a:solidFill>
                          <a:srgbClr val="000000"/>
                        </a:solidFill>
                        <a:effectLst/>
                        <a:latin typeface="Calibri" charset="0"/>
                      </a:endParaRPr>
                    </a:p>
                  </a:txBody>
                  <a:tcPr marL="0" marR="0" marT="0" marB="0" anchor="b"/>
                </a:tc>
                <a:tc>
                  <a:txBody>
                    <a:bodyPr/>
                    <a:lstStyle/>
                    <a:p>
                      <a:pPr algn="r" fontAlgn="b"/>
                      <a:r>
                        <a:rPr lang="is-IS" sz="1100" u="none" strike="noStrike">
                          <a:effectLst/>
                        </a:rPr>
                        <a:t>0.000941</a:t>
                      </a:r>
                      <a:endParaRPr lang="is-IS" sz="1100" b="0" i="0" u="none" strike="noStrike">
                        <a:solidFill>
                          <a:srgbClr val="000000"/>
                        </a:solidFill>
                        <a:effectLst/>
                        <a:latin typeface="Calibri" charset="0"/>
                      </a:endParaRPr>
                    </a:p>
                  </a:txBody>
                  <a:tcPr marL="0" marR="0" marT="0" marB="0" anchor="b"/>
                </a:tc>
                <a:tc>
                  <a:txBody>
                    <a:bodyPr/>
                    <a:lstStyle/>
                    <a:p>
                      <a:pPr algn="r" fontAlgn="b"/>
                      <a:r>
                        <a:rPr lang="pl-PL" sz="1100" u="none" strike="noStrike">
                          <a:effectLst/>
                        </a:rPr>
                        <a:t>-0.671</a:t>
                      </a:r>
                      <a:endParaRPr lang="pl-PL" sz="1100" b="0" i="0" u="none" strike="noStrike">
                        <a:solidFill>
                          <a:srgbClr val="000000"/>
                        </a:solidFill>
                        <a:effectLst/>
                        <a:latin typeface="Calibri" charset="0"/>
                      </a:endParaRPr>
                    </a:p>
                  </a:txBody>
                  <a:tcPr marL="0" marR="0" marT="0" marB="0" anchor="b"/>
                </a:tc>
                <a:tc>
                  <a:txBody>
                    <a:bodyPr/>
                    <a:lstStyle/>
                    <a:p>
                      <a:pPr algn="r" fontAlgn="b"/>
                      <a:r>
                        <a:rPr lang="nb-NO" sz="1100" u="none" strike="noStrike">
                          <a:effectLst/>
                        </a:rPr>
                        <a:t>0.502</a:t>
                      </a:r>
                      <a:endParaRPr lang="nb-NO" sz="1100" b="0" i="0" u="none" strike="noStrike">
                        <a:solidFill>
                          <a:srgbClr val="000000"/>
                        </a:solidFill>
                        <a:effectLst/>
                        <a:latin typeface="Calibri" charset="0"/>
                      </a:endParaRPr>
                    </a:p>
                  </a:txBody>
                  <a:tcPr marL="0" marR="0" marT="0" marB="0" anchor="b"/>
                </a:tc>
              </a:tr>
              <a:tr h="190500">
                <a:tc>
                  <a:txBody>
                    <a:bodyPr/>
                    <a:lstStyle/>
                    <a:p>
                      <a:pPr algn="l" fontAlgn="b"/>
                      <a:r>
                        <a:rPr lang="en-US" sz="1100" u="none" strike="noStrike">
                          <a:effectLst/>
                        </a:rPr>
                        <a:t>Gender</a:t>
                      </a:r>
                      <a:endParaRPr lang="en-US" sz="1100" b="0" i="0" u="none" strike="noStrike">
                        <a:solidFill>
                          <a:srgbClr val="000000"/>
                        </a:solidFill>
                        <a:effectLst/>
                        <a:latin typeface="Calibri" charset="0"/>
                      </a:endParaRPr>
                    </a:p>
                  </a:txBody>
                  <a:tcPr marL="0" marR="0" marT="0" marB="0" anchor="b"/>
                </a:tc>
                <a:tc>
                  <a:txBody>
                    <a:bodyPr/>
                    <a:lstStyle/>
                    <a:p>
                      <a:pPr algn="r" fontAlgn="b"/>
                      <a:r>
                        <a:rPr lang="fi-FI" sz="1100" u="none" strike="noStrike">
                          <a:effectLst/>
                        </a:rPr>
                        <a:t>-0.101</a:t>
                      </a:r>
                      <a:endParaRPr lang="fi-FI" sz="1100" b="0" i="0" u="none" strike="noStrike">
                        <a:solidFill>
                          <a:srgbClr val="000000"/>
                        </a:solidFill>
                        <a:effectLst/>
                        <a:latin typeface="Calibri" charset="0"/>
                      </a:endParaRPr>
                    </a:p>
                  </a:txBody>
                  <a:tcPr marL="0" marR="0" marT="0" marB="0" anchor="b"/>
                </a:tc>
                <a:tc>
                  <a:txBody>
                    <a:bodyPr/>
                    <a:lstStyle/>
                    <a:p>
                      <a:pPr algn="r" fontAlgn="b"/>
                      <a:r>
                        <a:rPr lang="is-IS" sz="1100" u="none" strike="noStrike">
                          <a:effectLst/>
                        </a:rPr>
                        <a:t>0.0143</a:t>
                      </a:r>
                      <a:endParaRPr lang="is-IS" sz="1100" b="0" i="0" u="none" strike="noStrike">
                        <a:solidFill>
                          <a:srgbClr val="000000"/>
                        </a:solidFill>
                        <a:effectLst/>
                        <a:latin typeface="Calibri" charset="0"/>
                      </a:endParaRPr>
                    </a:p>
                  </a:txBody>
                  <a:tcPr marL="0" marR="0" marT="0" marB="0" anchor="b"/>
                </a:tc>
                <a:tc>
                  <a:txBody>
                    <a:bodyPr/>
                    <a:lstStyle/>
                    <a:p>
                      <a:pPr algn="r" fontAlgn="b"/>
                      <a:r>
                        <a:rPr lang="hr-HR" sz="1100" u="none" strike="noStrike">
                          <a:effectLst/>
                        </a:rPr>
                        <a:t>-7.05</a:t>
                      </a:r>
                      <a:endParaRPr lang="hr-HR" sz="1100" b="0" i="0" u="none" strike="noStrike">
                        <a:solidFill>
                          <a:srgbClr val="000000"/>
                        </a:solidFill>
                        <a:effectLst/>
                        <a:latin typeface="Calibri" charset="0"/>
                      </a:endParaRPr>
                    </a:p>
                  </a:txBody>
                  <a:tcPr marL="0" marR="0" marT="0" marB="0" anchor="b"/>
                </a:tc>
                <a:tc>
                  <a:txBody>
                    <a:bodyPr/>
                    <a:lstStyle/>
                    <a:p>
                      <a:pPr algn="r" fontAlgn="b"/>
                      <a:r>
                        <a:rPr lang="nb-NO" sz="1100" u="none" strike="noStrike">
                          <a:effectLst/>
                        </a:rPr>
                        <a:t>2.03E-12</a:t>
                      </a:r>
                      <a:endParaRPr lang="nb-NO" sz="1100" b="0" i="0" u="none" strike="noStrike">
                        <a:solidFill>
                          <a:srgbClr val="000000"/>
                        </a:solidFill>
                        <a:effectLst/>
                        <a:latin typeface="Calibri" charset="0"/>
                      </a:endParaRPr>
                    </a:p>
                  </a:txBody>
                  <a:tcPr marL="0" marR="0" marT="0" marB="0" anchor="b"/>
                </a:tc>
              </a:tr>
              <a:tr h="190500">
                <a:tc>
                  <a:txBody>
                    <a:bodyPr/>
                    <a:lstStyle/>
                    <a:p>
                      <a:pPr algn="l" fontAlgn="b"/>
                      <a:r>
                        <a:rPr lang="en-US" sz="1100" u="none" strike="noStrike">
                          <a:effectLst/>
                        </a:rPr>
                        <a:t>Fast Food Consump.</a:t>
                      </a:r>
                      <a:endParaRPr lang="en-US" sz="1100" b="0" i="0" u="none" strike="noStrike">
                        <a:solidFill>
                          <a:srgbClr val="000000"/>
                        </a:solidFill>
                        <a:effectLst/>
                        <a:latin typeface="Calibri" charset="0"/>
                      </a:endParaRPr>
                    </a:p>
                  </a:txBody>
                  <a:tcPr marL="0" marR="0" marT="0" marB="0" anchor="b"/>
                </a:tc>
                <a:tc>
                  <a:txBody>
                    <a:bodyPr/>
                    <a:lstStyle/>
                    <a:p>
                      <a:pPr algn="r" fontAlgn="ctr"/>
                      <a:r>
                        <a:rPr lang="is-IS" sz="1000" u="none" strike="noStrike">
                          <a:effectLst/>
                        </a:rPr>
                        <a:t>-0.0118</a:t>
                      </a:r>
                      <a:endParaRPr lang="is-IS" sz="1000" b="0" i="0" u="none" strike="noStrike">
                        <a:solidFill>
                          <a:srgbClr val="000000"/>
                        </a:solidFill>
                        <a:effectLst/>
                        <a:latin typeface="Lucida Console" charset="0"/>
                      </a:endParaRPr>
                    </a:p>
                  </a:txBody>
                  <a:tcPr marL="0" marR="0" marT="0" marB="0" anchor="ctr"/>
                </a:tc>
                <a:tc>
                  <a:txBody>
                    <a:bodyPr/>
                    <a:lstStyle/>
                    <a:p>
                      <a:pPr algn="r" fontAlgn="b"/>
                      <a:r>
                        <a:rPr lang="is-IS" sz="1100" u="none" strike="noStrike">
                          <a:effectLst/>
                        </a:rPr>
                        <a:t>0.0048</a:t>
                      </a:r>
                      <a:endParaRPr lang="is-IS" sz="1100" b="0" i="0" u="none" strike="noStrike">
                        <a:solidFill>
                          <a:srgbClr val="000000"/>
                        </a:solidFill>
                        <a:effectLst/>
                        <a:latin typeface="Calibri" charset="0"/>
                      </a:endParaRPr>
                    </a:p>
                  </a:txBody>
                  <a:tcPr marL="0" marR="0" marT="0" marB="0" anchor="b"/>
                </a:tc>
                <a:tc>
                  <a:txBody>
                    <a:bodyPr/>
                    <a:lstStyle/>
                    <a:p>
                      <a:pPr algn="r" fontAlgn="b"/>
                      <a:r>
                        <a:rPr lang="hr-HR" sz="1100" u="none" strike="noStrike">
                          <a:effectLst/>
                        </a:rPr>
                        <a:t>-2.46</a:t>
                      </a:r>
                      <a:endParaRPr lang="hr-HR" sz="1100" b="0" i="0" u="none" strike="noStrike">
                        <a:solidFill>
                          <a:srgbClr val="000000"/>
                        </a:solidFill>
                        <a:effectLst/>
                        <a:latin typeface="Calibri" charset="0"/>
                      </a:endParaRPr>
                    </a:p>
                  </a:txBody>
                  <a:tcPr marL="0" marR="0" marT="0" marB="0" anchor="b"/>
                </a:tc>
                <a:tc>
                  <a:txBody>
                    <a:bodyPr/>
                    <a:lstStyle/>
                    <a:p>
                      <a:pPr algn="r" fontAlgn="b"/>
                      <a:r>
                        <a:rPr lang="nb-NO" sz="1100" u="none" strike="noStrike">
                          <a:effectLst/>
                        </a:rPr>
                        <a:t>0.0141</a:t>
                      </a:r>
                      <a:endParaRPr lang="nb-NO" sz="1100" b="0" i="0" u="none" strike="noStrike">
                        <a:solidFill>
                          <a:srgbClr val="000000"/>
                        </a:solidFill>
                        <a:effectLst/>
                        <a:latin typeface="Calibri" charset="0"/>
                      </a:endParaRPr>
                    </a:p>
                  </a:txBody>
                  <a:tcPr marL="0" marR="0" marT="0" marB="0" anchor="b"/>
                </a:tc>
              </a:tr>
              <a:tr h="190500">
                <a:tc>
                  <a:txBody>
                    <a:bodyPr/>
                    <a:lstStyle/>
                    <a:p>
                      <a:pPr algn="l" fontAlgn="b"/>
                      <a:r>
                        <a:rPr lang="en-US" sz="1100" u="none" strike="noStrike">
                          <a:effectLst/>
                        </a:rPr>
                        <a:t>Adjusted R^2</a:t>
                      </a:r>
                      <a:endParaRPr lang="en-US" sz="1100" b="0" i="0" u="none" strike="noStrike">
                        <a:solidFill>
                          <a:srgbClr val="000000"/>
                        </a:solidFill>
                        <a:effectLst/>
                        <a:latin typeface="Calibri" charset="0"/>
                      </a:endParaRPr>
                    </a:p>
                  </a:txBody>
                  <a:tcPr marL="0" marR="0" marT="0" marB="0" anchor="b"/>
                </a:tc>
                <a:tc>
                  <a:txBody>
                    <a:bodyPr/>
                    <a:lstStyle/>
                    <a:p>
                      <a:pPr algn="r" fontAlgn="ctr"/>
                      <a:r>
                        <a:rPr lang="hr-HR" sz="1000" u="none" strike="noStrike">
                          <a:effectLst/>
                        </a:rPr>
                        <a:t>0.011</a:t>
                      </a:r>
                      <a:endParaRPr lang="hr-HR" sz="1000" b="0" i="0" u="none" strike="noStrike">
                        <a:solidFill>
                          <a:srgbClr val="000000"/>
                        </a:solidFill>
                        <a:effectLst/>
                        <a:latin typeface="Lucida Console" charset="0"/>
                      </a:endParaRPr>
                    </a:p>
                  </a:txBody>
                  <a:tcPr marL="0" marR="0" marT="0" marB="0" anchor="ctr"/>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r>
              <a:tr h="190500">
                <a:tc>
                  <a:txBody>
                    <a:bodyPr/>
                    <a:lstStyle/>
                    <a:p>
                      <a:pPr algn="l" fontAlgn="b"/>
                      <a:endParaRPr lang="en-US" sz="1100" b="1" i="0" u="none" strike="noStrike">
                        <a:solidFill>
                          <a:srgbClr val="000000"/>
                        </a:solidFill>
                        <a:effectLst/>
                        <a:latin typeface="Calibri" charset="0"/>
                      </a:endParaRPr>
                    </a:p>
                  </a:txBody>
                  <a:tcPr marL="0" marR="0" marT="0" marB="0" anchor="b"/>
                </a:tc>
                <a:tc>
                  <a:txBody>
                    <a:bodyPr/>
                    <a:lstStyle/>
                    <a:p>
                      <a:pPr algn="l" fontAlgn="b"/>
                      <a:endParaRPr lang="en-US" sz="1100" b="1" i="0" u="none" strike="noStrike">
                        <a:solidFill>
                          <a:srgbClr val="000000"/>
                        </a:solidFill>
                        <a:effectLst/>
                        <a:latin typeface="Calibri" charset="0"/>
                      </a:endParaRPr>
                    </a:p>
                  </a:txBody>
                  <a:tcPr marL="0" marR="0" marT="0" marB="0" anchor="b"/>
                </a:tc>
                <a:tc>
                  <a:txBody>
                    <a:bodyPr/>
                    <a:lstStyle/>
                    <a:p>
                      <a:pPr algn="l" fontAlgn="b"/>
                      <a:endParaRPr lang="en-US" sz="1100" b="1" i="0" u="none" strike="noStrike">
                        <a:solidFill>
                          <a:srgbClr val="000000"/>
                        </a:solidFill>
                        <a:effectLst/>
                        <a:latin typeface="Calibri" charset="0"/>
                      </a:endParaRPr>
                    </a:p>
                  </a:txBody>
                  <a:tcPr marL="0" marR="0" marT="0" marB="0" anchor="b"/>
                </a:tc>
                <a:tc>
                  <a:txBody>
                    <a:bodyPr/>
                    <a:lstStyle/>
                    <a:p>
                      <a:pPr algn="l" fontAlgn="b"/>
                      <a:endParaRPr lang="en-US" sz="1100" b="1" i="0" u="none" strike="noStrike">
                        <a:solidFill>
                          <a:srgbClr val="000000"/>
                        </a:solidFill>
                        <a:effectLst/>
                        <a:latin typeface="Calibri" charset="0"/>
                      </a:endParaRPr>
                    </a:p>
                  </a:txBody>
                  <a:tcPr marL="0" marR="0" marT="0" marB="0" anchor="b"/>
                </a:tc>
                <a:tc>
                  <a:txBody>
                    <a:bodyPr/>
                    <a:lstStyle/>
                    <a:p>
                      <a:pPr algn="l" fontAlgn="b"/>
                      <a:endParaRPr lang="en-US" sz="1100" b="1" i="0" u="none" strike="noStrike">
                        <a:solidFill>
                          <a:srgbClr val="000000"/>
                        </a:solidFill>
                        <a:effectLst/>
                        <a:latin typeface="Calibri" charset="0"/>
                      </a:endParaRPr>
                    </a:p>
                  </a:txBody>
                  <a:tcPr marL="0" marR="0" marT="0" marB="0" anchor="b"/>
                </a:tc>
              </a:tr>
              <a:tr h="0">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r>
              <a:tr h="190500">
                <a:tc>
                  <a:txBody>
                    <a:bodyPr/>
                    <a:lstStyle/>
                    <a:p>
                      <a:pPr algn="l" fontAlgn="b"/>
                      <a:r>
                        <a:rPr lang="en-US" sz="1100" u="none" strike="noStrike">
                          <a:effectLst/>
                        </a:rPr>
                        <a:t>Variables</a:t>
                      </a:r>
                      <a:endParaRPr lang="en-US" sz="1100" b="1" i="0" u="none" strike="noStrike">
                        <a:solidFill>
                          <a:srgbClr val="FFFFFF"/>
                        </a:solidFill>
                        <a:effectLst/>
                        <a:latin typeface="Calibri" charset="0"/>
                      </a:endParaRPr>
                    </a:p>
                  </a:txBody>
                  <a:tcPr marL="0" marR="0" marT="0" marB="0" anchor="b"/>
                </a:tc>
                <a:tc>
                  <a:txBody>
                    <a:bodyPr/>
                    <a:lstStyle/>
                    <a:p>
                      <a:pPr algn="l" fontAlgn="b"/>
                      <a:r>
                        <a:rPr lang="en-US" sz="1100" u="none" strike="noStrike">
                          <a:effectLst/>
                        </a:rPr>
                        <a:t>Mean</a:t>
                      </a:r>
                      <a:endParaRPr lang="en-US" sz="1100" b="1" i="0" u="none" strike="noStrike">
                        <a:solidFill>
                          <a:srgbClr val="FFFFFF"/>
                        </a:solidFill>
                        <a:effectLst/>
                        <a:latin typeface="Calibri" charset="0"/>
                      </a:endParaRPr>
                    </a:p>
                  </a:txBody>
                  <a:tcPr marL="0" marR="0" marT="0" marB="0" anchor="b"/>
                </a:tc>
                <a:tc>
                  <a:txBody>
                    <a:bodyPr/>
                    <a:lstStyle/>
                    <a:p>
                      <a:pPr algn="l" fontAlgn="b"/>
                      <a:r>
                        <a:rPr lang="en-US" sz="1100" u="none" strike="noStrike">
                          <a:effectLst/>
                        </a:rPr>
                        <a:t>Median</a:t>
                      </a:r>
                      <a:endParaRPr lang="en-US" sz="1100" b="1" i="0" u="none" strike="noStrike">
                        <a:solidFill>
                          <a:srgbClr val="FFFFFF"/>
                        </a:solidFill>
                        <a:effectLst/>
                        <a:latin typeface="Calibri" charset="0"/>
                      </a:endParaRPr>
                    </a:p>
                  </a:txBody>
                  <a:tcPr marL="0" marR="0" marT="0" marB="0" anchor="b"/>
                </a:tc>
                <a:tc>
                  <a:txBody>
                    <a:bodyPr/>
                    <a:lstStyle/>
                    <a:p>
                      <a:pPr algn="l" fontAlgn="b"/>
                      <a:r>
                        <a:rPr lang="en-US" sz="1100" u="none" strike="noStrike">
                          <a:effectLst/>
                        </a:rPr>
                        <a:t>St. Dev</a:t>
                      </a:r>
                      <a:endParaRPr lang="en-US" sz="1100" b="1" i="0" u="none" strike="noStrike">
                        <a:solidFill>
                          <a:srgbClr val="FFFFFF"/>
                        </a:solidFill>
                        <a:effectLst/>
                        <a:latin typeface="Calibri" charset="0"/>
                      </a:endParaRPr>
                    </a:p>
                  </a:txBody>
                  <a:tcPr marL="0" marR="0" marT="0" marB="0" anchor="b"/>
                </a:tc>
                <a:tc>
                  <a:txBody>
                    <a:bodyPr/>
                    <a:lstStyle/>
                    <a:p>
                      <a:pPr algn="l" fontAlgn="b"/>
                      <a:r>
                        <a:rPr lang="en-US" sz="1100" u="none" strike="noStrike">
                          <a:effectLst/>
                        </a:rPr>
                        <a:t>Range</a:t>
                      </a:r>
                      <a:endParaRPr lang="en-US" sz="1100" b="1" i="0" u="none" strike="noStrike">
                        <a:solidFill>
                          <a:srgbClr val="FFFFFF"/>
                        </a:solidFill>
                        <a:effectLst/>
                        <a:latin typeface="Calibri" charset="0"/>
                      </a:endParaRPr>
                    </a:p>
                  </a:txBody>
                  <a:tcPr marL="0" marR="0" marT="0" marB="0" anchor="b"/>
                </a:tc>
              </a:tr>
              <a:tr h="190500">
                <a:tc>
                  <a:txBody>
                    <a:bodyPr/>
                    <a:lstStyle/>
                    <a:p>
                      <a:pPr algn="l" fontAlgn="b"/>
                      <a:r>
                        <a:rPr lang="en-US" sz="1100" u="none" strike="noStrike">
                          <a:effectLst/>
                        </a:rPr>
                        <a:t>BMI</a:t>
                      </a:r>
                      <a:endParaRPr lang="en-US" sz="1100" b="0" i="0" u="none" strike="noStrike">
                        <a:solidFill>
                          <a:srgbClr val="000000"/>
                        </a:solidFill>
                        <a:effectLst/>
                        <a:latin typeface="Calibri" charset="0"/>
                      </a:endParaRPr>
                    </a:p>
                  </a:txBody>
                  <a:tcPr marL="0" marR="0" marT="0" marB="0" anchor="b"/>
                </a:tc>
                <a:tc>
                  <a:txBody>
                    <a:bodyPr/>
                    <a:lstStyle/>
                    <a:p>
                      <a:pPr algn="r" fontAlgn="b"/>
                      <a:r>
                        <a:rPr lang="hr-HR" sz="1100" u="none" strike="noStrike">
                          <a:effectLst/>
                        </a:rPr>
                        <a:t>29.14</a:t>
                      </a:r>
                      <a:endParaRPr lang="hr-HR" sz="1100" b="0" i="0" u="none" strike="noStrike">
                        <a:solidFill>
                          <a:srgbClr val="000000"/>
                        </a:solidFill>
                        <a:effectLst/>
                        <a:latin typeface="Calibri" charset="0"/>
                      </a:endParaRPr>
                    </a:p>
                  </a:txBody>
                  <a:tcPr marL="0" marR="0" marT="0" marB="0" anchor="b"/>
                </a:tc>
                <a:tc>
                  <a:txBody>
                    <a:bodyPr/>
                    <a:lstStyle/>
                    <a:p>
                      <a:pPr algn="r" fontAlgn="b"/>
                      <a:r>
                        <a:rPr lang="nb-NO" sz="1100" u="none" strike="noStrike">
                          <a:effectLst/>
                        </a:rPr>
                        <a:t>27.7</a:t>
                      </a:r>
                      <a:endParaRPr lang="nb-NO" sz="1100" b="0" i="0" u="none" strike="noStrike">
                        <a:solidFill>
                          <a:srgbClr val="000000"/>
                        </a:solidFill>
                        <a:effectLst/>
                        <a:latin typeface="Calibri" charset="0"/>
                      </a:endParaRPr>
                    </a:p>
                  </a:txBody>
                  <a:tcPr marL="0" marR="0" marT="0" marB="0" anchor="b"/>
                </a:tc>
                <a:tc>
                  <a:txBody>
                    <a:bodyPr/>
                    <a:lstStyle/>
                    <a:p>
                      <a:pPr algn="r" fontAlgn="b"/>
                      <a:r>
                        <a:rPr lang="hr-HR" sz="1100" u="none" strike="noStrike">
                          <a:effectLst/>
                        </a:rPr>
                        <a:t>7.48813</a:t>
                      </a:r>
                      <a:endParaRPr lang="hr-HR" sz="1100" b="0" i="0" u="none" strike="noStrike">
                        <a:solidFill>
                          <a:srgbClr val="000000"/>
                        </a:solidFill>
                        <a:effectLst/>
                        <a:latin typeface="Calibri" charset="0"/>
                      </a:endParaRPr>
                    </a:p>
                  </a:txBody>
                  <a:tcPr marL="0" marR="0" marT="0" marB="0" anchor="b"/>
                </a:tc>
                <a:tc>
                  <a:txBody>
                    <a:bodyPr/>
                    <a:lstStyle/>
                    <a:p>
                      <a:pPr algn="l" fontAlgn="b"/>
                      <a:r>
                        <a:rPr lang="de-DE" sz="1100" u="none" strike="noStrike">
                          <a:effectLst/>
                        </a:rPr>
                        <a:t>               [ 14.40 -70.30]</a:t>
                      </a:r>
                      <a:endParaRPr lang="de-DE" sz="1100" b="0" i="0" u="none" strike="noStrike">
                        <a:solidFill>
                          <a:srgbClr val="000000"/>
                        </a:solidFill>
                        <a:effectLst/>
                        <a:latin typeface="Calibri" charset="0"/>
                      </a:endParaRPr>
                    </a:p>
                  </a:txBody>
                  <a:tcPr marL="0" marR="0" marT="0" marB="0" anchor="b"/>
                </a:tc>
              </a:tr>
              <a:tr h="190500">
                <a:tc>
                  <a:txBody>
                    <a:bodyPr/>
                    <a:lstStyle/>
                    <a:p>
                      <a:pPr algn="l" fontAlgn="b"/>
                      <a:r>
                        <a:rPr lang="en-US" sz="1100" u="none" strike="noStrike">
                          <a:effectLst/>
                        </a:rPr>
                        <a:t>Fast Food Consump.</a:t>
                      </a:r>
                      <a:endParaRPr lang="en-US" sz="1100" b="0" i="0" u="none" strike="noStrike">
                        <a:solidFill>
                          <a:srgbClr val="000000"/>
                        </a:solidFill>
                        <a:effectLst/>
                        <a:latin typeface="Calibri" charset="0"/>
                      </a:endParaRPr>
                    </a:p>
                  </a:txBody>
                  <a:tcPr marL="0" marR="0" marT="0" marB="0" anchor="b"/>
                </a:tc>
                <a:tc>
                  <a:txBody>
                    <a:bodyPr/>
                    <a:lstStyle/>
                    <a:p>
                      <a:pPr algn="r" fontAlgn="b"/>
                      <a:r>
                        <a:rPr lang="nb-NO" sz="1100" u="none" strike="noStrike">
                          <a:effectLst/>
                        </a:rPr>
                        <a:t>1.664</a:t>
                      </a:r>
                      <a:endParaRPr lang="nb-NO" sz="1100" b="0" i="0" u="none" strike="noStrike">
                        <a:solidFill>
                          <a:srgbClr val="000000"/>
                        </a:solidFill>
                        <a:effectLst/>
                        <a:latin typeface="Calibri" charset="0"/>
                      </a:endParaRPr>
                    </a:p>
                  </a:txBody>
                  <a:tcPr marL="0" marR="0" marT="0" marB="0" anchor="b"/>
                </a:tc>
                <a:tc>
                  <a:txBody>
                    <a:bodyPr/>
                    <a:lstStyle/>
                    <a:p>
                      <a:pPr algn="r" fontAlgn="b"/>
                      <a:r>
                        <a:rPr lang="en-US" sz="1100" u="none" strike="noStrike">
                          <a:effectLst/>
                        </a:rPr>
                        <a:t>1</a:t>
                      </a:r>
                      <a:endParaRPr lang="en-US" sz="1100" b="0" i="0" u="none" strike="noStrike">
                        <a:solidFill>
                          <a:srgbClr val="000000"/>
                        </a:solidFill>
                        <a:effectLst/>
                        <a:latin typeface="Calibri" charset="0"/>
                      </a:endParaRPr>
                    </a:p>
                  </a:txBody>
                  <a:tcPr marL="0" marR="0" marT="0" marB="0" anchor="b"/>
                </a:tc>
                <a:tc>
                  <a:txBody>
                    <a:bodyPr/>
                    <a:lstStyle/>
                    <a:p>
                      <a:pPr algn="r" fontAlgn="b"/>
                      <a:r>
                        <a:rPr lang="nb-NO" sz="1100" u="none" strike="noStrike">
                          <a:effectLst/>
                        </a:rPr>
                        <a:t>1.47651</a:t>
                      </a:r>
                      <a:endParaRPr lang="nb-NO" sz="1100" b="0" i="0" u="none" strike="noStrike">
                        <a:solidFill>
                          <a:srgbClr val="000000"/>
                        </a:solidFill>
                        <a:effectLst/>
                        <a:latin typeface="Calibri" charset="0"/>
                      </a:endParaRPr>
                    </a:p>
                  </a:txBody>
                  <a:tcPr marL="0" marR="0" marT="0" marB="0" anchor="b"/>
                </a:tc>
                <a:tc>
                  <a:txBody>
                    <a:bodyPr/>
                    <a:lstStyle/>
                    <a:p>
                      <a:pPr algn="l" fontAlgn="b"/>
                      <a:r>
                        <a:rPr lang="de-DE" sz="1100" u="none" strike="noStrike">
                          <a:effectLst/>
                        </a:rPr>
                        <a:t>                 [0.000-5.000]</a:t>
                      </a:r>
                      <a:endParaRPr lang="de-DE" sz="1100" b="0" i="0" u="none" strike="noStrike">
                        <a:solidFill>
                          <a:srgbClr val="000000"/>
                        </a:solidFill>
                        <a:effectLst/>
                        <a:latin typeface="Calibri" charset="0"/>
                      </a:endParaRPr>
                    </a:p>
                  </a:txBody>
                  <a:tcPr marL="0" marR="0" marT="0" marB="0" anchor="b"/>
                </a:tc>
              </a:tr>
              <a:tr h="190500">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r>
              <a:tr h="190500">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r>
              <a:tr h="190500">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r>
              <a:tr h="190500">
                <a:tc>
                  <a:txBody>
                    <a:bodyPr/>
                    <a:lstStyle/>
                    <a:p>
                      <a:pPr algn="l" fontAlgn="b"/>
                      <a:r>
                        <a:rPr lang="en-US" sz="1100" u="none" strike="noStrike">
                          <a:effectLst/>
                        </a:rPr>
                        <a:t>Male </a:t>
                      </a:r>
                      <a:endParaRPr lang="en-US" sz="1100" b="0" i="0" u="none" strike="noStrike">
                        <a:solidFill>
                          <a:srgbClr val="000000"/>
                        </a:solidFill>
                        <a:effectLst/>
                        <a:latin typeface="Calibri" charset="0"/>
                      </a:endParaRPr>
                    </a:p>
                  </a:txBody>
                  <a:tcPr marL="0" marR="0" marT="0" marB="0" anchor="b"/>
                </a:tc>
                <a:tc>
                  <a:txBody>
                    <a:bodyPr/>
                    <a:lstStyle/>
                    <a:p>
                      <a:pPr algn="r" fontAlgn="b"/>
                      <a:r>
                        <a:rPr lang="is-IS" sz="1100" u="none" strike="noStrike">
                          <a:effectLst/>
                        </a:rPr>
                        <a:t>48%</a:t>
                      </a:r>
                      <a:endParaRPr lang="is-I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r>
              <a:tr h="190500">
                <a:tc>
                  <a:txBody>
                    <a:bodyPr/>
                    <a:lstStyle/>
                    <a:p>
                      <a:pPr algn="l" fontAlgn="b"/>
                      <a:r>
                        <a:rPr lang="en-US" sz="1100" u="none" strike="noStrike">
                          <a:effectLst/>
                        </a:rPr>
                        <a:t>Female</a:t>
                      </a:r>
                      <a:endParaRPr lang="en-US" sz="1100" b="0" i="0" u="none" strike="noStrike">
                        <a:solidFill>
                          <a:srgbClr val="000000"/>
                        </a:solidFill>
                        <a:effectLst/>
                        <a:latin typeface="Calibri" charset="0"/>
                      </a:endParaRPr>
                    </a:p>
                  </a:txBody>
                  <a:tcPr marL="0" marR="0" marT="0" marB="0" anchor="b"/>
                </a:tc>
                <a:tc>
                  <a:txBody>
                    <a:bodyPr/>
                    <a:lstStyle/>
                    <a:p>
                      <a:pPr algn="r" fontAlgn="b"/>
                      <a:r>
                        <a:rPr lang="is-IS" sz="1100" u="none" strike="noStrike">
                          <a:effectLst/>
                        </a:rPr>
                        <a:t>52%</a:t>
                      </a:r>
                      <a:endParaRPr lang="is-I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a:solidFill>
                          <a:srgbClr val="000000"/>
                        </a:solidFill>
                        <a:effectLst/>
                        <a:latin typeface="Calibri" charset="0"/>
                      </a:endParaRPr>
                    </a:p>
                  </a:txBody>
                  <a:tcPr marL="0" marR="0" marT="0" marB="0" anchor="b"/>
                </a:tc>
                <a:tc>
                  <a:txBody>
                    <a:bodyPr/>
                    <a:lstStyle/>
                    <a:p>
                      <a:pPr algn="l" fontAlgn="b"/>
                      <a:endParaRPr lang="en-US" sz="1100" b="0" i="0" u="none" strike="noStrike" dirty="0">
                        <a:solidFill>
                          <a:srgbClr val="000000"/>
                        </a:solidFill>
                        <a:effectLst/>
                        <a:latin typeface="Calibri" charset="0"/>
                      </a:endParaRPr>
                    </a:p>
                  </a:txBody>
                  <a:tcPr marL="0" marR="0" marT="0" marB="0" anchor="b"/>
                </a:tc>
              </a:tr>
            </a:tbl>
          </a:graphicData>
        </a:graphic>
      </p:graphicFrame>
      <p:sp>
        <p:nvSpPr>
          <p:cNvPr id="30" name="TextBox 29"/>
          <p:cNvSpPr txBox="1"/>
          <p:nvPr/>
        </p:nvSpPr>
        <p:spPr>
          <a:xfrm>
            <a:off x="22457435" y="12968607"/>
            <a:ext cx="9871079" cy="2805063"/>
          </a:xfrm>
          <a:prstGeom prst="rect">
            <a:avLst/>
          </a:prstGeom>
          <a:noFill/>
        </p:spPr>
        <p:txBody>
          <a:bodyPr wrap="square" rtlCol="0">
            <a:spAutoFit/>
          </a:bodyPr>
          <a:lstStyle/>
          <a:p>
            <a:pPr>
              <a:lnSpc>
                <a:spcPct val="150000"/>
              </a:lnSpc>
            </a:pPr>
            <a:r>
              <a:rPr lang="en-US" sz="2400" dirty="0"/>
              <a:t>These results matter to those who would like to add more data research into Add Health and show a correlation of BMI, Fast Food, Consumption, and Depression. There may not be a significant link between Depression and Food consumption due to missing Add Heath data, but other research like Anxiety and Depression of America see’s a linking between the two. </a:t>
            </a:r>
          </a:p>
        </p:txBody>
      </p:sp>
      <p:sp>
        <p:nvSpPr>
          <p:cNvPr id="31" name="TextBox 30"/>
          <p:cNvSpPr txBox="1"/>
          <p:nvPr/>
        </p:nvSpPr>
        <p:spPr>
          <a:xfrm>
            <a:off x="11418884" y="17179422"/>
            <a:ext cx="10048874" cy="1415772"/>
          </a:xfrm>
          <a:prstGeom prst="rect">
            <a:avLst/>
          </a:prstGeom>
          <a:noFill/>
        </p:spPr>
        <p:txBody>
          <a:bodyPr wrap="square" rtlCol="0">
            <a:spAutoFit/>
          </a:bodyPr>
          <a:lstStyle/>
          <a:p>
            <a:pPr algn="ctr"/>
            <a:r>
              <a:rPr lang="en-US" sz="3700" b="1" u="sng" dirty="0" smtClean="0"/>
              <a:t>Results</a:t>
            </a:r>
            <a:r>
              <a:rPr lang="en-US" b="1" u="sng" dirty="0" smtClean="0"/>
              <a:t> </a:t>
            </a:r>
            <a:endParaRPr lang="en-US" b="1" u="sng" dirty="0"/>
          </a:p>
        </p:txBody>
      </p:sp>
    </p:spTree>
    <p:extLst>
      <p:ext uri="{BB962C8B-B14F-4D97-AF65-F5344CB8AC3E}">
        <p14:creationId xmlns:p14="http://schemas.microsoft.com/office/powerpoint/2010/main" val="3591268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6015</TotalTime>
  <Words>1010</Words>
  <Application>Microsoft Macintosh PowerPoint</Application>
  <PresentationFormat>Custom</PresentationFormat>
  <Paragraphs>68</Paragraphs>
  <Slides>1</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2" baseType="lpstr">
      <vt:lpstr>Calibri</vt:lpstr>
      <vt:lpstr>Calibri Light</vt:lpstr>
      <vt:lpstr>Lucida Console</vt:lpstr>
      <vt:lpstr>Times New Roman</vt:lpstr>
      <vt:lpstr>Trebuchet MS</vt:lpstr>
      <vt:lpstr>Arial</vt:lpstr>
      <vt:lpstr>36x48-Template-V2b</vt:lpstr>
      <vt:lpstr>1_Classic 3 Columns</vt:lpstr>
      <vt:lpstr>Classic - Wide Center</vt:lpstr>
      <vt:lpstr>Office Theme</vt:lpstr>
      <vt:lpstr>Image</vt:lpstr>
      <vt:lpstr>PowerPoint Presentation</vt:lpstr>
    </vt:vector>
  </TitlesOfParts>
  <Company>Hewlett-Packard Company</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Michael Siva</cp:lastModifiedBy>
  <cp:revision>93</cp:revision>
  <cp:lastPrinted>2015-06-29T17:31:11Z</cp:lastPrinted>
  <dcterms:created xsi:type="dcterms:W3CDTF">2012-02-03T19:11:35Z</dcterms:created>
  <dcterms:modified xsi:type="dcterms:W3CDTF">2017-11-30T07:27:57Z</dcterms:modified>
</cp:coreProperties>
</file>