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7" autoAdjust="0"/>
    <p:restoredTop sz="94347" autoAdjust="0"/>
  </p:normalViewPr>
  <p:slideViewPr>
    <p:cSldViewPr snapToGrid="0" snapToObjects="1" showGuides="1">
      <p:cViewPr>
        <p:scale>
          <a:sx n="25" d="100"/>
          <a:sy n="25" d="100"/>
        </p:scale>
        <p:origin x="1696" y="224"/>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ableStyles" Target="tableStyles.xml"/><Relationship Id="rId12"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ttany Simpson" userId="00f7cace1dfccf1f" providerId="LiveId" clId="{F9DA43DA-2281-4E32-A98A-589871D0489D}"/>
    <pc:docChg chg="undo custSel modSld">
      <pc:chgData name="Brittany Simpson" userId="00f7cace1dfccf1f" providerId="LiveId" clId="{F9DA43DA-2281-4E32-A98A-589871D0489D}" dt="2017-11-30T00:04:34.791" v="1839"/>
      <pc:docMkLst>
        <pc:docMk/>
      </pc:docMkLst>
      <pc:sldChg chg="addSp delSp modSp">
        <pc:chgData name="Brittany Simpson" userId="00f7cace1dfccf1f" providerId="LiveId" clId="{F9DA43DA-2281-4E32-A98A-589871D0489D}" dt="2017-11-30T00:04:34.791" v="1839"/>
        <pc:sldMkLst>
          <pc:docMk/>
          <pc:sldMk cId="1347833560" sldId="257"/>
        </pc:sldMkLst>
        <pc:spChg chg="mod">
          <ac:chgData name="Brittany Simpson" userId="00f7cace1dfccf1f" providerId="LiveId" clId="{F9DA43DA-2281-4E32-A98A-589871D0489D}" dt="2017-11-29T23:31:49.830" v="1373" actId="20577"/>
          <ac:spMkLst>
            <pc:docMk/>
            <pc:sldMk cId="1347833560" sldId="257"/>
            <ac:spMk id="2" creationId="{00000000-0000-0000-0000-000000000000}"/>
          </ac:spMkLst>
        </pc:spChg>
        <pc:spChg chg="mod">
          <ac:chgData name="Brittany Simpson" userId="00f7cace1dfccf1f" providerId="LiveId" clId="{F9DA43DA-2281-4E32-A98A-589871D0489D}" dt="2017-11-29T23:24:48.840" v="1127" actId="20577"/>
          <ac:spMkLst>
            <pc:docMk/>
            <pc:sldMk cId="1347833560" sldId="257"/>
            <ac:spMk id="4" creationId="{00000000-0000-0000-0000-000000000000}"/>
          </ac:spMkLst>
        </pc:spChg>
        <pc:spChg chg="mod">
          <ac:chgData name="Brittany Simpson" userId="00f7cace1dfccf1f" providerId="LiveId" clId="{F9DA43DA-2281-4E32-A98A-589871D0489D}" dt="2017-11-29T23:14:44.055" v="1018" actId="20577"/>
          <ac:spMkLst>
            <pc:docMk/>
            <pc:sldMk cId="1347833560" sldId="257"/>
            <ac:spMk id="5" creationId="{00000000-0000-0000-0000-000000000000}"/>
          </ac:spMkLst>
        </pc:spChg>
        <pc:spChg chg="mod">
          <ac:chgData name="Brittany Simpson" userId="00f7cace1dfccf1f" providerId="LiveId" clId="{F9DA43DA-2281-4E32-A98A-589871D0489D}" dt="2017-11-29T23:09:01.834" v="746" actId="20577"/>
          <ac:spMkLst>
            <pc:docMk/>
            <pc:sldMk cId="1347833560" sldId="257"/>
            <ac:spMk id="6" creationId="{00000000-0000-0000-0000-000000000000}"/>
          </ac:spMkLst>
        </pc:spChg>
        <pc:spChg chg="mod">
          <ac:chgData name="Brittany Simpson" userId="00f7cace1dfccf1f" providerId="LiveId" clId="{F9DA43DA-2281-4E32-A98A-589871D0489D}" dt="2017-11-29T23:18:24.250" v="1060" actId="20577"/>
          <ac:spMkLst>
            <pc:docMk/>
            <pc:sldMk cId="1347833560" sldId="257"/>
            <ac:spMk id="9" creationId="{00000000-0000-0000-0000-000000000000}"/>
          </ac:spMkLst>
        </pc:spChg>
        <pc:spChg chg="mod">
          <ac:chgData name="Brittany Simpson" userId="00f7cace1dfccf1f" providerId="LiveId" clId="{F9DA43DA-2281-4E32-A98A-589871D0489D}" dt="2017-11-29T23:21:02.356" v="1109" actId="20577"/>
          <ac:spMkLst>
            <pc:docMk/>
            <pc:sldMk cId="1347833560" sldId="257"/>
            <ac:spMk id="10" creationId="{00000000-0000-0000-0000-000000000000}"/>
          </ac:spMkLst>
        </pc:spChg>
        <pc:spChg chg="mod">
          <ac:chgData name="Brittany Simpson" userId="00f7cace1dfccf1f" providerId="LiveId" clId="{F9DA43DA-2281-4E32-A98A-589871D0489D}" dt="2017-11-29T23:18:12.096" v="1050" actId="313"/>
          <ac:spMkLst>
            <pc:docMk/>
            <pc:sldMk cId="1347833560" sldId="257"/>
            <ac:spMk id="11" creationId="{00000000-0000-0000-0000-000000000000}"/>
          </ac:spMkLst>
        </pc:spChg>
        <pc:spChg chg="mod">
          <ac:chgData name="Brittany Simpson" userId="00f7cace1dfccf1f" providerId="LiveId" clId="{F9DA43DA-2281-4E32-A98A-589871D0489D}" dt="2017-11-29T23:17:57.747" v="1049" actId="20577"/>
          <ac:spMkLst>
            <pc:docMk/>
            <pc:sldMk cId="1347833560" sldId="257"/>
            <ac:spMk id="12" creationId="{00000000-0000-0000-0000-000000000000}"/>
          </ac:spMkLst>
        </pc:spChg>
        <pc:spChg chg="add del mod">
          <ac:chgData name="Brittany Simpson" userId="00f7cace1dfccf1f" providerId="LiveId" clId="{F9DA43DA-2281-4E32-A98A-589871D0489D}" dt="2017-11-29T23:30:56.873" v="1369" actId="20577"/>
          <ac:spMkLst>
            <pc:docMk/>
            <pc:sldMk cId="1347833560" sldId="257"/>
            <ac:spMk id="15" creationId="{00000000-0000-0000-0000-000000000000}"/>
          </ac:spMkLst>
        </pc:spChg>
        <pc:spChg chg="add del mod">
          <ac:chgData name="Brittany Simpson" userId="00f7cace1dfccf1f" providerId="LiveId" clId="{F9DA43DA-2281-4E32-A98A-589871D0489D}" dt="2017-11-29T23:25:45.397" v="1131"/>
          <ac:spMkLst>
            <pc:docMk/>
            <pc:sldMk cId="1347833560" sldId="257"/>
            <ac:spMk id="19" creationId="{3718DAF5-D9CA-4659-9B16-0CB7C64DA215}"/>
          </ac:spMkLst>
        </pc:spChg>
        <pc:spChg chg="add del">
          <ac:chgData name="Brittany Simpson" userId="00f7cace1dfccf1f" providerId="LiveId" clId="{F9DA43DA-2281-4E32-A98A-589871D0489D}" dt="2017-11-29T23:25:53.768" v="1133"/>
          <ac:spMkLst>
            <pc:docMk/>
            <pc:sldMk cId="1347833560" sldId="257"/>
            <ac:spMk id="20" creationId="{B8DB79DB-079C-40C7-A499-5B97423A166F}"/>
          </ac:spMkLst>
        </pc:spChg>
        <pc:spChg chg="add del mod">
          <ac:chgData name="Brittany Simpson" userId="00f7cace1dfccf1f" providerId="LiveId" clId="{F9DA43DA-2281-4E32-A98A-589871D0489D}" dt="2017-11-29T23:26:33.345" v="1143"/>
          <ac:spMkLst>
            <pc:docMk/>
            <pc:sldMk cId="1347833560" sldId="257"/>
            <ac:spMk id="21" creationId="{CBCF4239-E234-4BD5-B1E0-3FB5BE24BE6B}"/>
          </ac:spMkLst>
        </pc:spChg>
        <pc:spChg chg="add del">
          <ac:chgData name="Brittany Simpson" userId="00f7cace1dfccf1f" providerId="LiveId" clId="{F9DA43DA-2281-4E32-A98A-589871D0489D}" dt="2017-11-29T23:47:47.994" v="1564" actId="478"/>
          <ac:spMkLst>
            <pc:docMk/>
            <pc:sldMk cId="1347833560" sldId="257"/>
            <ac:spMk id="22" creationId="{4A79002C-F01B-451E-9CAC-9A5B08C5A30B}"/>
          </ac:spMkLst>
        </pc:spChg>
        <pc:spChg chg="add del mod">
          <ac:chgData name="Brittany Simpson" userId="00f7cace1dfccf1f" providerId="LiveId" clId="{F9DA43DA-2281-4E32-A98A-589871D0489D}" dt="2017-11-29T23:44:50.980" v="1536"/>
          <ac:spMkLst>
            <pc:docMk/>
            <pc:sldMk cId="1347833560" sldId="257"/>
            <ac:spMk id="23" creationId="{5851E156-A65E-4F3E-BD34-66116430AD4A}"/>
          </ac:spMkLst>
        </pc:spChg>
        <pc:spChg chg="add del">
          <ac:chgData name="Brittany Simpson" userId="00f7cace1dfccf1f" providerId="LiveId" clId="{F9DA43DA-2281-4E32-A98A-589871D0489D}" dt="2017-11-29T23:48:07.673" v="1568" actId="478"/>
          <ac:spMkLst>
            <pc:docMk/>
            <pc:sldMk cId="1347833560" sldId="257"/>
            <ac:spMk id="29" creationId="{0DCF961D-4A1C-4FD4-9C38-578751985076}"/>
          </ac:spMkLst>
        </pc:spChg>
        <pc:graphicFrameChg chg="add del mod">
          <ac:chgData name="Brittany Simpson" userId="00f7cace1dfccf1f" providerId="LiveId" clId="{F9DA43DA-2281-4E32-A98A-589871D0489D}" dt="2017-11-29T23:47:53.638" v="1567" actId="478"/>
          <ac:graphicFrameMkLst>
            <pc:docMk/>
            <pc:sldMk cId="1347833560" sldId="257"/>
            <ac:graphicFrameMk id="24" creationId="{8C539918-9E59-4594-AF55-5E37B1D7443C}"/>
          </ac:graphicFrameMkLst>
        </pc:graphicFrameChg>
        <pc:graphicFrameChg chg="add del mod">
          <ac:chgData name="Brittany Simpson" userId="00f7cace1dfccf1f" providerId="LiveId" clId="{F9DA43DA-2281-4E32-A98A-589871D0489D}" dt="2017-11-29T23:47:51.982" v="1566" actId="478"/>
          <ac:graphicFrameMkLst>
            <pc:docMk/>
            <pc:sldMk cId="1347833560" sldId="257"/>
            <ac:graphicFrameMk id="25" creationId="{0465C773-617C-4E68-AC50-20327933134D}"/>
          </ac:graphicFrameMkLst>
        </pc:graphicFrameChg>
        <pc:graphicFrameChg chg="add del mod">
          <ac:chgData name="Brittany Simpson" userId="00f7cace1dfccf1f" providerId="LiveId" clId="{F9DA43DA-2281-4E32-A98A-589871D0489D}" dt="2017-11-29T23:47:50.121" v="1565" actId="478"/>
          <ac:graphicFrameMkLst>
            <pc:docMk/>
            <pc:sldMk cId="1347833560" sldId="257"/>
            <ac:graphicFrameMk id="26" creationId="{2389CBB1-201B-4685-8D74-100CDDEB5497}"/>
          </ac:graphicFrameMkLst>
        </pc:graphicFrameChg>
        <pc:graphicFrameChg chg="add del mod">
          <ac:chgData name="Brittany Simpson" userId="00f7cace1dfccf1f" providerId="LiveId" clId="{F9DA43DA-2281-4E32-A98A-589871D0489D}" dt="2017-11-29T23:47:45.765" v="1563" actId="478"/>
          <ac:graphicFrameMkLst>
            <pc:docMk/>
            <pc:sldMk cId="1347833560" sldId="257"/>
            <ac:graphicFrameMk id="27" creationId="{2CAEBEF0-7A78-460E-9257-924273B04E7B}"/>
          </ac:graphicFrameMkLst>
        </pc:graphicFrameChg>
        <pc:graphicFrameChg chg="add del mod">
          <ac:chgData name="Brittany Simpson" userId="00f7cace1dfccf1f" providerId="LiveId" clId="{F9DA43DA-2281-4E32-A98A-589871D0489D}" dt="2017-11-29T23:47:43.982" v="1562" actId="478"/>
          <ac:graphicFrameMkLst>
            <pc:docMk/>
            <pc:sldMk cId="1347833560" sldId="257"/>
            <ac:graphicFrameMk id="28" creationId="{A8F7ADF1-0F67-47F8-949F-4717752F9463}"/>
          </ac:graphicFrameMkLst>
        </pc:graphicFrameChg>
        <pc:picChg chg="add mod">
          <ac:chgData name="Brittany Simpson" userId="00f7cace1dfccf1f" providerId="LiveId" clId="{F9DA43DA-2281-4E32-A98A-589871D0489D}" dt="2017-11-29T23:52:40.536" v="1623"/>
          <ac:picMkLst>
            <pc:docMk/>
            <pc:sldMk cId="1347833560" sldId="257"/>
            <ac:picMk id="31" creationId="{88CCA27E-BEEF-4E11-906E-F6D61815EC4B}"/>
          </ac:picMkLst>
        </pc:picChg>
        <pc:picChg chg="add del mod">
          <ac:chgData name="Brittany Simpson" userId="00f7cace1dfccf1f" providerId="LiveId" clId="{F9DA43DA-2281-4E32-A98A-589871D0489D}" dt="2017-11-29T23:43:05.371" v="1381" actId="478"/>
          <ac:picMkLst>
            <pc:docMk/>
            <pc:sldMk cId="1347833560" sldId="257"/>
            <ac:picMk id="36" creationId="{A84E4126-7ED4-4FC9-8548-9123614E9097}"/>
          </ac:picMkLst>
        </pc:picChg>
        <pc:picChg chg="add del">
          <ac:chgData name="Brittany Simpson" userId="00f7cace1dfccf1f" providerId="LiveId" clId="{F9DA43DA-2281-4E32-A98A-589871D0489D}" dt="2017-11-29T23:47:07.845" v="1558" actId="478"/>
          <ac:picMkLst>
            <pc:docMk/>
            <pc:sldMk cId="1347833560" sldId="257"/>
            <ac:picMk id="4102" creationId="{F8BBF3C4-E2AD-473F-BDDD-F12B7AC42142}"/>
          </ac:picMkLst>
        </pc:picChg>
        <pc:picChg chg="add del">
          <ac:chgData name="Brittany Simpson" userId="00f7cace1dfccf1f" providerId="LiveId" clId="{F9DA43DA-2281-4E32-A98A-589871D0489D}" dt="2017-11-29T23:48:37.259" v="1570" actId="478"/>
          <ac:picMkLst>
            <pc:docMk/>
            <pc:sldMk cId="1347833560" sldId="257"/>
            <ac:picMk id="4103" creationId="{64B57EA0-8D7F-45DD-AB23-1C9853E92ED9}"/>
          </ac:picMkLst>
        </pc:picChg>
        <pc:picChg chg="add del">
          <ac:chgData name="Brittany Simpson" userId="00f7cace1dfccf1f" providerId="LiveId" clId="{F9DA43DA-2281-4E32-A98A-589871D0489D}" dt="2017-11-29T23:43:07.407" v="1382" actId="478"/>
          <ac:picMkLst>
            <pc:docMk/>
            <pc:sldMk cId="1347833560" sldId="257"/>
            <ac:picMk id="4107" creationId="{EB44FD05-A78B-41A2-A642-4406F0B9D85C}"/>
          </ac:picMkLst>
        </pc:picChg>
        <pc:picChg chg="add del">
          <ac:chgData name="Brittany Simpson" userId="00f7cace1dfccf1f" providerId="LiveId" clId="{F9DA43DA-2281-4E32-A98A-589871D0489D}" dt="2017-11-29T23:48:13.765" v="1569" actId="478"/>
          <ac:picMkLst>
            <pc:docMk/>
            <pc:sldMk cId="1347833560" sldId="257"/>
            <ac:picMk id="4108" creationId="{48708BE3-AC28-4796-B220-7008301A8FBE}"/>
          </ac:picMkLst>
        </pc:picChg>
        <pc:picChg chg="add mod">
          <ac:chgData name="Brittany Simpson" userId="00f7cace1dfccf1f" providerId="LiveId" clId="{F9DA43DA-2281-4E32-A98A-589871D0489D}" dt="2017-11-30T00:04:34.791" v="1839"/>
          <ac:picMkLst>
            <pc:docMk/>
            <pc:sldMk cId="1347833560" sldId="257"/>
            <ac:picMk id="4111" creationId="{13781608-4C7C-4851-9AFF-F0938A455929}"/>
          </ac:picMkLst>
        </pc:picChg>
        <pc:picChg chg="add del">
          <ac:chgData name="Brittany Simpson" userId="00f7cace1dfccf1f" providerId="LiveId" clId="{F9DA43DA-2281-4E32-A98A-589871D0489D}" dt="2017-11-29T23:47:40.176" v="1559" actId="478"/>
          <ac:picMkLst>
            <pc:docMk/>
            <pc:sldMk cId="1347833560" sldId="257"/>
            <ac:picMk id="4113" creationId="{884C08E4-755A-453C-82F9-34D15ABB930B}"/>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5056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59" name="Image" r:id="rId8" imgW="1828440" imgH="1117440" progId="Photoshop.Image.13">
                      <p:embed/>
                    </p:oleObj>
                  </mc:Choice>
                  <mc:Fallback>
                    <p:oleObj name="Image" r:id="rId8" imgW="1828440" imgH="1117440" progId="Photoshop.Image.13">
                      <p:embed/>
                      <p:pic>
                        <p:nvPicPr>
                          <p:cNvPr id="41" name="Object 40"/>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0" name="Image" r:id="rId10" imgW="1828440" imgH="1117440" progId="Photoshop.Image.13">
                      <p:embed/>
                    </p:oleObj>
                  </mc:Choice>
                  <mc:Fallback>
                    <p:oleObj name="Image" r:id="rId10" imgW="1828440" imgH="1117440" progId="Photoshop.Image.13">
                      <p:embed/>
                      <p:pic>
                        <p:nvPicPr>
                          <p:cNvPr id="43" name="Object 42"/>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1" name="Image" r:id="rId12" imgW="4571280" imgH="1688760" progId="Photoshop.Image.13">
                    <p:embed/>
                  </p:oleObj>
                </mc:Choice>
                <mc:Fallback>
                  <p:oleObj name="Image" r:id="rId12" imgW="4571280" imgH="1688760" progId="Photoshop.Image.13">
                    <p:embed/>
                    <p:pic>
                      <p:nvPicPr>
                        <p:cNvPr id="56" name="Object 55"/>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62" name="Image" r:id="rId15" imgW="1574280" imgH="1053720" progId="Photoshop.Image.13">
                    <p:embed/>
                  </p:oleObj>
                </mc:Choice>
                <mc:Fallback>
                  <p:oleObj name="Image" r:id="rId15" imgW="1574280" imgH="1053720" progId="Photoshop.Image.13">
                    <p:embed/>
                    <p:pic>
                      <p:nvPicPr>
                        <p:cNvPr id="58" name="Object 57"/>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60" name="Group 59"/>
          <p:cNvGrpSpPr/>
          <p:nvPr userDrawn="1"/>
        </p:nvGrpSpPr>
        <p:grpSpPr>
          <a:xfrm>
            <a:off x="-122803" y="-102882"/>
            <a:ext cx="44373863" cy="33075071"/>
            <a:chOff x="-109728" y="0"/>
            <a:chExt cx="44267567" cy="32991552"/>
          </a:xfrm>
        </p:grpSpPr>
        <p:sp>
          <p:nvSpPr>
            <p:cNvPr id="64" name="Freeform 63"/>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8"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83" name="Image" r:id="rId4" imgW="4571280" imgH="1688760" progId="Photoshop.Image.13">
                    <p:embed/>
                  </p:oleObj>
                </mc:Choice>
                <mc:Fallback>
                  <p:oleObj name="Image" r:id="rId4" imgW="4571280" imgH="1688760" progId="Photoshop.Image.13">
                    <p:embed/>
                    <p:pic>
                      <p:nvPicPr>
                        <p:cNvPr id="46" name="Object 45"/>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84" name="Image" r:id="rId7" imgW="1574280" imgH="1053720" progId="Photoshop.Image.13">
                    <p:embed/>
                  </p:oleObj>
                </mc:Choice>
                <mc:Fallback>
                  <p:oleObj name="Image" r:id="rId7" imgW="1574280" imgH="1053720" progId="Photoshop.Image.13">
                    <p:embed/>
                    <p:pic>
                      <p:nvPicPr>
                        <p:cNvPr id="48" name="Object 47"/>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148" name="Group 147"/>
          <p:cNvGrpSpPr/>
          <p:nvPr userDrawn="1"/>
        </p:nvGrpSpPr>
        <p:grpSpPr>
          <a:xfrm>
            <a:off x="-11293868" y="-27534"/>
            <a:ext cx="11018865" cy="32918401"/>
            <a:chOff x="-11225189" y="-1"/>
            <a:chExt cx="11018865" cy="32918401"/>
          </a:xfrm>
        </p:grpSpPr>
        <p:sp>
          <p:nvSpPr>
            <p:cNvPr id="149" name="Rectangle 148"/>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50" name="Straight Connector 149"/>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1" name="Picture 150"/>
            <p:cNvPicPr>
              <a:picLocks noChangeAspect="1"/>
            </p:cNvPicPr>
            <p:nvPr userDrawn="1"/>
          </p:nvPicPr>
          <p:blipFill>
            <a:blip r:embed="rId11"/>
            <a:stretch>
              <a:fillRect/>
            </a:stretch>
          </p:blipFill>
          <p:spPr>
            <a:xfrm>
              <a:off x="-10740740" y="10261718"/>
              <a:ext cx="1597666" cy="1201935"/>
            </a:xfrm>
            <a:prstGeom prst="rect">
              <a:avLst/>
            </a:prstGeom>
          </p:spPr>
        </p:pic>
        <p:pic>
          <p:nvPicPr>
            <p:cNvPr id="152" name="Picture 151"/>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153" name="Group 152"/>
            <p:cNvGrpSpPr/>
            <p:nvPr userDrawn="1"/>
          </p:nvGrpSpPr>
          <p:grpSpPr>
            <a:xfrm>
              <a:off x="-9744993" y="23540957"/>
              <a:ext cx="7531182" cy="2120439"/>
              <a:chOff x="-4470427" y="11016658"/>
              <a:chExt cx="3470785" cy="974220"/>
            </a:xfrm>
          </p:grpSpPr>
          <p:grpSp>
            <p:nvGrpSpPr>
              <p:cNvPr id="159" name="Group 158"/>
              <p:cNvGrpSpPr/>
              <p:nvPr userDrawn="1"/>
            </p:nvGrpSpPr>
            <p:grpSpPr>
              <a:xfrm>
                <a:off x="-2783495" y="11060886"/>
                <a:ext cx="624431" cy="893535"/>
                <a:chOff x="-3958697" y="11117435"/>
                <a:chExt cx="779338" cy="1280430"/>
              </a:xfrm>
            </p:grpSpPr>
            <p:pic>
              <p:nvPicPr>
                <p:cNvPr id="165" name="Picture 164"/>
                <p:cNvPicPr>
                  <a:picLocks noChangeAspect="1"/>
                </p:cNvPicPr>
                <p:nvPr userDrawn="1"/>
              </p:nvPicPr>
              <p:blipFill>
                <a:blip r:embed="rId13"/>
                <a:stretch>
                  <a:fillRect/>
                </a:stretch>
              </p:blipFill>
              <p:spPr>
                <a:xfrm>
                  <a:off x="-3948160" y="11117435"/>
                  <a:ext cx="768801" cy="1090857"/>
                </a:xfrm>
                <a:prstGeom prst="rect">
                  <a:avLst/>
                </a:prstGeom>
              </p:spPr>
            </p:pic>
            <p:sp>
              <p:nvSpPr>
                <p:cNvPr id="166" name="TextBox 16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60" name="Group 159"/>
              <p:cNvGrpSpPr/>
              <p:nvPr userDrawn="1"/>
            </p:nvGrpSpPr>
            <p:grpSpPr>
              <a:xfrm>
                <a:off x="-2033159" y="11060889"/>
                <a:ext cx="1033517" cy="893529"/>
                <a:chOff x="-2921738" y="11200127"/>
                <a:chExt cx="1420279" cy="1227904"/>
              </a:xfrm>
            </p:grpSpPr>
            <p:pic>
              <p:nvPicPr>
                <p:cNvPr id="163" name="Picture 162"/>
                <p:cNvPicPr>
                  <a:picLocks noChangeAspect="1"/>
                </p:cNvPicPr>
                <p:nvPr userDrawn="1"/>
              </p:nvPicPr>
              <p:blipFill>
                <a:blip r:embed="rId13"/>
                <a:stretch>
                  <a:fillRect/>
                </a:stretch>
              </p:blipFill>
              <p:spPr>
                <a:xfrm>
                  <a:off x="-2921738" y="11200127"/>
                  <a:ext cx="1420279" cy="1029694"/>
                </a:xfrm>
                <a:prstGeom prst="rect">
                  <a:avLst/>
                </a:prstGeom>
              </p:spPr>
            </p:pic>
            <p:sp>
              <p:nvSpPr>
                <p:cNvPr id="164" name="TextBox 16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61" name="Picture 160"/>
              <p:cNvPicPr>
                <a:picLocks noChangeAspect="1"/>
              </p:cNvPicPr>
              <p:nvPr userDrawn="1"/>
            </p:nvPicPr>
            <p:blipFill>
              <a:blip r:embed="rId14"/>
              <a:stretch>
                <a:fillRect/>
              </a:stretch>
            </p:blipFill>
            <p:spPr>
              <a:xfrm>
                <a:off x="-4470427" y="11016658"/>
                <a:ext cx="1098742" cy="847761"/>
              </a:xfrm>
              <a:prstGeom prst="rect">
                <a:avLst/>
              </a:prstGeom>
            </p:spPr>
          </p:pic>
          <p:sp>
            <p:nvSpPr>
              <p:cNvPr id="162" name="TextBox 16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54" name="Group 153"/>
            <p:cNvGrpSpPr/>
            <p:nvPr userDrawn="1"/>
          </p:nvGrpSpPr>
          <p:grpSpPr>
            <a:xfrm>
              <a:off x="-10398793" y="27751410"/>
              <a:ext cx="9323012" cy="2453251"/>
              <a:chOff x="-4754996" y="12734136"/>
              <a:chExt cx="4296559" cy="1127128"/>
            </a:xfrm>
          </p:grpSpPr>
          <p:graphicFrame>
            <p:nvGraphicFramePr>
              <p:cNvPr id="155" name="Object 154"/>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85" name="Image" r:id="rId15" imgW="1828440" imgH="1117440" progId="Photoshop.Image.13">
                      <p:embed/>
                    </p:oleObj>
                  </mc:Choice>
                  <mc:Fallback>
                    <p:oleObj name="Image" r:id="rId15" imgW="1828440" imgH="1117440" progId="Photoshop.Image.13">
                      <p:embed/>
                      <p:pic>
                        <p:nvPicPr>
                          <p:cNvPr id="155" name="Object 154"/>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156" name="Object 155"/>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86" name="Image" r:id="rId17" imgW="1828440" imgH="1117440" progId="Photoshop.Image.13">
                      <p:embed/>
                    </p:oleObj>
                  </mc:Choice>
                  <mc:Fallback>
                    <p:oleObj name="Image" r:id="rId17" imgW="1828440" imgH="1117440" progId="Photoshop.Image.13">
                      <p:embed/>
                      <p:pic>
                        <p:nvPicPr>
                          <p:cNvPr id="156" name="Object 155"/>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157" name="TextBox 15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58" name="TextBox 15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5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62" name="Group 61"/>
          <p:cNvGrpSpPr/>
          <p:nvPr userDrawn="1"/>
        </p:nvGrpSpPr>
        <p:grpSpPr>
          <a:xfrm>
            <a:off x="-122803" y="-102882"/>
            <a:ext cx="44373863" cy="33075071"/>
            <a:chOff x="-109728" y="0"/>
            <a:chExt cx="44267567" cy="32991552"/>
          </a:xfrm>
        </p:grpSpPr>
        <p:sp>
          <p:nvSpPr>
            <p:cNvPr id="63" name="Freeform 62"/>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7"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7" name="Group 106"/>
          <p:cNvGrpSpPr/>
          <p:nvPr userDrawn="1"/>
        </p:nvGrpSpPr>
        <p:grpSpPr>
          <a:xfrm>
            <a:off x="-11225189" y="32851"/>
            <a:ext cx="11018865" cy="32918401"/>
            <a:chOff x="-11225189" y="-1"/>
            <a:chExt cx="11018865" cy="32918401"/>
          </a:xfrm>
        </p:grpSpPr>
        <p:sp>
          <p:nvSpPr>
            <p:cNvPr id="108" name="Rectangle 10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109" name="Straight Connector 10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userDrawn="1"/>
          </p:nvPicPr>
          <p:blipFill>
            <a:blip r:embed="rId4"/>
            <a:stretch>
              <a:fillRect/>
            </a:stretch>
          </p:blipFill>
          <p:spPr>
            <a:xfrm>
              <a:off x="-10740740" y="10261718"/>
              <a:ext cx="1597666" cy="1201935"/>
            </a:xfrm>
            <a:prstGeom prst="rect">
              <a:avLst/>
            </a:prstGeom>
          </p:spPr>
        </p:pic>
        <p:pic>
          <p:nvPicPr>
            <p:cNvPr id="111" name="Picture 11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112" name="Group 111"/>
            <p:cNvGrpSpPr/>
            <p:nvPr userDrawn="1"/>
          </p:nvGrpSpPr>
          <p:grpSpPr>
            <a:xfrm>
              <a:off x="-9744993" y="23540957"/>
              <a:ext cx="7531182" cy="2120439"/>
              <a:chOff x="-4470427" y="11016658"/>
              <a:chExt cx="3470785" cy="974220"/>
            </a:xfrm>
          </p:grpSpPr>
          <p:grpSp>
            <p:nvGrpSpPr>
              <p:cNvPr id="118" name="Group 117"/>
              <p:cNvGrpSpPr/>
              <p:nvPr userDrawn="1"/>
            </p:nvGrpSpPr>
            <p:grpSpPr>
              <a:xfrm>
                <a:off x="-2783495" y="11060886"/>
                <a:ext cx="624431" cy="893535"/>
                <a:chOff x="-3958697" y="11117435"/>
                <a:chExt cx="779338" cy="1280430"/>
              </a:xfrm>
            </p:grpSpPr>
            <p:pic>
              <p:nvPicPr>
                <p:cNvPr id="124" name="Picture 123"/>
                <p:cNvPicPr>
                  <a:picLocks noChangeAspect="1"/>
                </p:cNvPicPr>
                <p:nvPr userDrawn="1"/>
              </p:nvPicPr>
              <p:blipFill>
                <a:blip r:embed="rId6"/>
                <a:stretch>
                  <a:fillRect/>
                </a:stretch>
              </p:blipFill>
              <p:spPr>
                <a:xfrm>
                  <a:off x="-3948160" y="11117435"/>
                  <a:ext cx="768801" cy="1090857"/>
                </a:xfrm>
                <a:prstGeom prst="rect">
                  <a:avLst/>
                </a:prstGeom>
              </p:spPr>
            </p:pic>
            <p:sp>
              <p:nvSpPr>
                <p:cNvPr id="125" name="TextBox 12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119" name="Group 118"/>
              <p:cNvGrpSpPr/>
              <p:nvPr userDrawn="1"/>
            </p:nvGrpSpPr>
            <p:grpSpPr>
              <a:xfrm>
                <a:off x="-2033159" y="11060889"/>
                <a:ext cx="1033517" cy="893529"/>
                <a:chOff x="-2921738" y="11200127"/>
                <a:chExt cx="1420279" cy="1227904"/>
              </a:xfrm>
            </p:grpSpPr>
            <p:pic>
              <p:nvPicPr>
                <p:cNvPr id="122" name="Picture 121"/>
                <p:cNvPicPr>
                  <a:picLocks noChangeAspect="1"/>
                </p:cNvPicPr>
                <p:nvPr userDrawn="1"/>
              </p:nvPicPr>
              <p:blipFill>
                <a:blip r:embed="rId6"/>
                <a:stretch>
                  <a:fillRect/>
                </a:stretch>
              </p:blipFill>
              <p:spPr>
                <a:xfrm>
                  <a:off x="-2921738" y="11200127"/>
                  <a:ext cx="1420279" cy="1029694"/>
                </a:xfrm>
                <a:prstGeom prst="rect">
                  <a:avLst/>
                </a:prstGeom>
              </p:spPr>
            </p:pic>
            <p:sp>
              <p:nvSpPr>
                <p:cNvPr id="123" name="TextBox 12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120" name="Picture 119"/>
              <p:cNvPicPr>
                <a:picLocks noChangeAspect="1"/>
              </p:cNvPicPr>
              <p:nvPr userDrawn="1"/>
            </p:nvPicPr>
            <p:blipFill>
              <a:blip r:embed="rId7"/>
              <a:stretch>
                <a:fillRect/>
              </a:stretch>
            </p:blipFill>
            <p:spPr>
              <a:xfrm>
                <a:off x="-4470427" y="11016658"/>
                <a:ext cx="1098742" cy="847761"/>
              </a:xfrm>
              <a:prstGeom prst="rect">
                <a:avLst/>
              </a:prstGeom>
            </p:spPr>
          </p:pic>
          <p:sp>
            <p:nvSpPr>
              <p:cNvPr id="121" name="TextBox 12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113" name="Group 112"/>
            <p:cNvGrpSpPr/>
            <p:nvPr userDrawn="1"/>
          </p:nvGrpSpPr>
          <p:grpSpPr>
            <a:xfrm>
              <a:off x="-10398793" y="27751410"/>
              <a:ext cx="9323012" cy="2453251"/>
              <a:chOff x="-4754996" y="12734136"/>
              <a:chExt cx="4296559" cy="1127128"/>
            </a:xfrm>
          </p:grpSpPr>
          <p:graphicFrame>
            <p:nvGraphicFramePr>
              <p:cNvPr id="114" name="Object 113"/>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07" name="Image" r:id="rId8" imgW="1828440" imgH="1117440" progId="Photoshop.Image.13">
                      <p:embed/>
                    </p:oleObj>
                  </mc:Choice>
                  <mc:Fallback>
                    <p:oleObj name="Image" r:id="rId8" imgW="1828440" imgH="1117440" progId="Photoshop.Image.13">
                      <p:embed/>
                      <p:pic>
                        <p:nvPicPr>
                          <p:cNvPr id="114" name="Object 113"/>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115" name="Object 114"/>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08" name="Image" r:id="rId10" imgW="1828440" imgH="1117440" progId="Photoshop.Image.13">
                      <p:embed/>
                    </p:oleObj>
                  </mc:Choice>
                  <mc:Fallback>
                    <p:oleObj name="Image" r:id="rId10" imgW="1828440" imgH="1117440" progId="Photoshop.Image.13">
                      <p:embed/>
                      <p:pic>
                        <p:nvPicPr>
                          <p:cNvPr id="115" name="Object 114"/>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116" name="TextBox 11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117" name="TextBox 11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126" name="Group 125"/>
          <p:cNvGrpSpPr/>
          <p:nvPr userDrawn="1"/>
        </p:nvGrpSpPr>
        <p:grpSpPr>
          <a:xfrm>
            <a:off x="44157839" y="-22213"/>
            <a:ext cx="11062139" cy="32973465"/>
            <a:chOff x="44157839" y="-55065"/>
            <a:chExt cx="11062139" cy="32973465"/>
          </a:xfrm>
        </p:grpSpPr>
        <p:sp>
          <p:nvSpPr>
            <p:cNvPr id="127" name="Rectangle 12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128" name="Object 127"/>
            <p:cNvGraphicFramePr>
              <a:graphicFrameLocks noChangeAspect="1"/>
            </p:cNvGraphicFramePr>
            <p:nvPr userDrawn="1">
              <p:extLst>
                <p:ext uri="{D42A27DB-BD31-4B8C-83A1-F6EECF244321}">
                  <p14:modId xmlns:p14="http://schemas.microsoft.com/office/powerpoint/2010/main" val="1733497096"/>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09" name="Image" r:id="rId12" imgW="4571280" imgH="1688760" progId="Photoshop.Image.13">
                    <p:embed/>
                  </p:oleObj>
                </mc:Choice>
                <mc:Fallback>
                  <p:oleObj name="Image" r:id="rId12" imgW="4571280" imgH="1688760" progId="Photoshop.Image.13">
                    <p:embed/>
                    <p:pic>
                      <p:nvPicPr>
                        <p:cNvPr id="128" name="Object 127"/>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129" name="Picture 12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130" name="Object 129"/>
            <p:cNvGraphicFramePr>
              <a:graphicFrameLocks noChangeAspect="1"/>
            </p:cNvGraphicFramePr>
            <p:nvPr userDrawn="1">
              <p:extLst>
                <p:ext uri="{D42A27DB-BD31-4B8C-83A1-F6EECF244321}">
                  <p14:modId xmlns:p14="http://schemas.microsoft.com/office/powerpoint/2010/main" val="425452433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10" name="Image" r:id="rId15" imgW="1574280" imgH="1053720" progId="Photoshop.Image.13">
                    <p:embed/>
                  </p:oleObj>
                </mc:Choice>
                <mc:Fallback>
                  <p:oleObj name="Image" r:id="rId15" imgW="1574280" imgH="1053720" progId="Photoshop.Image.13">
                    <p:embed/>
                    <p:pic>
                      <p:nvPicPr>
                        <p:cNvPr id="130" name="Object 129"/>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131" name="Group 130"/>
            <p:cNvGrpSpPr/>
            <p:nvPr userDrawn="1"/>
          </p:nvGrpSpPr>
          <p:grpSpPr>
            <a:xfrm>
              <a:off x="44487207" y="29414560"/>
              <a:ext cx="10354213" cy="1265612"/>
              <a:chOff x="44200453" y="28362386"/>
              <a:chExt cx="9771399" cy="1090622"/>
            </a:xfrm>
          </p:grpSpPr>
          <p:sp>
            <p:nvSpPr>
              <p:cNvPr id="133" name="Rounded Rectangle 13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135" name="TextBox 13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0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nvGrpSpPr>
          <p:cNvPr id="40" name="Group 39"/>
          <p:cNvGrpSpPr/>
          <p:nvPr userDrawn="1"/>
        </p:nvGrpSpPr>
        <p:grpSpPr>
          <a:xfrm>
            <a:off x="-122803" y="-102882"/>
            <a:ext cx="44373863" cy="33075071"/>
            <a:chOff x="-109728" y="0"/>
            <a:chExt cx="44267567" cy="32991552"/>
          </a:xfrm>
        </p:grpSpPr>
        <p:sp>
          <p:nvSpPr>
            <p:cNvPr id="41" name="Freeform 40"/>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45"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923" y="7496081"/>
            <a:ext cx="10056813" cy="16589135"/>
          </a:xfrm>
        </p:spPr>
        <p:txBody>
          <a:bodyPr/>
          <a:lstStyle/>
          <a:p>
            <a:r>
              <a:rPr lang="en-US" sz="4000" dirty="0"/>
              <a:t>Does having a lot of close </a:t>
            </a:r>
            <a:r>
              <a:rPr lang="en-US" sz="4000" dirty="0" smtClean="0"/>
              <a:t>friends and feeling that they are generally accepted by their peers </a:t>
            </a:r>
            <a:r>
              <a:rPr lang="en-US" sz="4000" dirty="0"/>
              <a:t>boost one’s self confidence and how they view themselves? This project aims to see if there is a relationship between </a:t>
            </a:r>
            <a:r>
              <a:rPr lang="en-US" sz="4000" dirty="0" smtClean="0"/>
              <a:t>these </a:t>
            </a:r>
            <a:r>
              <a:rPr lang="en-US" sz="4000" dirty="0"/>
              <a:t>variables and whether popularity makes one feel good about themselves, or if it is still possible to have poor self-image even though one might have multiple close friends. This project also aims to see that if the two are indeed related, how so? Does popularity have an effect on self-image, or does self-image appear to hinder one’s ability to make many close friendships?</a:t>
            </a:r>
          </a:p>
          <a:p>
            <a:r>
              <a:rPr lang="en-US" sz="4000" dirty="0"/>
              <a:t>When studying factors like self-image and how one feels it is hard to know whether the information being collected is accurate. Studies like this operate on the assumptions that the respondent is being truthful in their answers and that the answers are not temporary due to other circumstances (i.e. one’s responses may be more negative if in a bad mood or unusually positive if in a good mood). Although difficult to know the validity of responses, it is still important to examine these things because it could help with issues in mental health and </a:t>
            </a:r>
            <a:r>
              <a:rPr lang="en-US" sz="4000" dirty="0" smtClean="0"/>
              <a:t>human </a:t>
            </a:r>
            <a:r>
              <a:rPr lang="en-US" sz="4000" dirty="0"/>
              <a:t>development.</a:t>
            </a:r>
          </a:p>
        </p:txBody>
      </p:sp>
      <p:sp>
        <p:nvSpPr>
          <p:cNvPr id="3" name="Text Placeholder 2"/>
          <p:cNvSpPr>
            <a:spLocks noGrp="1"/>
          </p:cNvSpPr>
          <p:nvPr>
            <p:ph type="body" sz="quarter" idx="11"/>
          </p:nvPr>
        </p:nvSpPr>
        <p:spPr>
          <a:xfrm>
            <a:off x="446076" y="6615549"/>
            <a:ext cx="10048875" cy="754045"/>
          </a:xfrm>
        </p:spPr>
        <p:txBody>
          <a:bodyPr/>
          <a:lstStyle/>
          <a:p>
            <a:r>
              <a:rPr lang="en-US" dirty="0"/>
              <a:t>Introduction</a:t>
            </a:r>
          </a:p>
        </p:txBody>
      </p:sp>
      <p:sp>
        <p:nvSpPr>
          <p:cNvPr id="4" name="Text Placeholder 3"/>
          <p:cNvSpPr>
            <a:spLocks noGrp="1"/>
          </p:cNvSpPr>
          <p:nvPr>
            <p:ph type="body" sz="quarter" idx="20"/>
          </p:nvPr>
        </p:nvSpPr>
        <p:spPr>
          <a:xfrm>
            <a:off x="452427" y="24910182"/>
            <a:ext cx="10050462" cy="754045"/>
          </a:xfrm>
        </p:spPr>
        <p:txBody>
          <a:bodyPr/>
          <a:lstStyle/>
          <a:p>
            <a:r>
              <a:rPr lang="en-US" dirty="0"/>
              <a:t>Research Questions</a:t>
            </a:r>
          </a:p>
        </p:txBody>
      </p:sp>
      <p:sp>
        <p:nvSpPr>
          <p:cNvPr id="5" name="Text Placeholder 4"/>
          <p:cNvSpPr>
            <a:spLocks noGrp="1"/>
          </p:cNvSpPr>
          <p:nvPr>
            <p:ph type="body" sz="quarter" idx="21"/>
          </p:nvPr>
        </p:nvSpPr>
        <p:spPr>
          <a:xfrm>
            <a:off x="11428410" y="7648481"/>
            <a:ext cx="10048874" cy="16219803"/>
          </a:xfrm>
        </p:spPr>
        <p:txBody>
          <a:bodyPr/>
          <a:lstStyle/>
          <a:p>
            <a:r>
              <a:rPr lang="en-US" sz="4000" dirty="0"/>
              <a:t>The data was taken from The National Longitudinal Study of Adolescent to Adult Health (</a:t>
            </a:r>
            <a:r>
              <a:rPr lang="en-US" sz="4000" dirty="0" err="1"/>
              <a:t>addhealth</a:t>
            </a:r>
            <a:r>
              <a:rPr lang="en-US" sz="4000" dirty="0"/>
              <a:t>) Wave IV.  The </a:t>
            </a:r>
            <a:r>
              <a:rPr lang="en-US" sz="4000" dirty="0" err="1"/>
              <a:t>addhealth</a:t>
            </a:r>
            <a:r>
              <a:rPr lang="en-US" sz="4000" dirty="0"/>
              <a:t> data was collected through in-home interview via an interviewer and a computer system for the questions about sensitive matters. The researchers also obtained measurements for height, weight, and BMI. There were 5,114 male and female subjects that were surveyed. The subjects ranged from 24-32 years old and were from various ethnicities. From this data sets certain variables were chosen.</a:t>
            </a:r>
          </a:p>
          <a:p>
            <a:r>
              <a:rPr lang="en-US" sz="4000" dirty="0"/>
              <a:t>The variables that were used:</a:t>
            </a:r>
          </a:p>
          <a:p>
            <a:pPr marL="342900" indent="-342900">
              <a:buFont typeface="Arial" panose="020B0604020202020204" pitchFamily="34" charset="0"/>
              <a:buChar char="•"/>
            </a:pPr>
            <a:r>
              <a:rPr lang="en-US" sz="4000" dirty="0"/>
              <a:t>How many close friends do you have?</a:t>
            </a:r>
          </a:p>
          <a:p>
            <a:pPr marL="342900" indent="-342900">
              <a:buFont typeface="Arial" panose="020B0604020202020204" pitchFamily="34" charset="0"/>
              <a:buChar char="•"/>
            </a:pPr>
            <a:r>
              <a:rPr lang="en-US" sz="4000" dirty="0" smtClean="0"/>
              <a:t>How </a:t>
            </a:r>
            <a:r>
              <a:rPr lang="en-US" sz="4000" dirty="0"/>
              <a:t>do you think of yourself in terms of weight?</a:t>
            </a:r>
          </a:p>
          <a:p>
            <a:pPr marL="342900" indent="-342900">
              <a:buFont typeface="Arial" panose="020B0604020202020204" pitchFamily="34" charset="0"/>
              <a:buChar char="•"/>
            </a:pPr>
            <a:r>
              <a:rPr lang="en-US" sz="4000" dirty="0"/>
              <a:t>How often do you feel isolated from others?</a:t>
            </a:r>
          </a:p>
          <a:p>
            <a:pPr marL="342900" indent="-342900">
              <a:buFont typeface="Arial" panose="020B0604020202020204" pitchFamily="34" charset="0"/>
              <a:buChar char="•"/>
            </a:pPr>
            <a:r>
              <a:rPr lang="en-US" sz="4000" dirty="0"/>
              <a:t>Have you felt disliked by others in the past seven days?</a:t>
            </a:r>
          </a:p>
          <a:p>
            <a:pPr marL="342900" indent="-342900">
              <a:buFont typeface="Arial" panose="020B0604020202020204" pitchFamily="34" charset="0"/>
              <a:buChar char="•"/>
            </a:pPr>
            <a:r>
              <a:rPr lang="en-US" sz="4000" dirty="0"/>
              <a:t>BMI</a:t>
            </a:r>
          </a:p>
          <a:p>
            <a:pPr marL="342900" indent="-342900">
              <a:buFont typeface="Arial" panose="020B0604020202020204" pitchFamily="34" charset="0"/>
              <a:buChar char="•"/>
            </a:pPr>
            <a:r>
              <a:rPr lang="en-US" sz="4000" dirty="0"/>
              <a:t>Gender</a:t>
            </a:r>
          </a:p>
          <a:p>
            <a:r>
              <a:rPr lang="en-US" sz="4000" dirty="0"/>
              <a:t>The variables were loaded into R Studio and compared to see if their relationship is significant. </a:t>
            </a:r>
          </a:p>
        </p:txBody>
      </p:sp>
      <p:sp>
        <p:nvSpPr>
          <p:cNvPr id="6" name="Text Placeholder 5"/>
          <p:cNvSpPr>
            <a:spLocks noGrp="1"/>
          </p:cNvSpPr>
          <p:nvPr>
            <p:ph type="body" sz="quarter" idx="22"/>
          </p:nvPr>
        </p:nvSpPr>
        <p:spPr>
          <a:xfrm>
            <a:off x="11424306" y="6615549"/>
            <a:ext cx="10048875" cy="754045"/>
          </a:xfrm>
        </p:spPr>
        <p:txBody>
          <a:bodyPr/>
          <a:lstStyle/>
          <a:p>
            <a:r>
              <a:rPr lang="en-US" dirty="0"/>
              <a:t>Materials and Methods</a:t>
            </a:r>
          </a:p>
        </p:txBody>
      </p:sp>
      <p:sp>
        <p:nvSpPr>
          <p:cNvPr id="7" name="Text Placeholder 6"/>
          <p:cNvSpPr>
            <a:spLocks noGrp="1"/>
          </p:cNvSpPr>
          <p:nvPr>
            <p:ph type="body" sz="quarter" idx="23"/>
          </p:nvPr>
        </p:nvSpPr>
        <p:spPr>
          <a:xfrm>
            <a:off x="11373739" y="25791063"/>
            <a:ext cx="10048874" cy="10125827"/>
          </a:xfrm>
        </p:spPr>
        <p:txBody>
          <a:bodyPr/>
          <a:lstStyle/>
          <a:p>
            <a:r>
              <a:rPr lang="en-US" sz="4000" b="1" dirty="0" smtClean="0"/>
              <a:t>Univariate</a:t>
            </a:r>
          </a:p>
          <a:p>
            <a:pPr marL="342900" indent="-342900">
              <a:buFont typeface="Arial" charset="0"/>
              <a:buChar char="•"/>
            </a:pPr>
            <a:r>
              <a:rPr lang="en-US" sz="4000" dirty="0" smtClean="0"/>
              <a:t>As shown in Figure 1, the frequency distribution for feeling that others dislike them is skewed right with most of the responses being “Never”.</a:t>
            </a:r>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smtClean="0"/>
          </a:p>
          <a:p>
            <a:pPr marL="342900" indent="-342900">
              <a:buFont typeface="Arial" charset="0"/>
              <a:buChar char="•"/>
            </a:pPr>
            <a:endParaRPr lang="en-US" dirty="0"/>
          </a:p>
          <a:p>
            <a:pPr marL="342900" indent="-342900">
              <a:buFont typeface="Arial" charset="0"/>
              <a:buChar char="•"/>
            </a:pPr>
            <a:endParaRPr lang="en-US" dirty="0"/>
          </a:p>
          <a:p>
            <a:pPr marL="342900" indent="-342900">
              <a:buFont typeface="Arial" charset="0"/>
              <a:buChar char="•"/>
            </a:pPr>
            <a:endParaRPr lang="en-US" dirty="0"/>
          </a:p>
          <a:p>
            <a:pPr marL="342900" indent="-342900">
              <a:buFont typeface="Arial" charset="0"/>
              <a:buChar char="•"/>
            </a:pPr>
            <a:endParaRPr lang="en-US" dirty="0" smtClean="0"/>
          </a:p>
        </p:txBody>
      </p:sp>
      <p:sp>
        <p:nvSpPr>
          <p:cNvPr id="8" name="Text Placeholder 7"/>
          <p:cNvSpPr>
            <a:spLocks noGrp="1"/>
          </p:cNvSpPr>
          <p:nvPr>
            <p:ph type="body" sz="quarter" idx="24"/>
          </p:nvPr>
        </p:nvSpPr>
        <p:spPr>
          <a:xfrm>
            <a:off x="11453813" y="24884398"/>
            <a:ext cx="10058400" cy="754045"/>
          </a:xfrm>
        </p:spPr>
        <p:txBody>
          <a:bodyPr/>
          <a:lstStyle/>
          <a:p>
            <a:r>
              <a:rPr lang="en-US" dirty="0" smtClean="0"/>
              <a:t>Results</a:t>
            </a:r>
            <a:endParaRPr lang="en-US" dirty="0"/>
          </a:p>
        </p:txBody>
      </p:sp>
      <p:sp>
        <p:nvSpPr>
          <p:cNvPr id="9" name="Text Placeholder 8"/>
          <p:cNvSpPr>
            <a:spLocks noGrp="1"/>
          </p:cNvSpPr>
          <p:nvPr>
            <p:ph type="body" sz="quarter" idx="25"/>
          </p:nvPr>
        </p:nvSpPr>
        <p:spPr>
          <a:xfrm>
            <a:off x="33390292" y="6463149"/>
            <a:ext cx="10047018" cy="754045"/>
          </a:xfrm>
        </p:spPr>
        <p:txBody>
          <a:bodyPr/>
          <a:lstStyle/>
          <a:p>
            <a:r>
              <a:rPr lang="en-US" dirty="0"/>
              <a:t>Discussion</a:t>
            </a:r>
          </a:p>
        </p:txBody>
      </p:sp>
      <p:sp>
        <p:nvSpPr>
          <p:cNvPr id="10" name="Text Placeholder 9"/>
          <p:cNvSpPr>
            <a:spLocks noGrp="1"/>
          </p:cNvSpPr>
          <p:nvPr>
            <p:ph type="body" sz="quarter" idx="26"/>
          </p:nvPr>
        </p:nvSpPr>
        <p:spPr>
          <a:xfrm>
            <a:off x="33390292" y="7292881"/>
            <a:ext cx="10047018" cy="7355838"/>
          </a:xfrm>
        </p:spPr>
        <p:txBody>
          <a:bodyPr/>
          <a:lstStyle/>
          <a:p>
            <a:r>
              <a:rPr lang="en-US" sz="4000" dirty="0"/>
              <a:t>According to our research the number of close friends does not affect a person's view of their self image within the age range of 24-32. Also there was no relationship when compared with gender. The average number of friends the subjects reported having were 3-5. </a:t>
            </a:r>
          </a:p>
          <a:p>
            <a:r>
              <a:rPr lang="en-US" sz="4000" dirty="0"/>
              <a:t>Our research hypothesis was not supported. A reason that it was not supported is because the age range is to high (old). If the subjects were young (teenagers) our hypothesis would be supported according to the literature. </a:t>
            </a:r>
          </a:p>
        </p:txBody>
      </p:sp>
      <p:sp>
        <p:nvSpPr>
          <p:cNvPr id="11" name="Text Placeholder 10"/>
          <p:cNvSpPr>
            <a:spLocks noGrp="1"/>
          </p:cNvSpPr>
          <p:nvPr>
            <p:ph type="body" sz="quarter" idx="27"/>
          </p:nvPr>
        </p:nvSpPr>
        <p:spPr>
          <a:xfrm>
            <a:off x="33390292" y="15540211"/>
            <a:ext cx="10047018" cy="754045"/>
          </a:xfrm>
        </p:spPr>
        <p:txBody>
          <a:bodyPr/>
          <a:lstStyle/>
          <a:p>
            <a:r>
              <a:rPr lang="en-US" dirty="0"/>
              <a:t>References</a:t>
            </a:r>
          </a:p>
        </p:txBody>
      </p:sp>
      <p:sp>
        <p:nvSpPr>
          <p:cNvPr id="12" name="Text Placeholder 11"/>
          <p:cNvSpPr>
            <a:spLocks noGrp="1"/>
          </p:cNvSpPr>
          <p:nvPr>
            <p:ph type="body" sz="quarter" idx="28"/>
          </p:nvPr>
        </p:nvSpPr>
        <p:spPr>
          <a:xfrm>
            <a:off x="33717711" y="16561884"/>
            <a:ext cx="10052050" cy="6540230"/>
          </a:xfrm>
        </p:spPr>
        <p:txBody>
          <a:bodyPr/>
          <a:lstStyle/>
          <a:p>
            <a:pPr marL="400050" indent="-400050"/>
            <a:r>
              <a:rPr lang="en-US" dirty="0"/>
              <a:t>Tobia,V.,Riva,P.,</a:t>
            </a:r>
            <a:r>
              <a:rPr lang="en-US" dirty="0" err="1"/>
              <a:t>Caprin,C</a:t>
            </a:r>
            <a:r>
              <a:rPr lang="en-US" dirty="0"/>
              <a:t>.(2016)Who are the Children Most Vulnerable to Social </a:t>
            </a:r>
            <a:r>
              <a:rPr lang="en-US" dirty="0" err="1"/>
              <a:t>Exclusion?The</a:t>
            </a:r>
            <a:r>
              <a:rPr lang="en-US" dirty="0"/>
              <a:t> Moderating Role of Self-Esteem, Popularity, and Nonverbal Intelligence on Cognitive </a:t>
            </a:r>
            <a:r>
              <a:rPr lang="en-US" dirty="0" err="1"/>
              <a:t>PerformanceFollowing</a:t>
            </a:r>
            <a:r>
              <a:rPr lang="en-US" dirty="0"/>
              <a:t> Social Exclusion. Journal of Abnormal Child Psychology 45(4) 789-801</a:t>
            </a:r>
          </a:p>
          <a:p>
            <a:pPr marL="400050" indent="-400050"/>
            <a:r>
              <a:rPr lang="en-US" dirty="0" err="1"/>
              <a:t>Thomaes</a:t>
            </a:r>
            <a:r>
              <a:rPr lang="en-US" dirty="0"/>
              <a:t>, S. et al.(2010) I Like Me If You Like </a:t>
            </a:r>
            <a:r>
              <a:rPr lang="en-US" dirty="0" err="1"/>
              <a:t>Me:On</a:t>
            </a:r>
            <a:r>
              <a:rPr lang="en-US" dirty="0"/>
              <a:t> the Interpersonal Modulation and Regulation </a:t>
            </a:r>
            <a:r>
              <a:rPr lang="en-US" dirty="0" err="1"/>
              <a:t>ofPreadolescents</a:t>
            </a:r>
            <a:r>
              <a:rPr lang="en-US" dirty="0"/>
              <a:t>’ State Self-Esteem. Child Development 81(3) 811-825.</a:t>
            </a:r>
          </a:p>
          <a:p>
            <a:pPr marL="342900" indent="-342900"/>
            <a:r>
              <a:rPr lang="en-US" dirty="0"/>
              <a:t>Anthony, D. et al. (2007) Social Acceptance and self-esteem: Tuning the sociometer to interpersonal </a:t>
            </a:r>
            <a:r>
              <a:rPr lang="en-US" dirty="0" err="1"/>
              <a:t>value.Journal</a:t>
            </a:r>
            <a:r>
              <a:rPr lang="en-US" dirty="0"/>
              <a:t> of Personality and Social Psychology 92(6) 1024-1039.</a:t>
            </a:r>
          </a:p>
          <a:p>
            <a:pPr marL="342900" indent="-342900"/>
            <a:r>
              <a:rPr lang="en-US" dirty="0"/>
              <a:t>Mares, S. et al.(2010) Facial Attractiveness and Self-Esteem in </a:t>
            </a:r>
            <a:r>
              <a:rPr lang="en-US" dirty="0" err="1"/>
              <a:t>Adolescence.Journal</a:t>
            </a:r>
            <a:r>
              <a:rPr lang="en-US" dirty="0"/>
              <a:t> of Clinical Child&amp; Adolescent Psychology 39(5) 627-637.</a:t>
            </a:r>
          </a:p>
          <a:p>
            <a:pPr marL="342900" indent="-342900"/>
            <a:r>
              <a:rPr lang="en-US" dirty="0"/>
              <a:t>Add Health. (2017, June 16). Retrieved November 17, 2017, from http://www.cpc.unc.edu/projects/addhealth</a:t>
            </a:r>
          </a:p>
        </p:txBody>
      </p:sp>
      <p:sp>
        <p:nvSpPr>
          <p:cNvPr id="15" name="Text Placeholder 14"/>
          <p:cNvSpPr>
            <a:spLocks noGrp="1"/>
          </p:cNvSpPr>
          <p:nvPr>
            <p:ph type="body" sz="quarter" idx="96"/>
          </p:nvPr>
        </p:nvSpPr>
        <p:spPr>
          <a:xfrm>
            <a:off x="452427" y="25761469"/>
            <a:ext cx="10056813" cy="4401183"/>
          </a:xfrm>
        </p:spPr>
        <p:txBody>
          <a:bodyPr/>
          <a:lstStyle/>
          <a:p>
            <a:pPr marL="342900" indent="-342900">
              <a:buFont typeface="Arial" panose="020B0604020202020204" pitchFamily="34" charset="0"/>
              <a:buChar char="•"/>
            </a:pPr>
            <a:r>
              <a:rPr lang="en-US" sz="4000" dirty="0"/>
              <a:t>Dose the number of close friends one has affect the way that they view themselves?</a:t>
            </a:r>
          </a:p>
          <a:p>
            <a:pPr marL="342900" indent="-342900">
              <a:buFont typeface="Arial" panose="020B0604020202020204" pitchFamily="34" charset="0"/>
              <a:buChar char="•"/>
            </a:pPr>
            <a:r>
              <a:rPr lang="en-US" sz="4000" dirty="0"/>
              <a:t>Does poor self image inhibit ones desire to seek friendship?</a:t>
            </a:r>
          </a:p>
          <a:p>
            <a:pPr marL="342900" indent="-342900">
              <a:buFont typeface="Arial" panose="020B0604020202020204" pitchFamily="34" charset="0"/>
              <a:buChar char="•"/>
            </a:pPr>
            <a:r>
              <a:rPr lang="en-US" sz="4000" dirty="0"/>
              <a:t>Is ones self image affected by what their peers say or think about them?</a:t>
            </a:r>
          </a:p>
        </p:txBody>
      </p:sp>
      <p:sp>
        <p:nvSpPr>
          <p:cNvPr id="16" name="Text Placeholder 15"/>
          <p:cNvSpPr>
            <a:spLocks noGrp="1"/>
          </p:cNvSpPr>
          <p:nvPr>
            <p:ph type="body" sz="quarter" idx="150"/>
          </p:nvPr>
        </p:nvSpPr>
        <p:spPr>
          <a:xfrm>
            <a:off x="5932593" y="4069747"/>
            <a:ext cx="31998968" cy="1280160"/>
          </a:xfrm>
        </p:spPr>
        <p:txBody>
          <a:bodyPr/>
          <a:lstStyle/>
          <a:p>
            <a:r>
              <a:rPr lang="en-US" dirty="0"/>
              <a:t>California State University, Chico</a:t>
            </a:r>
          </a:p>
        </p:txBody>
      </p:sp>
      <p:sp>
        <p:nvSpPr>
          <p:cNvPr id="17" name="Text Placeholder 16"/>
          <p:cNvSpPr>
            <a:spLocks noGrp="1"/>
          </p:cNvSpPr>
          <p:nvPr>
            <p:ph type="body" sz="quarter" idx="151"/>
          </p:nvPr>
        </p:nvSpPr>
        <p:spPr>
          <a:xfrm>
            <a:off x="5959639" y="2789587"/>
            <a:ext cx="31998968" cy="1280160"/>
          </a:xfrm>
        </p:spPr>
        <p:txBody>
          <a:bodyPr>
            <a:normAutofit fontScale="92500" lnSpcReduction="10000"/>
          </a:bodyPr>
          <a:lstStyle/>
          <a:p>
            <a:r>
              <a:rPr lang="en-US" dirty="0"/>
              <a:t>Emma Stainton, Brittany Simpson</a:t>
            </a:r>
          </a:p>
        </p:txBody>
      </p:sp>
      <p:sp>
        <p:nvSpPr>
          <p:cNvPr id="18" name="Text Placeholder 17"/>
          <p:cNvSpPr>
            <a:spLocks noGrp="1"/>
          </p:cNvSpPr>
          <p:nvPr>
            <p:ph type="body" sz="quarter" idx="153"/>
          </p:nvPr>
        </p:nvSpPr>
        <p:spPr>
          <a:xfrm>
            <a:off x="5456329" y="194066"/>
            <a:ext cx="32026014" cy="2918134"/>
          </a:xfrm>
        </p:spPr>
        <p:txBody>
          <a:bodyPr>
            <a:normAutofit fontScale="92500" lnSpcReduction="20000"/>
          </a:bodyPr>
          <a:lstStyle/>
          <a:p>
            <a:r>
              <a:rPr lang="en-US" dirty="0"/>
              <a:t>The Relationship Between </a:t>
            </a:r>
            <a:r>
              <a:rPr lang="en-US" dirty="0" smtClean="0"/>
              <a:t>One’s Self-Image and Feeling That They are Liked by Their Peers</a:t>
            </a:r>
            <a:endParaRPr lang="en-US" dirty="0"/>
          </a:p>
        </p:txBody>
      </p:sp>
      <p:pic>
        <p:nvPicPr>
          <p:cNvPr id="4111" name="Picture 15" descr="Circular jagged ribbon surrounds &quot;California State University, Chico ARS PROBAT ARTIFICEM 1887&quot;">
            <a:extLst>
              <a:ext uri="{FF2B5EF4-FFF2-40B4-BE49-F238E27FC236}">
                <a16:creationId xmlns:a16="http://schemas.microsoft.com/office/drawing/2014/main" xmlns="" id="{13781608-4C7C-4851-9AFF-F0938A45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163" y="1332666"/>
            <a:ext cx="4003120" cy="39059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xmlns="" id="{88CCA27E-BEEF-4E11-906E-F6D61815EC4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862" b="97708" l="5429" r="97429">
                        <a14:foregroundMark x1="35857" y1="7020" x2="35857" y2="7020"/>
                        <a14:foregroundMark x1="42143" y1="4441" x2="42143" y2="4441"/>
                        <a14:foregroundMark x1="60571" y1="3152" x2="61143" y2="3152"/>
                        <a14:foregroundMark x1="55429" y1="3152" x2="55429" y2="3152"/>
                        <a14:foregroundMark x1="56143" y1="3152" x2="54143" y2="2579"/>
                        <a14:foregroundMark x1="42143" y1="26504" x2="42143" y2="26504"/>
                        <a14:foregroundMark x1="41000" y1="22636" x2="45429" y2="10888"/>
                        <a14:foregroundMark x1="45429" y1="10888" x2="58429" y2="11891"/>
                        <a14:foregroundMark x1="58429" y1="11891" x2="61429" y2="24212"/>
                        <a14:foregroundMark x1="61429" y1="24212" x2="52143" y2="32092"/>
                        <a14:foregroundMark x1="52143" y1="32092" x2="41000" y2="27794"/>
                        <a14:foregroundMark x1="41000" y1="27794" x2="39714" y2="13610"/>
                        <a14:foregroundMark x1="61143" y1="55014" x2="63143" y2="41834"/>
                        <a14:foregroundMark x1="63143" y1="41834" x2="69429" y2="54298"/>
                        <a14:foregroundMark x1="69429" y1="54298" x2="59000" y2="65330"/>
                        <a14:foregroundMark x1="59000" y1="65330" x2="54143" y2="92407"/>
                        <a14:foregroundMark x1="54143" y1="92407" x2="45429" y2="78510"/>
                        <a14:foregroundMark x1="45429" y1="78510" x2="50000" y2="49427"/>
                        <a14:foregroundMark x1="50000" y1="49427" x2="61857" y2="47278"/>
                        <a14:foregroundMark x1="61857" y1="47278" x2="61857" y2="47278"/>
                        <a14:foregroundMark x1="58571" y1="43983" x2="72571" y2="38825"/>
                        <a14:foregroundMark x1="72571" y1="38825" x2="88000" y2="38109"/>
                        <a14:foregroundMark x1="88000" y1="38109" x2="94714" y2="50716"/>
                        <a14:foregroundMark x1="94714" y1="50716" x2="65000" y2="84241"/>
                        <a14:foregroundMark x1="65000" y1="84241" x2="39000" y2="92120"/>
                        <a14:foregroundMark x1="39000" y1="92120" x2="24714" y2="87393"/>
                        <a14:foregroundMark x1="24714" y1="87393" x2="5571" y2="62178"/>
                        <a14:foregroundMark x1="5571" y1="62178" x2="11429" y2="31805"/>
                        <a14:foregroundMark x1="11429" y1="31805" x2="24714" y2="27794"/>
                        <a14:foregroundMark x1="24714" y1="27794" x2="69000" y2="31519"/>
                        <a14:foregroundMark x1="69000" y1="31519" x2="80857" y2="38109"/>
                        <a14:foregroundMark x1="80857" y1="38109" x2="81429" y2="38825"/>
                        <a14:foregroundMark x1="25143" y1="39398" x2="40000" y2="40688"/>
                        <a14:foregroundMark x1="40000" y1="40688" x2="50429" y2="51003"/>
                        <a14:foregroundMark x1="50429" y1="51003" x2="50286" y2="64040"/>
                        <a14:foregroundMark x1="50286" y1="64040" x2="37714" y2="66046"/>
                        <a14:foregroundMark x1="37714" y1="66046" x2="24286" y2="63181"/>
                        <a14:foregroundMark x1="24286" y1="63181" x2="18143" y2="52579"/>
                        <a14:foregroundMark x1="18143" y1="52579" x2="20429" y2="40544"/>
                        <a14:foregroundMark x1="20429" y1="40544" x2="28857" y2="36246"/>
                        <a14:foregroundMark x1="32143" y1="52436" x2="48857" y2="56590"/>
                        <a14:foregroundMark x1="48857" y1="56590" x2="37571" y2="46418"/>
                        <a14:foregroundMark x1="37571" y1="46418" x2="34571" y2="54298"/>
                        <a14:foregroundMark x1="34000" y1="49140" x2="28286" y2="45989"/>
                        <a14:foregroundMark x1="42857" y1="43983" x2="30571" y2="42407"/>
                        <a14:foregroundMark x1="30571" y1="42407" x2="20714" y2="51146"/>
                        <a14:foregroundMark x1="20714" y1="51146" x2="30429" y2="58883"/>
                        <a14:foregroundMark x1="30429" y1="58883" x2="40857" y2="50143"/>
                        <a14:foregroundMark x1="40857" y1="50143" x2="38429" y2="42693"/>
                        <a14:foregroundMark x1="28286" y1="53725" x2="33429" y2="65473"/>
                        <a14:foregroundMark x1="33429" y1="65473" x2="41571" y2="55301"/>
                        <a14:foregroundMark x1="41571" y1="55301" x2="26429" y2="54298"/>
                        <a14:foregroundMark x1="54143" y1="48567" x2="56286" y2="61748"/>
                        <a14:foregroundMark x1="56286" y1="61748" x2="68571" y2="62178"/>
                        <a14:foregroundMark x1="68571" y1="62178" x2="59429" y2="52436"/>
                        <a14:foregroundMark x1="59429" y1="52436" x2="51714" y2="52436"/>
                        <a14:foregroundMark x1="61857" y1="43410" x2="69286" y2="55874"/>
                        <a14:foregroundMark x1="69286" y1="55874" x2="77571" y2="46275"/>
                        <a14:foregroundMark x1="77571" y1="46275" x2="66571" y2="37966"/>
                        <a14:foregroundMark x1="66571" y1="37966" x2="65000" y2="45272"/>
                        <a14:foregroundMark x1="62429" y1="64756" x2="49714" y2="61461"/>
                        <a14:foregroundMark x1="49714" y1="61461" x2="49857" y2="73639"/>
                        <a14:foregroundMark x1="49857" y1="73639" x2="63857" y2="75931"/>
                        <a14:foregroundMark x1="63857" y1="75931" x2="57429" y2="64900"/>
                        <a14:foregroundMark x1="57429" y1="64900" x2="57429" y2="65330"/>
                        <a14:foregroundMark x1="48571" y1="88109" x2="42857" y2="88109"/>
                        <a14:foregroundMark x1="46000" y1="95845" x2="46571" y2="92550"/>
                        <a14:foregroundMark x1="56714" y1="93266" x2="57429" y2="92550"/>
                        <a14:foregroundMark x1="54143" y1="91977" x2="56143" y2="90688"/>
                        <a14:foregroundMark x1="53571" y1="96418" x2="53000" y2="97708"/>
                        <a14:foregroundMark x1="61143" y1="13610" x2="44714" y2="12607"/>
                        <a14:foregroundMark x1="44714" y1="12607" x2="42143" y2="25788"/>
                        <a14:foregroundMark x1="42143" y1="25788" x2="54286" y2="29083"/>
                        <a14:foregroundMark x1="54286" y1="29083" x2="67286" y2="25788"/>
                        <a14:foregroundMark x1="67286" y1="25788" x2="59429" y2="15473"/>
                        <a14:foregroundMark x1="59429" y1="15473" x2="59286" y2="15473"/>
                        <a14:foregroundMark x1="92143" y1="41404" x2="94857" y2="55444"/>
                        <a14:foregroundMark x1="94857" y1="55444" x2="90286" y2="42693"/>
                        <a14:foregroundMark x1="90286" y1="42693" x2="92143" y2="38109"/>
                        <a14:foregroundMark x1="94714" y1="38109" x2="97571" y2="52722"/>
                        <a14:foregroundMark x1="97571" y1="52722" x2="96571" y2="58883"/>
                        <a14:foregroundMark x1="49714" y1="1862" x2="52286" y2="4441"/>
                        <a14:foregroundMark x1="54143" y1="91261" x2="52286" y2="92550"/>
                        <a14:backgroundMark x1="23286" y1="6447" x2="23286" y2="6447"/>
                        <a14:backgroundMark x1="88286" y1="5731" x2="88286" y2="5731"/>
                        <a14:backgroundMark x1="94000" y1="78940" x2="94000" y2="78940"/>
                      </a14:backgroundRemoval>
                    </a14:imgEffect>
                  </a14:imgLayer>
                </a14:imgProps>
              </a:ext>
              <a:ext uri="{28A0092B-C50C-407E-A947-70E740481C1C}">
                <a14:useLocalDpi xmlns:a14="http://schemas.microsoft.com/office/drawing/2010/main" val="0"/>
              </a:ext>
            </a:extLst>
          </a:blip>
          <a:stretch>
            <a:fillRect/>
          </a:stretch>
        </p:blipFill>
        <p:spPr>
          <a:xfrm>
            <a:off x="36734443" y="1627755"/>
            <a:ext cx="4018586" cy="3920993"/>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21856" y="6750692"/>
            <a:ext cx="10320725" cy="4644326"/>
          </a:xfrm>
          <a:prstGeom prst="rect">
            <a:avLst/>
          </a:prstGeom>
          <a:ln>
            <a:solidFill>
              <a:schemeClr val="accent5"/>
            </a:solidFill>
          </a:ln>
        </p:spPr>
      </p:pic>
      <p:sp>
        <p:nvSpPr>
          <p:cNvPr id="26" name="Text Placeholder 6"/>
          <p:cNvSpPr txBox="1">
            <a:spLocks/>
          </p:cNvSpPr>
          <p:nvPr/>
        </p:nvSpPr>
        <p:spPr>
          <a:xfrm>
            <a:off x="22420958" y="11996875"/>
            <a:ext cx="10048874" cy="1012582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b="1" dirty="0" smtClean="0"/>
              <a:t>Bivariate</a:t>
            </a:r>
          </a:p>
          <a:p>
            <a:pPr marL="342900" indent="-342900">
              <a:buFont typeface="Arial" charset="0"/>
              <a:buChar char="•"/>
            </a:pPr>
            <a:r>
              <a:rPr lang="en-US" sz="4000" dirty="0" smtClean="0"/>
              <a:t>Figure 2 shows the relationship between feeling that others dislike them and whether they are happy or unhappy with their weight. Proportions are displayed above each bar.</a:t>
            </a:r>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36443" y="16158949"/>
            <a:ext cx="10306138" cy="5153069"/>
          </a:xfrm>
          <a:prstGeom prst="rect">
            <a:avLst/>
          </a:prstGeom>
          <a:ln>
            <a:solidFill>
              <a:schemeClr val="accent5"/>
            </a:solidFill>
          </a:ln>
        </p:spPr>
      </p:pic>
      <p:graphicFrame>
        <p:nvGraphicFramePr>
          <p:cNvPr id="27" name="Table 26"/>
          <p:cNvGraphicFramePr>
            <a:graphicFrameLocks noGrp="1"/>
          </p:cNvGraphicFramePr>
          <p:nvPr>
            <p:extLst>
              <p:ext uri="{D42A27DB-BD31-4B8C-83A1-F6EECF244321}">
                <p14:modId xmlns:p14="http://schemas.microsoft.com/office/powerpoint/2010/main" val="1444743282"/>
              </p:ext>
            </p:extLst>
          </p:nvPr>
        </p:nvGraphicFramePr>
        <p:xfrm>
          <a:off x="22421857" y="29261249"/>
          <a:ext cx="10320724" cy="1525270"/>
        </p:xfrm>
        <a:graphic>
          <a:graphicData uri="http://schemas.openxmlformats.org/drawingml/2006/table">
            <a:tbl>
              <a:tblPr>
                <a:tableStyleId>{21E4AEA4-8DFA-4A89-87EB-49C32662AFE0}</a:tableStyleId>
              </a:tblPr>
              <a:tblGrid>
                <a:gridCol w="2762830"/>
                <a:gridCol w="1603953"/>
                <a:gridCol w="2888795"/>
                <a:gridCol w="3065146"/>
              </a:tblGrid>
              <a:tr h="393700">
                <a:tc>
                  <a:txBody>
                    <a:bodyPr/>
                    <a:lstStyle/>
                    <a:p>
                      <a:pPr algn="l" fontAlgn="b"/>
                      <a:r>
                        <a:rPr lang="en-US" sz="2400" u="none" strike="noStrike" dirty="0">
                          <a:effectLst/>
                        </a:rPr>
                        <a:t>Variable</a:t>
                      </a:r>
                      <a:endParaRPr lang="en-US" sz="2400" b="0" i="0" u="none" strike="noStrike" dirty="0">
                        <a:solidFill>
                          <a:srgbClr val="000000"/>
                        </a:solidFill>
                        <a:effectLst/>
                        <a:latin typeface="Calibri" charset="0"/>
                      </a:endParaRPr>
                    </a:p>
                  </a:txBody>
                  <a:tcPr marL="6350" marR="6350" marT="6350" marB="0" anchor="b"/>
                </a:tc>
                <a:tc>
                  <a:txBody>
                    <a:bodyPr/>
                    <a:lstStyle/>
                    <a:p>
                      <a:pPr algn="l" fontAlgn="b"/>
                      <a:r>
                        <a:rPr lang="en-US" sz="2400" u="none" strike="noStrike">
                          <a:effectLst/>
                        </a:rPr>
                        <a:t>Odds Ratio</a:t>
                      </a:r>
                      <a:endParaRPr lang="en-US" sz="2400" b="0" i="0" u="none" strike="noStrike">
                        <a:solidFill>
                          <a:srgbClr val="000000"/>
                        </a:solidFill>
                        <a:effectLst/>
                        <a:latin typeface="Calibri" charset="0"/>
                      </a:endParaRPr>
                    </a:p>
                  </a:txBody>
                  <a:tcPr marL="6350" marR="6350" marT="6350" marB="0" anchor="b"/>
                </a:tc>
                <a:tc>
                  <a:txBody>
                    <a:bodyPr/>
                    <a:lstStyle/>
                    <a:p>
                      <a:pPr algn="l" fontAlgn="b"/>
                      <a:r>
                        <a:rPr lang="en-US" sz="2400" u="none" strike="noStrike">
                          <a:effectLst/>
                        </a:rPr>
                        <a:t>Lower Confidence Level</a:t>
                      </a:r>
                      <a:endParaRPr lang="en-US" sz="2400" b="0" i="0" u="none" strike="noStrike">
                        <a:solidFill>
                          <a:srgbClr val="000000"/>
                        </a:solidFill>
                        <a:effectLst/>
                        <a:latin typeface="Calibri" charset="0"/>
                      </a:endParaRPr>
                    </a:p>
                  </a:txBody>
                  <a:tcPr marL="6350" marR="6350" marT="6350" marB="0" anchor="b"/>
                </a:tc>
                <a:tc>
                  <a:txBody>
                    <a:bodyPr/>
                    <a:lstStyle/>
                    <a:p>
                      <a:pPr algn="l" fontAlgn="b"/>
                      <a:r>
                        <a:rPr lang="en-US" sz="2400" u="none" strike="noStrike" dirty="0">
                          <a:effectLst/>
                        </a:rPr>
                        <a:t>Upper Confidence Interval</a:t>
                      </a:r>
                      <a:endParaRPr lang="en-US" sz="2400" b="0" i="0" u="none" strike="noStrike" dirty="0">
                        <a:solidFill>
                          <a:srgbClr val="000000"/>
                        </a:solidFill>
                        <a:effectLst/>
                        <a:latin typeface="Calibri" charset="0"/>
                      </a:endParaRPr>
                    </a:p>
                  </a:txBody>
                  <a:tcPr marL="6350" marR="6350" marT="6350" marB="0" anchor="b"/>
                </a:tc>
              </a:tr>
              <a:tr h="393700">
                <a:tc>
                  <a:txBody>
                    <a:bodyPr/>
                    <a:lstStyle/>
                    <a:p>
                      <a:pPr algn="l" fontAlgn="b"/>
                      <a:r>
                        <a:rPr lang="en-US" sz="2400" u="none" strike="noStrike">
                          <a:effectLst/>
                        </a:rPr>
                        <a:t>Unhappy With Weight</a:t>
                      </a:r>
                      <a:endParaRPr lang="en-US" sz="2400" b="0" i="0" u="none" strike="noStrike">
                        <a:solidFill>
                          <a:srgbClr val="000000"/>
                        </a:solidFill>
                        <a:effectLst/>
                        <a:latin typeface="Calibri" charset="0"/>
                      </a:endParaRPr>
                    </a:p>
                  </a:txBody>
                  <a:tcPr marL="6350" marR="6350" marT="6350" marB="0" anchor="b"/>
                </a:tc>
                <a:tc>
                  <a:txBody>
                    <a:bodyPr/>
                    <a:lstStyle/>
                    <a:p>
                      <a:pPr algn="r" fontAlgn="b"/>
                      <a:r>
                        <a:rPr lang="hr-HR" sz="2400" u="none" strike="noStrike">
                          <a:effectLst/>
                        </a:rPr>
                        <a:t>1.13</a:t>
                      </a:r>
                      <a:endParaRPr lang="hr-HR" sz="2400" b="0" i="0" u="none" strike="noStrike">
                        <a:solidFill>
                          <a:srgbClr val="000000"/>
                        </a:solidFill>
                        <a:effectLst/>
                        <a:latin typeface="Calibri" charset="0"/>
                      </a:endParaRPr>
                    </a:p>
                  </a:txBody>
                  <a:tcPr marL="6350" marR="6350" marT="6350" marB="0" anchor="b"/>
                </a:tc>
                <a:tc>
                  <a:txBody>
                    <a:bodyPr/>
                    <a:lstStyle/>
                    <a:p>
                      <a:pPr algn="r" fontAlgn="b"/>
                      <a:r>
                        <a:rPr lang="nb-NO" sz="2400" u="none" strike="noStrike">
                          <a:effectLst/>
                        </a:rPr>
                        <a:t>1.01</a:t>
                      </a:r>
                      <a:endParaRPr lang="nb-NO" sz="2400" b="0" i="0" u="none" strike="noStrike">
                        <a:solidFill>
                          <a:srgbClr val="000000"/>
                        </a:solidFill>
                        <a:effectLst/>
                        <a:latin typeface="Calibri" charset="0"/>
                      </a:endParaRPr>
                    </a:p>
                  </a:txBody>
                  <a:tcPr marL="6350" marR="6350" marT="6350" marB="0" anchor="b"/>
                </a:tc>
                <a:tc>
                  <a:txBody>
                    <a:bodyPr/>
                    <a:lstStyle/>
                    <a:p>
                      <a:pPr algn="r" fontAlgn="b"/>
                      <a:r>
                        <a:rPr lang="nb-NO" sz="2400" u="none" strike="noStrike">
                          <a:effectLst/>
                        </a:rPr>
                        <a:t>1.27</a:t>
                      </a:r>
                      <a:endParaRPr lang="nb-NO" sz="2400" b="0" i="0" u="none" strike="noStrike">
                        <a:solidFill>
                          <a:srgbClr val="000000"/>
                        </a:solidFill>
                        <a:effectLst/>
                        <a:latin typeface="Calibri" charset="0"/>
                      </a:endParaRPr>
                    </a:p>
                  </a:txBody>
                  <a:tcPr marL="6350" marR="6350" marT="6350" marB="0" anchor="b"/>
                </a:tc>
              </a:tr>
              <a:tr h="393700">
                <a:tc>
                  <a:txBody>
                    <a:bodyPr/>
                    <a:lstStyle/>
                    <a:p>
                      <a:pPr algn="l" fontAlgn="b"/>
                      <a:r>
                        <a:rPr lang="en-US" sz="2400" u="none" strike="noStrike" dirty="0">
                          <a:effectLst/>
                        </a:rPr>
                        <a:t>Receives Counseling</a:t>
                      </a:r>
                      <a:endParaRPr lang="en-US" sz="2400" b="0" i="0" u="none" strike="noStrike" dirty="0">
                        <a:solidFill>
                          <a:srgbClr val="000000"/>
                        </a:solidFill>
                        <a:effectLst/>
                        <a:latin typeface="Calibri" charset="0"/>
                      </a:endParaRPr>
                    </a:p>
                  </a:txBody>
                  <a:tcPr marL="6350" marR="6350" marT="6350" marB="0" anchor="b"/>
                </a:tc>
                <a:tc>
                  <a:txBody>
                    <a:bodyPr/>
                    <a:lstStyle/>
                    <a:p>
                      <a:pPr algn="r" fontAlgn="b"/>
                      <a:r>
                        <a:rPr lang="hr-HR" sz="2400" u="none" strike="noStrike">
                          <a:effectLst/>
                        </a:rPr>
                        <a:t>2.51</a:t>
                      </a:r>
                      <a:endParaRPr lang="hr-HR" sz="2400" b="0" i="0" u="none" strike="noStrike">
                        <a:solidFill>
                          <a:srgbClr val="000000"/>
                        </a:solidFill>
                        <a:effectLst/>
                        <a:latin typeface="Calibri" charset="0"/>
                      </a:endParaRPr>
                    </a:p>
                  </a:txBody>
                  <a:tcPr marL="6350" marR="6350" marT="6350" marB="0" anchor="b"/>
                </a:tc>
                <a:tc>
                  <a:txBody>
                    <a:bodyPr/>
                    <a:lstStyle/>
                    <a:p>
                      <a:pPr algn="r" fontAlgn="b"/>
                      <a:r>
                        <a:rPr lang="hr-HR" sz="2400" u="none" strike="noStrike">
                          <a:effectLst/>
                        </a:rPr>
                        <a:t>2.03</a:t>
                      </a:r>
                      <a:endParaRPr lang="hr-HR" sz="2400" b="0" i="0" u="none" strike="noStrike">
                        <a:solidFill>
                          <a:srgbClr val="000000"/>
                        </a:solidFill>
                        <a:effectLst/>
                        <a:latin typeface="Calibri" charset="0"/>
                      </a:endParaRPr>
                    </a:p>
                  </a:txBody>
                  <a:tcPr marL="6350" marR="6350" marT="6350" marB="0" anchor="b"/>
                </a:tc>
                <a:tc>
                  <a:txBody>
                    <a:bodyPr/>
                    <a:lstStyle/>
                    <a:p>
                      <a:pPr algn="r" fontAlgn="b"/>
                      <a:r>
                        <a:rPr lang="hr-HR" sz="2400" u="none" strike="noStrike" dirty="0">
                          <a:effectLst/>
                        </a:rPr>
                        <a:t>3.13</a:t>
                      </a:r>
                      <a:endParaRPr lang="hr-HR" sz="2400" b="0" i="0" u="none" strike="noStrike" dirty="0">
                        <a:solidFill>
                          <a:srgbClr val="000000"/>
                        </a:solidFill>
                        <a:effectLst/>
                        <a:latin typeface="Calibri" charset="0"/>
                      </a:endParaRPr>
                    </a:p>
                  </a:txBody>
                  <a:tcPr marL="6350" marR="6350" marT="6350" marB="0" anchor="b"/>
                </a:tc>
              </a:tr>
            </a:tbl>
          </a:graphicData>
        </a:graphic>
      </p:graphicFrame>
      <p:sp>
        <p:nvSpPr>
          <p:cNvPr id="30" name="Text Placeholder 6"/>
          <p:cNvSpPr txBox="1">
            <a:spLocks/>
          </p:cNvSpPr>
          <p:nvPr/>
        </p:nvSpPr>
        <p:spPr>
          <a:xfrm>
            <a:off x="22421857" y="21688159"/>
            <a:ext cx="10048874" cy="1012582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b="1" dirty="0" smtClean="0"/>
              <a:t>Multivariate</a:t>
            </a:r>
          </a:p>
          <a:p>
            <a:pPr marL="342900" indent="-342900">
              <a:buFont typeface="Arial" charset="0"/>
              <a:buChar char="•"/>
            </a:pPr>
            <a:r>
              <a:rPr lang="en-US" sz="4000" dirty="0" smtClean="0"/>
              <a:t>Receiving counseling seems to be a better predictor of whether one feels isolated (OR 2.51, CI 2.03-3.13) as opposed to if they are unhappy with their weight (OR 1.13, CI 1.01-1.27). This can be seen in Table 1 as it shows the odds ratios of variables associated with feeling isolated.</a:t>
            </a:r>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p:txBody>
      </p:sp>
      <p:sp>
        <p:nvSpPr>
          <p:cNvPr id="28" name="TextBox 27"/>
          <p:cNvSpPr txBox="1"/>
          <p:nvPr/>
        </p:nvSpPr>
        <p:spPr>
          <a:xfrm>
            <a:off x="22397743" y="27915056"/>
            <a:ext cx="10320725" cy="1200329"/>
          </a:xfrm>
          <a:prstGeom prst="rect">
            <a:avLst/>
          </a:prstGeom>
          <a:noFill/>
        </p:spPr>
        <p:txBody>
          <a:bodyPr wrap="square" rtlCol="0">
            <a:spAutoFit/>
          </a:bodyPr>
          <a:lstStyle/>
          <a:p>
            <a:r>
              <a:rPr lang="en-US" sz="3600" dirty="0" smtClean="0">
                <a:solidFill>
                  <a:schemeClr val="accent5">
                    <a:lumMod val="50000"/>
                  </a:schemeClr>
                </a:solidFill>
                <a:latin typeface="Times New Roman" panose="02020603050405020304" pitchFamily="18" charset="0"/>
                <a:cs typeface="Times New Roman" panose="02020603050405020304" pitchFamily="18" charset="0"/>
              </a:rPr>
              <a:t>Table 1. Odds ratios of variables associated with feeling isolated</a:t>
            </a:r>
            <a:endParaRPr lang="en-US" sz="36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4179</TotalTime>
  <Words>822</Words>
  <Application>Microsoft Macintosh PowerPoint</Application>
  <PresentationFormat>Custom</PresentationFormat>
  <Paragraphs>82</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Times New Roman</vt:lpstr>
      <vt:lpstr>Trebuchet MS</vt:lpstr>
      <vt:lpstr>Arial</vt:lpstr>
      <vt:lpstr>Calibri</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Emma Stainton</cp:lastModifiedBy>
  <cp:revision>87</cp:revision>
  <dcterms:created xsi:type="dcterms:W3CDTF">2012-02-03T19:11:35Z</dcterms:created>
  <dcterms:modified xsi:type="dcterms:W3CDTF">2017-11-30T06:55:53Z</dcterms:modified>
</cp:coreProperties>
</file>