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 id="2147483652" r:id="rId4"/>
    <p:sldMasterId id="2147483653"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1005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7399"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475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210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12151"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9503"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6852"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4204"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1005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7399"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475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210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12151"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9503"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6852"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4204"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5800" u="none" cap="none" strike="noStrike">
                <a:solidFill>
                  <a:schemeClr val="dk1"/>
                </a:solidFill>
                <a:latin typeface="Calibri"/>
                <a:ea typeface="Calibri"/>
                <a:cs typeface="Calibri"/>
                <a:sym typeface="Calibri"/>
              </a:defRPr>
            </a:lvl1pPr>
            <a:lvl2pPr indent="-10050" lvl="1" marL="2194451" marR="0" rtl="0" algn="l">
              <a:spcBef>
                <a:spcPts val="0"/>
              </a:spcBef>
              <a:buSzPts val="1400"/>
              <a:buNone/>
              <a:defRPr b="0" i="0" sz="5800" u="none" cap="none" strike="noStrike">
                <a:solidFill>
                  <a:schemeClr val="dk1"/>
                </a:solidFill>
                <a:latin typeface="Calibri"/>
                <a:ea typeface="Calibri"/>
                <a:cs typeface="Calibri"/>
                <a:sym typeface="Calibri"/>
              </a:defRPr>
            </a:lvl2pPr>
            <a:lvl3pPr indent="-7399" lvl="2" marL="4388900" marR="0" rtl="0" algn="l">
              <a:spcBef>
                <a:spcPts val="0"/>
              </a:spcBef>
              <a:buSzPts val="1400"/>
              <a:buNone/>
              <a:defRPr b="0" i="0" sz="5800" u="none" cap="none" strike="noStrike">
                <a:solidFill>
                  <a:schemeClr val="dk1"/>
                </a:solidFill>
                <a:latin typeface="Calibri"/>
                <a:ea typeface="Calibri"/>
                <a:cs typeface="Calibri"/>
                <a:sym typeface="Calibri"/>
              </a:defRPr>
            </a:lvl3pPr>
            <a:lvl4pPr indent="-4750" lvl="3" marL="6583351" marR="0" rtl="0" algn="l">
              <a:spcBef>
                <a:spcPts val="0"/>
              </a:spcBef>
              <a:buSzPts val="1400"/>
              <a:buNone/>
              <a:defRPr b="0" i="0" sz="5800" u="none" cap="none" strike="noStrike">
                <a:solidFill>
                  <a:schemeClr val="dk1"/>
                </a:solidFill>
                <a:latin typeface="Calibri"/>
                <a:ea typeface="Calibri"/>
                <a:cs typeface="Calibri"/>
                <a:sym typeface="Calibri"/>
              </a:defRPr>
            </a:lvl4pPr>
            <a:lvl5pPr indent="-2100" lvl="4" marL="8777801" marR="0" rtl="0" algn="l">
              <a:spcBef>
                <a:spcPts val="0"/>
              </a:spcBef>
              <a:buSzPts val="1400"/>
              <a:buNone/>
              <a:defRPr b="0" i="0" sz="5800" u="none" cap="none" strike="noStrike">
                <a:solidFill>
                  <a:schemeClr val="dk1"/>
                </a:solidFill>
                <a:latin typeface="Calibri"/>
                <a:ea typeface="Calibri"/>
                <a:cs typeface="Calibri"/>
                <a:sym typeface="Calibri"/>
              </a:defRPr>
            </a:lvl5pPr>
            <a:lvl6pPr indent="-12151" lvl="5" marL="10972252" marR="0" rtl="0" algn="l">
              <a:spcBef>
                <a:spcPts val="0"/>
              </a:spcBef>
              <a:buSzPts val="1400"/>
              <a:buNone/>
              <a:defRPr b="0" i="0" sz="5800" u="none" cap="none" strike="noStrike">
                <a:solidFill>
                  <a:schemeClr val="dk1"/>
                </a:solidFill>
                <a:latin typeface="Calibri"/>
                <a:ea typeface="Calibri"/>
                <a:cs typeface="Calibri"/>
                <a:sym typeface="Calibri"/>
              </a:defRPr>
            </a:lvl6pPr>
            <a:lvl7pPr indent="-9503" lvl="6" marL="13166703" marR="0" rtl="0" algn="l">
              <a:spcBef>
                <a:spcPts val="0"/>
              </a:spcBef>
              <a:buSzPts val="1400"/>
              <a:buNone/>
              <a:defRPr b="0" i="0" sz="5800" u="none" cap="none" strike="noStrike">
                <a:solidFill>
                  <a:schemeClr val="dk1"/>
                </a:solidFill>
                <a:latin typeface="Calibri"/>
                <a:ea typeface="Calibri"/>
                <a:cs typeface="Calibri"/>
                <a:sym typeface="Calibri"/>
              </a:defRPr>
            </a:lvl7pPr>
            <a:lvl8pPr indent="-6852" lvl="7" marL="15361152" marR="0" rtl="0" algn="l">
              <a:spcBef>
                <a:spcPts val="0"/>
              </a:spcBef>
              <a:buSzPts val="1400"/>
              <a:buNone/>
              <a:defRPr b="0" i="0" sz="5800" u="none" cap="none" strike="noStrike">
                <a:solidFill>
                  <a:schemeClr val="dk1"/>
                </a:solidFill>
                <a:latin typeface="Calibri"/>
                <a:ea typeface="Calibri"/>
                <a:cs typeface="Calibri"/>
                <a:sym typeface="Calibri"/>
              </a:defRPr>
            </a:lvl8pPr>
            <a:lvl9pPr indent="-4204" lvl="8" marL="17555604" marR="0" rtl="0" algn="l">
              <a:spcBef>
                <a:spcPts val="0"/>
              </a:spcBef>
              <a:buSzPts val="1400"/>
              <a:buNone/>
              <a:defRPr b="0" i="0" sz="5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1005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7399"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475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210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12151"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9503"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6852"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4204"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17" name="Shape 17"/>
        <p:cNvGrpSpPr/>
        <p:nvPr/>
      </p:nvGrpSpPr>
      <p:grpSpPr>
        <a:xfrm>
          <a:off x="0" y="0"/>
          <a:ext cx="0" cy="0"/>
          <a:chOff x="0" y="0"/>
          <a:chExt cx="0" cy="0"/>
        </a:xfrm>
      </p:grpSpPr>
      <p:sp>
        <p:nvSpPr>
          <p:cNvPr id="18" name="Shape 18"/>
          <p:cNvSpPr txBox="1"/>
          <p:nvPr>
            <p:ph idx="1" type="body"/>
          </p:nvPr>
        </p:nvSpPr>
        <p:spPr>
          <a:xfrm>
            <a:off x="491425" y="6378481"/>
            <a:ext cx="10056813"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Shape 19"/>
          <p:cNvSpPr txBox="1"/>
          <p:nvPr>
            <p:ph idx="2" type="body"/>
          </p:nvPr>
        </p:nvSpPr>
        <p:spPr>
          <a:xfrm>
            <a:off x="509578"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Shape 20"/>
          <p:cNvSpPr txBox="1"/>
          <p:nvPr>
            <p:ph idx="3" type="body"/>
          </p:nvPr>
        </p:nvSpPr>
        <p:spPr>
          <a:xfrm>
            <a:off x="509576"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Shape 21"/>
          <p:cNvSpPr txBox="1"/>
          <p:nvPr>
            <p:ph idx="4" type="body"/>
          </p:nvPr>
        </p:nvSpPr>
        <p:spPr>
          <a:xfrm>
            <a:off x="11460161" y="6378481"/>
            <a:ext cx="10048874"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Shape 22"/>
          <p:cNvSpPr txBox="1"/>
          <p:nvPr>
            <p:ph idx="5" type="body"/>
          </p:nvPr>
        </p:nvSpPr>
        <p:spPr>
          <a:xfrm>
            <a:off x="11460162"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Shape 23"/>
          <p:cNvSpPr txBox="1"/>
          <p:nvPr>
            <p:ph idx="6" type="body"/>
          </p:nvPr>
        </p:nvSpPr>
        <p:spPr>
          <a:xfrm>
            <a:off x="22385344" y="6378481"/>
            <a:ext cx="10048874"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Shape 24"/>
          <p:cNvSpPr txBox="1"/>
          <p:nvPr>
            <p:ph idx="7" type="body"/>
          </p:nvPr>
        </p:nvSpPr>
        <p:spPr>
          <a:xfrm>
            <a:off x="22377405" y="5548749"/>
            <a:ext cx="10058400"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Shape 25"/>
          <p:cNvSpPr txBox="1"/>
          <p:nvPr>
            <p:ph idx="8" type="body"/>
          </p:nvPr>
        </p:nvSpPr>
        <p:spPr>
          <a:xfrm>
            <a:off x="33358541" y="5548749"/>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Shape 26"/>
          <p:cNvSpPr txBox="1"/>
          <p:nvPr>
            <p:ph idx="9" type="body"/>
          </p:nvPr>
        </p:nvSpPr>
        <p:spPr>
          <a:xfrm>
            <a:off x="33358541" y="6378481"/>
            <a:ext cx="10047018"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Shape 27"/>
          <p:cNvSpPr txBox="1"/>
          <p:nvPr>
            <p:ph idx="13" type="body"/>
          </p:nvPr>
        </p:nvSpPr>
        <p:spPr>
          <a:xfrm>
            <a:off x="33358541"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Shape 28"/>
          <p:cNvSpPr txBox="1"/>
          <p:nvPr>
            <p:ph idx="14" type="body"/>
          </p:nvPr>
        </p:nvSpPr>
        <p:spPr>
          <a:xfrm>
            <a:off x="33358541" y="15011402"/>
            <a:ext cx="10052050"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Shape 29"/>
          <p:cNvSpPr txBox="1"/>
          <p:nvPr>
            <p:ph idx="15" type="body"/>
          </p:nvPr>
        </p:nvSpPr>
        <p:spPr>
          <a:xfrm>
            <a:off x="33358541" y="25679402"/>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Shape 30"/>
          <p:cNvSpPr txBox="1"/>
          <p:nvPr>
            <p:ph idx="16" type="body"/>
          </p:nvPr>
        </p:nvSpPr>
        <p:spPr>
          <a:xfrm>
            <a:off x="33358541" y="26433447"/>
            <a:ext cx="10052050"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Shape 31"/>
          <p:cNvSpPr txBox="1"/>
          <p:nvPr>
            <p:ph idx="17" type="body"/>
          </p:nvPr>
        </p:nvSpPr>
        <p:spPr>
          <a:xfrm>
            <a:off x="491425" y="14951552"/>
            <a:ext cx="10056813" cy="846363"/>
          </a:xfrm>
          <a:prstGeom prst="rect">
            <a:avLst/>
          </a:prstGeom>
          <a:noFill/>
          <a:ln>
            <a:noFill/>
          </a:ln>
        </p:spPr>
        <p:txBody>
          <a:bodyPr anchorCtr="0" anchor="t" bIns="91425" lIns="91425" rIns="91425" wrap="square" tIns="91425"/>
          <a:lstStyle>
            <a:lvl1pPr indent="0" lvl="0" marL="0" marR="0" rtl="0" algn="l">
              <a:spcBef>
                <a:spcPts val="500"/>
              </a:spcBef>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Shape 32"/>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Shape 33"/>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Shape 34"/>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3 columns">
    <p:spTree>
      <p:nvGrpSpPr>
        <p:cNvPr id="72" name="Shape 72"/>
        <p:cNvGrpSpPr/>
        <p:nvPr/>
      </p:nvGrpSpPr>
      <p:grpSpPr>
        <a:xfrm>
          <a:off x="0" y="0"/>
          <a:ext cx="0" cy="0"/>
          <a:chOff x="0" y="0"/>
          <a:chExt cx="0" cy="0"/>
        </a:xfrm>
      </p:grpSpPr>
      <p:sp>
        <p:nvSpPr>
          <p:cNvPr id="73" name="Shape 73"/>
          <p:cNvSpPr txBox="1"/>
          <p:nvPr>
            <p:ph idx="1" type="body"/>
          </p:nvPr>
        </p:nvSpPr>
        <p:spPr>
          <a:xfrm>
            <a:off x="904186" y="6295353"/>
            <a:ext cx="13591277"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4" name="Shape 74"/>
          <p:cNvSpPr txBox="1"/>
          <p:nvPr>
            <p:ph idx="2" type="body"/>
          </p:nvPr>
        </p:nvSpPr>
        <p:spPr>
          <a:xfrm>
            <a:off x="922338" y="5431995"/>
            <a:ext cx="13573126"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Shape 75"/>
          <p:cNvSpPr txBox="1"/>
          <p:nvPr>
            <p:ph idx="3" type="body"/>
          </p:nvPr>
        </p:nvSpPr>
        <p:spPr>
          <a:xfrm>
            <a:off x="922338" y="18240478"/>
            <a:ext cx="13592865"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Shape 76"/>
          <p:cNvSpPr txBox="1"/>
          <p:nvPr>
            <p:ph idx="4" type="body"/>
          </p:nvPr>
        </p:nvSpPr>
        <p:spPr>
          <a:xfrm>
            <a:off x="942080" y="17409230"/>
            <a:ext cx="13573125"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Shape 77"/>
          <p:cNvSpPr txBox="1"/>
          <p:nvPr>
            <p:ph idx="5" type="body"/>
          </p:nvPr>
        </p:nvSpPr>
        <p:spPr>
          <a:xfrm>
            <a:off x="15154277" y="21595083"/>
            <a:ext cx="13571534"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8" name="Shape 78"/>
          <p:cNvSpPr txBox="1"/>
          <p:nvPr>
            <p:ph idx="6" type="body"/>
          </p:nvPr>
        </p:nvSpPr>
        <p:spPr>
          <a:xfrm>
            <a:off x="15154277" y="20739663"/>
            <a:ext cx="13571534"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9" name="Shape 79"/>
          <p:cNvSpPr txBox="1"/>
          <p:nvPr>
            <p:ph idx="7" type="body"/>
          </p:nvPr>
        </p:nvSpPr>
        <p:spPr>
          <a:xfrm>
            <a:off x="15162216" y="6295353"/>
            <a:ext cx="13571534"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Shape 80"/>
          <p:cNvSpPr txBox="1"/>
          <p:nvPr>
            <p:ph idx="8" type="body"/>
          </p:nvPr>
        </p:nvSpPr>
        <p:spPr>
          <a:xfrm>
            <a:off x="15154277" y="5431995"/>
            <a:ext cx="13579475"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Shape 81"/>
          <p:cNvSpPr txBox="1"/>
          <p:nvPr>
            <p:ph idx="9" type="body"/>
          </p:nvPr>
        </p:nvSpPr>
        <p:spPr>
          <a:xfrm>
            <a:off x="29395741" y="5431995"/>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2" name="Shape 82"/>
          <p:cNvSpPr txBox="1"/>
          <p:nvPr>
            <p:ph idx="13" type="body"/>
          </p:nvPr>
        </p:nvSpPr>
        <p:spPr>
          <a:xfrm>
            <a:off x="29395741" y="6295353"/>
            <a:ext cx="13576029"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3" name="Shape 83"/>
          <p:cNvSpPr txBox="1"/>
          <p:nvPr>
            <p:ph idx="14" type="body"/>
          </p:nvPr>
        </p:nvSpPr>
        <p:spPr>
          <a:xfrm>
            <a:off x="29395741" y="17377122"/>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4" name="Shape 84"/>
          <p:cNvSpPr txBox="1"/>
          <p:nvPr>
            <p:ph idx="15" type="body"/>
          </p:nvPr>
        </p:nvSpPr>
        <p:spPr>
          <a:xfrm>
            <a:off x="29390709" y="18157350"/>
            <a:ext cx="13581061"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5" name="Shape 85"/>
          <p:cNvSpPr txBox="1"/>
          <p:nvPr>
            <p:ph idx="16" type="body"/>
          </p:nvPr>
        </p:nvSpPr>
        <p:spPr>
          <a:xfrm>
            <a:off x="29395741" y="25845656"/>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6" name="Shape 86"/>
          <p:cNvSpPr txBox="1"/>
          <p:nvPr>
            <p:ph idx="17" type="body"/>
          </p:nvPr>
        </p:nvSpPr>
        <p:spPr>
          <a:xfrm>
            <a:off x="29395741" y="26625888"/>
            <a:ext cx="13581061" cy="861752"/>
          </a:xfrm>
          <a:prstGeom prst="rect">
            <a:avLst/>
          </a:prstGeom>
          <a:noFill/>
          <a:ln>
            <a:noFill/>
          </a:ln>
        </p:spPr>
        <p:txBody>
          <a:bodyPr anchorCtr="0" anchor="t" bIns="91425" lIns="91425" rIns="91425" wrap="square" tIns="91425"/>
          <a:lstStyle>
            <a:lvl1pPr indent="0" lvl="0" marL="0" marR="0" rtl="0" algn="l">
              <a:spcBef>
                <a:spcPts val="520"/>
              </a:spcBef>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7" name="Shape 87"/>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8" name="Shape 88"/>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9" name="Shape 89"/>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ide center column">
    <p:spTree>
      <p:nvGrpSpPr>
        <p:cNvPr id="126" name="Shape 126"/>
        <p:cNvGrpSpPr/>
        <p:nvPr/>
      </p:nvGrpSpPr>
      <p:grpSpPr>
        <a:xfrm>
          <a:off x="0" y="0"/>
          <a:ext cx="0" cy="0"/>
          <a:chOff x="0" y="0"/>
          <a:chExt cx="0" cy="0"/>
        </a:xfrm>
      </p:grpSpPr>
      <p:sp>
        <p:nvSpPr>
          <p:cNvPr id="127" name="Shape 127"/>
          <p:cNvSpPr txBox="1"/>
          <p:nvPr>
            <p:ph idx="1" type="body"/>
          </p:nvPr>
        </p:nvSpPr>
        <p:spPr>
          <a:xfrm>
            <a:off x="904188" y="6212225"/>
            <a:ext cx="10056813"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8" name="Shape 128"/>
          <p:cNvSpPr txBox="1"/>
          <p:nvPr>
            <p:ph idx="2" type="body"/>
          </p:nvPr>
        </p:nvSpPr>
        <p:spPr>
          <a:xfrm>
            <a:off x="922341" y="5348867"/>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9" name="Shape 129"/>
          <p:cNvSpPr txBox="1"/>
          <p:nvPr>
            <p:ph idx="3" type="body"/>
          </p:nvPr>
        </p:nvSpPr>
        <p:spPr>
          <a:xfrm>
            <a:off x="902598" y="15043763"/>
            <a:ext cx="10058400"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0" name="Shape 130"/>
          <p:cNvSpPr txBox="1"/>
          <p:nvPr>
            <p:ph idx="4" type="body"/>
          </p:nvPr>
        </p:nvSpPr>
        <p:spPr>
          <a:xfrm>
            <a:off x="922339"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1" name="Shape 131"/>
          <p:cNvSpPr txBox="1"/>
          <p:nvPr>
            <p:ph idx="5" type="body"/>
          </p:nvPr>
        </p:nvSpPr>
        <p:spPr>
          <a:xfrm>
            <a:off x="11587163" y="6204287"/>
            <a:ext cx="20720047"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2" name="Shape 132"/>
          <p:cNvSpPr txBox="1"/>
          <p:nvPr>
            <p:ph idx="6" type="body"/>
          </p:nvPr>
        </p:nvSpPr>
        <p:spPr>
          <a:xfrm>
            <a:off x="11587164" y="5348867"/>
            <a:ext cx="20720050"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3" name="Shape 133"/>
          <p:cNvSpPr txBox="1"/>
          <p:nvPr>
            <p:ph idx="7" type="body"/>
          </p:nvPr>
        </p:nvSpPr>
        <p:spPr>
          <a:xfrm>
            <a:off x="11587164" y="21896538"/>
            <a:ext cx="20720050"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4" name="Shape 134"/>
          <p:cNvSpPr txBox="1"/>
          <p:nvPr>
            <p:ph idx="8" type="body"/>
          </p:nvPr>
        </p:nvSpPr>
        <p:spPr>
          <a:xfrm>
            <a:off x="11587162" y="21074745"/>
            <a:ext cx="20720050"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5" name="Shape 135"/>
          <p:cNvSpPr txBox="1"/>
          <p:nvPr>
            <p:ph idx="9" type="body"/>
          </p:nvPr>
        </p:nvSpPr>
        <p:spPr>
          <a:xfrm>
            <a:off x="32905538" y="5348867"/>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6" name="Shape 136"/>
          <p:cNvSpPr txBox="1"/>
          <p:nvPr>
            <p:ph idx="13" type="body"/>
          </p:nvPr>
        </p:nvSpPr>
        <p:spPr>
          <a:xfrm>
            <a:off x="32905538" y="6212225"/>
            <a:ext cx="10047018"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7" name="Shape 137"/>
          <p:cNvSpPr txBox="1"/>
          <p:nvPr>
            <p:ph idx="14" type="body"/>
          </p:nvPr>
        </p:nvSpPr>
        <p:spPr>
          <a:xfrm>
            <a:off x="32905538"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8" name="Shape 138"/>
          <p:cNvSpPr txBox="1"/>
          <p:nvPr>
            <p:ph idx="15" type="body"/>
          </p:nvPr>
        </p:nvSpPr>
        <p:spPr>
          <a:xfrm>
            <a:off x="32905538" y="15011402"/>
            <a:ext cx="10052050"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9" name="Shape 139"/>
          <p:cNvSpPr txBox="1"/>
          <p:nvPr>
            <p:ph idx="16" type="body"/>
          </p:nvPr>
        </p:nvSpPr>
        <p:spPr>
          <a:xfrm>
            <a:off x="32905538" y="25669877"/>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52433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0" name="Shape 140"/>
          <p:cNvSpPr txBox="1"/>
          <p:nvPr>
            <p:ph idx="17" type="body"/>
          </p:nvPr>
        </p:nvSpPr>
        <p:spPr>
          <a:xfrm>
            <a:off x="32905538" y="26436775"/>
            <a:ext cx="10052050" cy="846363"/>
          </a:xfrm>
          <a:prstGeom prst="rect">
            <a:avLst/>
          </a:prstGeom>
          <a:noFill/>
          <a:ln>
            <a:noFill/>
          </a:ln>
        </p:spPr>
        <p:txBody>
          <a:bodyPr anchorCtr="0" anchor="t" bIns="91425" lIns="91425" rIns="91425" wrap="square" tIns="91425"/>
          <a:lstStyle>
            <a:lvl1pPr indent="0" lvl="0" marL="0" marR="0" rtl="0" algn="l">
              <a:spcBef>
                <a:spcPts val="500"/>
              </a:spcBef>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1" name="Shape 141"/>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2" name="Shape 142"/>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3" name="Shape 143"/>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7.png"/><Relationship Id="rId13" Type="http://schemas.openxmlformats.org/officeDocument/2006/relationships/theme" Target="../theme/theme3.xml"/><Relationship Id="rId12" Type="http://schemas.openxmlformats.org/officeDocument/2006/relationships/slideLayout" Target="../slideLayouts/slideLayout2.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8.png"/><Relationship Id="rId5" Type="http://schemas.openxmlformats.org/officeDocument/2006/relationships/image" Target="../media/image2.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7.png"/><Relationship Id="rId13" Type="http://schemas.openxmlformats.org/officeDocument/2006/relationships/theme" Target="../theme/theme1.xml"/><Relationship Id="rId12" Type="http://schemas.openxmlformats.org/officeDocument/2006/relationships/slideLayout" Target="../slideLayouts/slideLayout3.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8.png"/><Relationship Id="rId5" Type="http://schemas.openxmlformats.org/officeDocument/2006/relationships/image" Target="../media/image2.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34000">
              <a:srgbClr val="B3BBC9"/>
            </a:gs>
            <a:gs pos="100000">
              <a:srgbClr val="E1E7F4"/>
            </a:gs>
          </a:gsLst>
          <a:lin ang="16200000" scaled="0"/>
        </a:gradFill>
      </p:bgPr>
    </p:bg>
    <p:spTree>
      <p:nvGrpSpPr>
        <p:cNvPr id="9" name="Shape 9"/>
        <p:cNvGrpSpPr/>
        <p:nvPr/>
      </p:nvGrpSpPr>
      <p:grpSpPr>
        <a:xfrm>
          <a:off x="0" y="0"/>
          <a:ext cx="0" cy="0"/>
          <a:chOff x="0" y="0"/>
          <a:chExt cx="0" cy="0"/>
        </a:xfrm>
      </p:grpSpPr>
      <p:sp>
        <p:nvSpPr>
          <p:cNvPr id="10" name="Shape 10"/>
          <p:cNvSpPr/>
          <p:nvPr/>
        </p:nvSpPr>
        <p:spPr>
          <a:xfrm>
            <a:off x="0" y="0"/>
            <a:ext cx="43891199"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b="0" i="0" sz="8600" u="none" cap="none" strike="noStrike">
              <a:solidFill>
                <a:schemeClr val="dk1"/>
              </a:solidFill>
              <a:latin typeface="Calibri"/>
              <a:ea typeface="Calibri"/>
              <a:cs typeface="Calibri"/>
              <a:sym typeface="Calibri"/>
            </a:endParaRPr>
          </a:p>
        </p:txBody>
      </p:sp>
      <p:sp>
        <p:nvSpPr>
          <p:cNvPr id="11" name="Shape 11"/>
          <p:cNvSpPr/>
          <p:nvPr/>
        </p:nvSpPr>
        <p:spPr>
          <a:xfrm>
            <a:off x="0" y="4800600"/>
            <a:ext cx="43891199" cy="45719"/>
          </a:xfrm>
          <a:prstGeom prst="rect">
            <a:avLst/>
          </a:prstGeom>
          <a:solidFill>
            <a:srgbClr val="2C3F71"/>
          </a:solidFill>
          <a:ln cap="flat" cmpd="sng" w="152400">
            <a:solidFill>
              <a:srgbClr val="2C3F7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b="0" i="0" sz="8600" u="none" cap="none" strike="noStrike">
              <a:solidFill>
                <a:schemeClr val="dk1"/>
              </a:solidFill>
              <a:latin typeface="Calibri"/>
              <a:ea typeface="Calibri"/>
              <a:cs typeface="Calibri"/>
              <a:sym typeface="Calibri"/>
            </a:endParaRPr>
          </a:p>
        </p:txBody>
      </p:sp>
      <p:sp>
        <p:nvSpPr>
          <p:cNvPr id="12" name="Shape 12"/>
          <p:cNvSpPr txBox="1"/>
          <p:nvPr/>
        </p:nvSpPr>
        <p:spPr>
          <a:xfrm>
            <a:off x="1567305" y="32315728"/>
            <a:ext cx="2514600" cy="336819"/>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p>
          <a:p>
            <a:pPr indent="0" lvl="0" marL="0" marR="0" rtl="0" algn="l">
              <a:lnSpc>
                <a:spcPct val="65000"/>
              </a:lnSpc>
              <a:spcBef>
                <a:spcPts val="550"/>
              </a:spcBef>
              <a:buNone/>
            </a:pPr>
            <a:r>
              <a:rPr b="1" i="0" lang="en-US" sz="1100" u="none" cap="none" strike="noStrike">
                <a:solidFill>
                  <a:srgbClr val="BFBFBF"/>
                </a:solidFill>
                <a:latin typeface="Arial"/>
                <a:ea typeface="Arial"/>
                <a:cs typeface="Arial"/>
                <a:sym typeface="Arial"/>
              </a:rPr>
              <a:t>www.PosterPresentations.com</a:t>
            </a:r>
          </a:p>
        </p:txBody>
      </p:sp>
      <p:sp>
        <p:nvSpPr>
          <p:cNvPr id="13" name="Shape 13"/>
          <p:cNvSpPr/>
          <p:nvPr/>
        </p:nvSpPr>
        <p:spPr>
          <a:xfrm>
            <a:off x="477824" y="5475145"/>
            <a:ext cx="10058400" cy="26736674"/>
          </a:xfrm>
          <a:prstGeom prst="roundRect">
            <a:avLst>
              <a:gd fmla="val 4178"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4" name="Shape 14"/>
          <p:cNvSpPr/>
          <p:nvPr/>
        </p:nvSpPr>
        <p:spPr>
          <a:xfrm>
            <a:off x="11439521" y="5475145"/>
            <a:ext cx="10058400" cy="26736674"/>
          </a:xfrm>
          <a:prstGeom prst="roundRect">
            <a:avLst>
              <a:gd fmla="val 449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5" name="Shape 15"/>
          <p:cNvSpPr/>
          <p:nvPr/>
        </p:nvSpPr>
        <p:spPr>
          <a:xfrm>
            <a:off x="22401219" y="5475145"/>
            <a:ext cx="10058400" cy="26736674"/>
          </a:xfrm>
          <a:prstGeom prst="roundRect">
            <a:avLst>
              <a:gd fmla="val 481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6" name="Shape 16"/>
          <p:cNvSpPr/>
          <p:nvPr/>
        </p:nvSpPr>
        <p:spPr>
          <a:xfrm>
            <a:off x="33362913" y="5475145"/>
            <a:ext cx="10058400" cy="26736674"/>
          </a:xfrm>
          <a:prstGeom prst="roundRect">
            <a:avLst>
              <a:gd fmla="val 3863"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34000">
              <a:srgbClr val="B3BBC9"/>
            </a:gs>
            <a:gs pos="100000">
              <a:srgbClr val="E1E7F4"/>
            </a:gs>
          </a:gsLst>
          <a:lin ang="16200000" scaled="0"/>
        </a:gradFill>
      </p:bgPr>
    </p:bg>
    <p:spTree>
      <p:nvGrpSpPr>
        <p:cNvPr id="35" name="Shape 35"/>
        <p:cNvGrpSpPr/>
        <p:nvPr/>
      </p:nvGrpSpPr>
      <p:grpSpPr>
        <a:xfrm>
          <a:off x="0" y="0"/>
          <a:ext cx="0" cy="0"/>
          <a:chOff x="0" y="0"/>
          <a:chExt cx="0" cy="0"/>
        </a:xfrm>
      </p:grpSpPr>
      <p:sp>
        <p:nvSpPr>
          <p:cNvPr id="36" name="Shape 36"/>
          <p:cNvSpPr/>
          <p:nvPr/>
        </p:nvSpPr>
        <p:spPr>
          <a:xfrm>
            <a:off x="0" y="0"/>
            <a:ext cx="43891199"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sp>
        <p:nvSpPr>
          <p:cNvPr id="37" name="Shape 37"/>
          <p:cNvSpPr/>
          <p:nvPr/>
        </p:nvSpPr>
        <p:spPr>
          <a:xfrm>
            <a:off x="0" y="4805363"/>
            <a:ext cx="43891199" cy="152400"/>
          </a:xfrm>
          <a:prstGeom prst="rect">
            <a:avLst/>
          </a:prstGeom>
          <a:solidFill>
            <a:srgbClr val="2C3F71"/>
          </a:solidFill>
          <a:ln>
            <a:noFill/>
          </a:ln>
        </p:spPr>
        <p:txBody>
          <a:bodyPr anchorCtr="0" anchor="ctr" bIns="45700" lIns="91425" rIns="91425" wrap="square"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cxnSp>
        <p:nvCxnSpPr>
          <p:cNvPr id="38" name="Shape 38"/>
          <p:cNvCxnSpPr/>
          <p:nvPr/>
        </p:nvCxnSpPr>
        <p:spPr>
          <a:xfrm flipH="1" rot="10800000">
            <a:off x="-13946602" y="11526118"/>
            <a:ext cx="13577436" cy="818"/>
          </a:xfrm>
          <a:prstGeom prst="straightConnector1">
            <a:avLst/>
          </a:prstGeom>
          <a:noFill/>
          <a:ln cap="flat" cmpd="sng" w="9525">
            <a:solidFill>
              <a:srgbClr val="F2F2F2"/>
            </a:solidFill>
            <a:prstDash val="solid"/>
            <a:round/>
            <a:headEnd len="med" w="med" type="none"/>
            <a:tailEnd len="med" w="med" type="none"/>
          </a:ln>
        </p:spPr>
      </p:cxnSp>
      <p:sp>
        <p:nvSpPr>
          <p:cNvPr id="39" name="Shape 39"/>
          <p:cNvSpPr/>
          <p:nvPr/>
        </p:nvSpPr>
        <p:spPr>
          <a:xfrm>
            <a:off x="922338" y="5392017"/>
            <a:ext cx="13577436" cy="26736674"/>
          </a:xfrm>
          <a:prstGeom prst="roundRect">
            <a:avLst>
              <a:gd fmla="val 329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0" name="Shape 40"/>
          <p:cNvSpPr/>
          <p:nvPr/>
        </p:nvSpPr>
        <p:spPr>
          <a:xfrm>
            <a:off x="15154505" y="5392017"/>
            <a:ext cx="13577436" cy="26736674"/>
          </a:xfrm>
          <a:prstGeom prst="roundRect">
            <a:avLst>
              <a:gd fmla="val 352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1" name="Shape 41"/>
          <p:cNvSpPr/>
          <p:nvPr/>
        </p:nvSpPr>
        <p:spPr>
          <a:xfrm>
            <a:off x="29386669" y="5392017"/>
            <a:ext cx="13577436" cy="26736674"/>
          </a:xfrm>
          <a:prstGeom prst="roundRect">
            <a:avLst>
              <a:gd fmla="val 329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grpSp>
        <p:nvGrpSpPr>
          <p:cNvPr id="42" name="Shape 42"/>
          <p:cNvGrpSpPr/>
          <p:nvPr/>
        </p:nvGrpSpPr>
        <p:grpSpPr>
          <a:xfrm>
            <a:off x="44157838" y="-55065"/>
            <a:ext cx="11062139" cy="32973464"/>
            <a:chOff x="44157838" y="-55065"/>
            <a:chExt cx="11062139" cy="32973464"/>
          </a:xfrm>
        </p:grpSpPr>
        <p:sp>
          <p:nvSpPr>
            <p:cNvPr id="43" name="Shape 43"/>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Text</a:t>
              </a:r>
            </a:p>
            <a:p>
              <a:pPr indent="-1587"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7041"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BFBFBF"/>
                </a:buClr>
                <a:buSzPts val="32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7041"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Tables</a:t>
              </a:r>
            </a:p>
            <a:p>
              <a:pPr indent="-3175"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44" name="Shape 44"/>
            <p:cNvPicPr preferRelativeResize="0"/>
            <p:nvPr/>
          </p:nvPicPr>
          <p:blipFill rotWithShape="1">
            <a:blip r:embed="rId1">
              <a:alphaModFix/>
            </a:blip>
            <a:srcRect b="0" l="0" r="0" t="0"/>
            <a:stretch/>
          </p:blipFill>
          <p:spPr>
            <a:xfrm>
              <a:off x="46915678" y="3349444"/>
              <a:ext cx="5516882" cy="2056532"/>
            </a:xfrm>
            <a:prstGeom prst="rect">
              <a:avLst/>
            </a:prstGeom>
            <a:noFill/>
            <a:ln>
              <a:noFill/>
            </a:ln>
          </p:spPr>
        </p:pic>
        <p:pic>
          <p:nvPicPr>
            <p:cNvPr id="45" name="Shape 45"/>
            <p:cNvPicPr preferRelativeResize="0"/>
            <p:nvPr/>
          </p:nvPicPr>
          <p:blipFill rotWithShape="1">
            <a:blip r:embed="rId2">
              <a:alphaModFix/>
            </a:blip>
            <a:srcRect b="0" l="0" r="0" t="0"/>
            <a:stretch/>
          </p:blipFill>
          <p:spPr>
            <a:xfrm>
              <a:off x="44621819" y="7740040"/>
              <a:ext cx="2969015" cy="1370440"/>
            </a:xfrm>
            <a:prstGeom prst="rect">
              <a:avLst/>
            </a:prstGeom>
            <a:noFill/>
            <a:ln>
              <a:noFill/>
            </a:ln>
          </p:spPr>
        </p:pic>
        <p:pic>
          <p:nvPicPr>
            <p:cNvPr id="46" name="Shape 46"/>
            <p:cNvPicPr preferRelativeResize="0"/>
            <p:nvPr/>
          </p:nvPicPr>
          <p:blipFill rotWithShape="1">
            <a:blip r:embed="rId3">
              <a:alphaModFix/>
            </a:blip>
            <a:srcRect b="0" l="0" r="0" t="0"/>
            <a:stretch/>
          </p:blipFill>
          <p:spPr>
            <a:xfrm>
              <a:off x="44629619" y="12347263"/>
              <a:ext cx="1479252" cy="987433"/>
            </a:xfrm>
            <a:prstGeom prst="rect">
              <a:avLst/>
            </a:prstGeom>
            <a:noFill/>
            <a:ln>
              <a:noFill/>
            </a:ln>
          </p:spPr>
        </p:pic>
        <p:grpSp>
          <p:nvGrpSpPr>
            <p:cNvPr id="47" name="Shape 47"/>
            <p:cNvGrpSpPr/>
            <p:nvPr/>
          </p:nvGrpSpPr>
          <p:grpSpPr>
            <a:xfrm>
              <a:off x="44487209" y="29414562"/>
              <a:ext cx="10354213" cy="1265612"/>
              <a:chOff x="44200453" y="28362388"/>
              <a:chExt cx="9771398" cy="1090622"/>
            </a:xfrm>
          </p:grpSpPr>
          <p:sp>
            <p:nvSpPr>
              <p:cNvPr id="48" name="Shape 48"/>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49" name="Shape 49">
                <a:hlinkClick r:id="rId4"/>
              </p:cNvPr>
              <p:cNvPicPr preferRelativeResize="0"/>
              <p:nvPr/>
            </p:nvPicPr>
            <p:blipFill rotWithShape="1">
              <a:blip r:embed="rId5">
                <a:alphaModFix/>
              </a:blip>
              <a:srcRect b="0" l="0" r="0" t="0"/>
              <a:stretch/>
            </p:blipFill>
            <p:spPr>
              <a:xfrm>
                <a:off x="44326394" y="28460719"/>
                <a:ext cx="913997" cy="913827"/>
              </a:xfrm>
              <a:prstGeom prst="rect">
                <a:avLst/>
              </a:prstGeom>
              <a:noFill/>
              <a:ln>
                <a:noFill/>
              </a:ln>
            </p:spPr>
          </p:pic>
          <p:sp>
            <p:nvSpPr>
              <p:cNvPr id="50" name="Shape 50"/>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51" name="Shape 51"/>
            <p:cNvSpPr txBox="1"/>
            <p:nvPr/>
          </p:nvSpPr>
          <p:spPr>
            <a:xfrm>
              <a:off x="44262809" y="31169781"/>
              <a:ext cx="6870215" cy="1399638"/>
            </a:xfrm>
            <a:prstGeom prst="rect">
              <a:avLst/>
            </a:prstGeom>
            <a:noFill/>
            <a:ln>
              <a:noFill/>
            </a:ln>
          </p:spPr>
          <p:txBody>
            <a:bodyPr anchorCtr="0" anchor="t" bIns="32650" lIns="65300" rIns="65300" wrap="square" tIns="32650">
              <a:noAutofit/>
            </a:bodyPr>
            <a:lstStyle/>
            <a:p>
              <a:pPr indent="0" lvl="0" marL="0" marR="0" rtl="0" algn="l">
                <a:lnSpc>
                  <a:spcPct val="92857"/>
                </a:lnSpc>
                <a:spcBef>
                  <a:spcPts val="0"/>
                </a:spcBef>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p>
            <a:p>
              <a:pPr indent="0" lvl="0" marL="0" marR="0" rtl="0" algn="l">
                <a:lnSpc>
                  <a:spcPct val="108333"/>
                </a:lnSpc>
                <a:spcBef>
                  <a:spcPts val="0"/>
                </a:spcBef>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p>
          </p:txBody>
        </p:sp>
      </p:grpSp>
      <p:grpSp>
        <p:nvGrpSpPr>
          <p:cNvPr id="52" name="Shape 52"/>
          <p:cNvGrpSpPr/>
          <p:nvPr/>
        </p:nvGrpSpPr>
        <p:grpSpPr>
          <a:xfrm>
            <a:off x="-11225189" y="-1"/>
            <a:ext cx="11018865" cy="32918401"/>
            <a:chOff x="-11225189" y="-1"/>
            <a:chExt cx="11018865" cy="32918401"/>
          </a:xfrm>
        </p:grpSpPr>
        <p:sp>
          <p:nvSpPr>
            <p:cNvPr id="53" name="Shape 53"/>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54" name="Shape 54"/>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55" name="Shape 55"/>
            <p:cNvPicPr preferRelativeResize="0"/>
            <p:nvPr/>
          </p:nvPicPr>
          <p:blipFill rotWithShape="1">
            <a:blip r:embed="rId6">
              <a:alphaModFix/>
            </a:blip>
            <a:srcRect b="0" l="0" r="0" t="0"/>
            <a:stretch/>
          </p:blipFill>
          <p:spPr>
            <a:xfrm>
              <a:off x="-10740740" y="10261718"/>
              <a:ext cx="1597666" cy="1201454"/>
            </a:xfrm>
            <a:prstGeom prst="rect">
              <a:avLst/>
            </a:prstGeom>
            <a:noFill/>
            <a:ln>
              <a:noFill/>
            </a:ln>
          </p:spPr>
        </p:pic>
        <p:pic>
          <p:nvPicPr>
            <p:cNvPr id="56" name="Shape 56"/>
            <p:cNvPicPr preferRelativeResize="0"/>
            <p:nvPr/>
          </p:nvPicPr>
          <p:blipFill rotWithShape="1">
            <a:blip r:embed="rId7">
              <a:alphaModFix/>
            </a:blip>
            <a:srcRect b="0" l="0" r="0" t="0"/>
            <a:stretch/>
          </p:blipFill>
          <p:spPr>
            <a:xfrm>
              <a:off x="-10732765" y="15696927"/>
              <a:ext cx="9970163" cy="1053175"/>
            </a:xfrm>
            <a:prstGeom prst="rect">
              <a:avLst/>
            </a:prstGeom>
            <a:noFill/>
            <a:ln>
              <a:noFill/>
            </a:ln>
          </p:spPr>
        </p:pic>
        <p:grpSp>
          <p:nvGrpSpPr>
            <p:cNvPr id="57" name="Shape 57"/>
            <p:cNvGrpSpPr/>
            <p:nvPr/>
          </p:nvGrpSpPr>
          <p:grpSpPr>
            <a:xfrm>
              <a:off x="-9744992" y="23540956"/>
              <a:ext cx="7531182" cy="2120440"/>
              <a:chOff x="-4470427" y="11016658"/>
              <a:chExt cx="3470785" cy="974220"/>
            </a:xfrm>
          </p:grpSpPr>
          <p:grpSp>
            <p:nvGrpSpPr>
              <p:cNvPr id="58" name="Shape 58"/>
              <p:cNvGrpSpPr/>
              <p:nvPr/>
            </p:nvGrpSpPr>
            <p:grpSpPr>
              <a:xfrm>
                <a:off x="-2783495" y="11060886"/>
                <a:ext cx="624430" cy="893535"/>
                <a:chOff x="-3958697" y="11117435"/>
                <a:chExt cx="779337" cy="1280430"/>
              </a:xfrm>
            </p:grpSpPr>
            <p:pic>
              <p:nvPicPr>
                <p:cNvPr id="59" name="Shape 59"/>
                <p:cNvPicPr preferRelativeResize="0"/>
                <p:nvPr/>
              </p:nvPicPr>
              <p:blipFill rotWithShape="1">
                <a:blip r:embed="rId8">
                  <a:alphaModFix/>
                </a:blip>
                <a:srcRect b="0" l="0" r="0" t="0"/>
                <a:stretch/>
              </p:blipFill>
              <p:spPr>
                <a:xfrm>
                  <a:off x="-3948160" y="11117435"/>
                  <a:ext cx="768032" cy="1090039"/>
                </a:xfrm>
                <a:prstGeom prst="rect">
                  <a:avLst/>
                </a:prstGeom>
                <a:noFill/>
                <a:ln>
                  <a:noFill/>
                </a:ln>
              </p:spPr>
            </p:pic>
            <p:sp>
              <p:nvSpPr>
                <p:cNvPr id="60" name="Shape 60"/>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61" name="Shape 61"/>
              <p:cNvGrpSpPr/>
              <p:nvPr/>
            </p:nvGrpSpPr>
            <p:grpSpPr>
              <a:xfrm>
                <a:off x="-2033159" y="11060889"/>
                <a:ext cx="1033517" cy="893529"/>
                <a:chOff x="-2921738" y="11200127"/>
                <a:chExt cx="1420279" cy="1227904"/>
              </a:xfrm>
            </p:grpSpPr>
            <p:pic>
              <p:nvPicPr>
                <p:cNvPr id="62" name="Shape 62"/>
                <p:cNvPicPr preferRelativeResize="0"/>
                <p:nvPr/>
              </p:nvPicPr>
              <p:blipFill rotWithShape="1">
                <a:blip r:embed="rId8">
                  <a:alphaModFix/>
                </a:blip>
                <a:srcRect b="0" l="0" r="0" t="0"/>
                <a:stretch/>
              </p:blipFill>
              <p:spPr>
                <a:xfrm>
                  <a:off x="-2921738" y="11200127"/>
                  <a:ext cx="1418859" cy="1028922"/>
                </a:xfrm>
                <a:prstGeom prst="rect">
                  <a:avLst/>
                </a:prstGeom>
                <a:noFill/>
                <a:ln>
                  <a:noFill/>
                </a:ln>
              </p:spPr>
            </p:pic>
            <p:sp>
              <p:nvSpPr>
                <p:cNvPr id="63" name="Shape 63"/>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64" name="Shape 64"/>
              <p:cNvPicPr preferRelativeResize="0"/>
              <p:nvPr/>
            </p:nvPicPr>
            <p:blipFill rotWithShape="1">
              <a:blip r:embed="rId9">
                <a:alphaModFix/>
              </a:blip>
              <a:srcRect b="0" l="0" r="0" t="0"/>
              <a:stretch/>
            </p:blipFill>
            <p:spPr>
              <a:xfrm>
                <a:off x="-4470427" y="11016658"/>
                <a:ext cx="1098495" cy="847252"/>
              </a:xfrm>
              <a:prstGeom prst="rect">
                <a:avLst/>
              </a:prstGeom>
              <a:noFill/>
              <a:ln>
                <a:noFill/>
              </a:ln>
            </p:spPr>
          </p:pic>
          <p:sp>
            <p:nvSpPr>
              <p:cNvPr id="65" name="Shape 65"/>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66" name="Shape 66"/>
            <p:cNvGrpSpPr/>
            <p:nvPr/>
          </p:nvGrpSpPr>
          <p:grpSpPr>
            <a:xfrm>
              <a:off x="-10398794" y="27751410"/>
              <a:ext cx="9323012" cy="2453250"/>
              <a:chOff x="-4754996" y="12734136"/>
              <a:chExt cx="4296559" cy="1127128"/>
            </a:xfrm>
          </p:grpSpPr>
          <p:pic>
            <p:nvPicPr>
              <p:cNvPr id="67" name="Shape 67"/>
              <p:cNvPicPr preferRelativeResize="0"/>
              <p:nvPr/>
            </p:nvPicPr>
            <p:blipFill rotWithShape="1">
              <a:blip r:embed="rId10">
                <a:alphaModFix/>
              </a:blip>
              <a:srcRect b="0" l="0" r="0" t="0"/>
              <a:stretch/>
            </p:blipFill>
            <p:spPr>
              <a:xfrm>
                <a:off x="-4533347" y="12734142"/>
                <a:ext cx="1812752" cy="1112878"/>
              </a:xfrm>
              <a:prstGeom prst="rect">
                <a:avLst/>
              </a:prstGeom>
              <a:noFill/>
              <a:ln>
                <a:noFill/>
              </a:ln>
            </p:spPr>
          </p:pic>
          <p:pic>
            <p:nvPicPr>
              <p:cNvPr id="68" name="Shape 68"/>
              <p:cNvPicPr preferRelativeResize="0"/>
              <p:nvPr/>
            </p:nvPicPr>
            <p:blipFill rotWithShape="1">
              <a:blip r:embed="rId11">
                <a:alphaModFix/>
              </a:blip>
              <a:srcRect b="0" l="0" r="0" t="0"/>
              <a:stretch/>
            </p:blipFill>
            <p:spPr>
              <a:xfrm>
                <a:off x="-2456641" y="12737835"/>
                <a:ext cx="1812752" cy="1112878"/>
              </a:xfrm>
              <a:prstGeom prst="rect">
                <a:avLst/>
              </a:prstGeom>
              <a:noFill/>
              <a:ln>
                <a:noFill/>
              </a:ln>
            </p:spPr>
          </p:pic>
          <p:sp>
            <p:nvSpPr>
              <p:cNvPr id="69" name="Shape 69"/>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70" name="Shape 70"/>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71" name="Shape 71"/>
          <p:cNvSpPr txBox="1"/>
          <p:nvPr/>
        </p:nvSpPr>
        <p:spPr>
          <a:xfrm>
            <a:off x="1567305" y="32315728"/>
            <a:ext cx="2514600" cy="336819"/>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2015</a:t>
            </a:r>
          </a:p>
          <a:p>
            <a:pPr indent="0" lvl="0" marL="0" marR="0" rtl="0" algn="l">
              <a:lnSpc>
                <a:spcPct val="65000"/>
              </a:lnSpc>
              <a:spcBef>
                <a:spcPts val="550"/>
              </a:spcBef>
              <a:buNone/>
            </a:pPr>
            <a:r>
              <a:rPr b="1" lang="en-US" sz="11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34000">
              <a:srgbClr val="B3BBC9"/>
            </a:gs>
            <a:gs pos="100000">
              <a:srgbClr val="E1E7F4"/>
            </a:gs>
          </a:gsLst>
          <a:lin ang="16200000" scaled="0"/>
        </a:gradFill>
      </p:bgPr>
    </p:bg>
    <p:spTree>
      <p:nvGrpSpPr>
        <p:cNvPr id="90" name="Shape 90"/>
        <p:cNvGrpSpPr/>
        <p:nvPr/>
      </p:nvGrpSpPr>
      <p:grpSpPr>
        <a:xfrm>
          <a:off x="0" y="0"/>
          <a:ext cx="0" cy="0"/>
          <a:chOff x="0" y="0"/>
          <a:chExt cx="0" cy="0"/>
        </a:xfrm>
      </p:grpSpPr>
      <p:sp>
        <p:nvSpPr>
          <p:cNvPr id="91" name="Shape 91"/>
          <p:cNvSpPr/>
          <p:nvPr/>
        </p:nvSpPr>
        <p:spPr>
          <a:xfrm>
            <a:off x="0" y="0"/>
            <a:ext cx="43891199"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sp>
        <p:nvSpPr>
          <p:cNvPr id="92" name="Shape 92"/>
          <p:cNvSpPr/>
          <p:nvPr/>
        </p:nvSpPr>
        <p:spPr>
          <a:xfrm>
            <a:off x="0" y="4805363"/>
            <a:ext cx="43891199" cy="152400"/>
          </a:xfrm>
          <a:prstGeom prst="rect">
            <a:avLst/>
          </a:prstGeom>
          <a:solidFill>
            <a:srgbClr val="2C3F71"/>
          </a:solidFill>
          <a:ln>
            <a:noFill/>
          </a:ln>
        </p:spPr>
        <p:txBody>
          <a:bodyPr anchorCtr="0" anchor="ctr" bIns="45700" lIns="91425" rIns="91425" wrap="square"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sp>
        <p:nvSpPr>
          <p:cNvPr id="93" name="Shape 93"/>
          <p:cNvSpPr/>
          <p:nvPr/>
        </p:nvSpPr>
        <p:spPr>
          <a:xfrm>
            <a:off x="922338" y="5257800"/>
            <a:ext cx="10050462" cy="26736674"/>
          </a:xfrm>
          <a:prstGeom prst="roundRect">
            <a:avLst>
              <a:gd fmla="val 5862"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94" name="Shape 94"/>
          <p:cNvSpPr/>
          <p:nvPr/>
        </p:nvSpPr>
        <p:spPr>
          <a:xfrm>
            <a:off x="32918400" y="5257800"/>
            <a:ext cx="10050462" cy="26736674"/>
          </a:xfrm>
          <a:prstGeom prst="roundRect">
            <a:avLst>
              <a:gd fmla="val 5862"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95" name="Shape 95"/>
          <p:cNvSpPr/>
          <p:nvPr/>
        </p:nvSpPr>
        <p:spPr>
          <a:xfrm>
            <a:off x="11583194" y="5267325"/>
            <a:ext cx="20724813" cy="26736674"/>
          </a:xfrm>
          <a:prstGeom prst="roundRect">
            <a:avLst>
              <a:gd fmla="val 2853"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grpSp>
        <p:nvGrpSpPr>
          <p:cNvPr id="96" name="Shape 96"/>
          <p:cNvGrpSpPr/>
          <p:nvPr/>
        </p:nvGrpSpPr>
        <p:grpSpPr>
          <a:xfrm>
            <a:off x="44157838" y="-55065"/>
            <a:ext cx="11062139" cy="32973464"/>
            <a:chOff x="44157838" y="-55065"/>
            <a:chExt cx="11062139" cy="32973464"/>
          </a:xfrm>
        </p:grpSpPr>
        <p:sp>
          <p:nvSpPr>
            <p:cNvPr id="97" name="Shape 97"/>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Text</a:t>
              </a:r>
            </a:p>
            <a:p>
              <a:pPr indent="-1587"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7041"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BFBFBF"/>
                </a:buClr>
                <a:buSzPts val="32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7041"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Tables</a:t>
              </a:r>
            </a:p>
            <a:p>
              <a:pPr indent="-3175"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98" name="Shape 98"/>
            <p:cNvPicPr preferRelativeResize="0"/>
            <p:nvPr/>
          </p:nvPicPr>
          <p:blipFill rotWithShape="1">
            <a:blip r:embed="rId1">
              <a:alphaModFix/>
            </a:blip>
            <a:srcRect b="0" l="0" r="0" t="0"/>
            <a:stretch/>
          </p:blipFill>
          <p:spPr>
            <a:xfrm>
              <a:off x="46915678" y="3349444"/>
              <a:ext cx="5516882" cy="2056532"/>
            </a:xfrm>
            <a:prstGeom prst="rect">
              <a:avLst/>
            </a:prstGeom>
            <a:noFill/>
            <a:ln>
              <a:noFill/>
            </a:ln>
          </p:spPr>
        </p:pic>
        <p:pic>
          <p:nvPicPr>
            <p:cNvPr id="99" name="Shape 99"/>
            <p:cNvPicPr preferRelativeResize="0"/>
            <p:nvPr/>
          </p:nvPicPr>
          <p:blipFill rotWithShape="1">
            <a:blip r:embed="rId2">
              <a:alphaModFix/>
            </a:blip>
            <a:srcRect b="0" l="0" r="0" t="0"/>
            <a:stretch/>
          </p:blipFill>
          <p:spPr>
            <a:xfrm>
              <a:off x="44621819" y="7740040"/>
              <a:ext cx="2969015" cy="1370440"/>
            </a:xfrm>
            <a:prstGeom prst="rect">
              <a:avLst/>
            </a:prstGeom>
            <a:noFill/>
            <a:ln>
              <a:noFill/>
            </a:ln>
          </p:spPr>
        </p:pic>
        <p:pic>
          <p:nvPicPr>
            <p:cNvPr id="100" name="Shape 100"/>
            <p:cNvPicPr preferRelativeResize="0"/>
            <p:nvPr/>
          </p:nvPicPr>
          <p:blipFill rotWithShape="1">
            <a:blip r:embed="rId3">
              <a:alphaModFix/>
            </a:blip>
            <a:srcRect b="0" l="0" r="0" t="0"/>
            <a:stretch/>
          </p:blipFill>
          <p:spPr>
            <a:xfrm>
              <a:off x="44629619" y="12347263"/>
              <a:ext cx="1479252" cy="987433"/>
            </a:xfrm>
            <a:prstGeom prst="rect">
              <a:avLst/>
            </a:prstGeom>
            <a:noFill/>
            <a:ln>
              <a:noFill/>
            </a:ln>
          </p:spPr>
        </p:pic>
        <p:grpSp>
          <p:nvGrpSpPr>
            <p:cNvPr id="101" name="Shape 101"/>
            <p:cNvGrpSpPr/>
            <p:nvPr/>
          </p:nvGrpSpPr>
          <p:grpSpPr>
            <a:xfrm>
              <a:off x="44487209" y="29414562"/>
              <a:ext cx="10354213" cy="1265612"/>
              <a:chOff x="44200453" y="28362388"/>
              <a:chExt cx="9771398" cy="1090622"/>
            </a:xfrm>
          </p:grpSpPr>
          <p:sp>
            <p:nvSpPr>
              <p:cNvPr id="102" name="Shape 102"/>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03" name="Shape 103">
                <a:hlinkClick r:id="rId4"/>
              </p:cNvPr>
              <p:cNvPicPr preferRelativeResize="0"/>
              <p:nvPr/>
            </p:nvPicPr>
            <p:blipFill rotWithShape="1">
              <a:blip r:embed="rId5">
                <a:alphaModFix/>
              </a:blip>
              <a:srcRect b="0" l="0" r="0" t="0"/>
              <a:stretch/>
            </p:blipFill>
            <p:spPr>
              <a:xfrm>
                <a:off x="44326394" y="28460719"/>
                <a:ext cx="913997" cy="913827"/>
              </a:xfrm>
              <a:prstGeom prst="rect">
                <a:avLst/>
              </a:prstGeom>
              <a:noFill/>
              <a:ln>
                <a:noFill/>
              </a:ln>
            </p:spPr>
          </p:pic>
          <p:sp>
            <p:nvSpPr>
              <p:cNvPr id="104" name="Shape 104"/>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105" name="Shape 105"/>
            <p:cNvSpPr txBox="1"/>
            <p:nvPr/>
          </p:nvSpPr>
          <p:spPr>
            <a:xfrm>
              <a:off x="44262809" y="31169781"/>
              <a:ext cx="6870215" cy="1399638"/>
            </a:xfrm>
            <a:prstGeom prst="rect">
              <a:avLst/>
            </a:prstGeom>
            <a:noFill/>
            <a:ln>
              <a:noFill/>
            </a:ln>
          </p:spPr>
          <p:txBody>
            <a:bodyPr anchorCtr="0" anchor="t" bIns="32650" lIns="65300" rIns="65300" wrap="square" tIns="32650">
              <a:noAutofit/>
            </a:bodyPr>
            <a:lstStyle/>
            <a:p>
              <a:pPr indent="0" lvl="0" marL="0" marR="0" rtl="0" algn="l">
                <a:lnSpc>
                  <a:spcPct val="92857"/>
                </a:lnSpc>
                <a:spcBef>
                  <a:spcPts val="0"/>
                </a:spcBef>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p>
            <a:p>
              <a:pPr indent="0" lvl="0" marL="0" marR="0" rtl="0" algn="l">
                <a:lnSpc>
                  <a:spcPct val="108333"/>
                </a:lnSpc>
                <a:spcBef>
                  <a:spcPts val="0"/>
                </a:spcBef>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p>
          </p:txBody>
        </p:sp>
      </p:grpSp>
      <p:grpSp>
        <p:nvGrpSpPr>
          <p:cNvPr id="106" name="Shape 106"/>
          <p:cNvGrpSpPr/>
          <p:nvPr/>
        </p:nvGrpSpPr>
        <p:grpSpPr>
          <a:xfrm>
            <a:off x="-11225189" y="-1"/>
            <a:ext cx="11018865" cy="32918401"/>
            <a:chOff x="-11225189" y="-1"/>
            <a:chExt cx="11018865" cy="32918401"/>
          </a:xfrm>
        </p:grpSpPr>
        <p:sp>
          <p:nvSpPr>
            <p:cNvPr id="107" name="Shape 107"/>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08" name="Shape 108"/>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09" name="Shape 109"/>
            <p:cNvPicPr preferRelativeResize="0"/>
            <p:nvPr/>
          </p:nvPicPr>
          <p:blipFill rotWithShape="1">
            <a:blip r:embed="rId6">
              <a:alphaModFix/>
            </a:blip>
            <a:srcRect b="0" l="0" r="0" t="0"/>
            <a:stretch/>
          </p:blipFill>
          <p:spPr>
            <a:xfrm>
              <a:off x="-10740740" y="10261718"/>
              <a:ext cx="1597666" cy="1201454"/>
            </a:xfrm>
            <a:prstGeom prst="rect">
              <a:avLst/>
            </a:prstGeom>
            <a:noFill/>
            <a:ln>
              <a:noFill/>
            </a:ln>
          </p:spPr>
        </p:pic>
        <p:pic>
          <p:nvPicPr>
            <p:cNvPr id="110" name="Shape 110"/>
            <p:cNvPicPr preferRelativeResize="0"/>
            <p:nvPr/>
          </p:nvPicPr>
          <p:blipFill rotWithShape="1">
            <a:blip r:embed="rId7">
              <a:alphaModFix/>
            </a:blip>
            <a:srcRect b="0" l="0" r="0" t="0"/>
            <a:stretch/>
          </p:blipFill>
          <p:spPr>
            <a:xfrm>
              <a:off x="-10732765" y="15696927"/>
              <a:ext cx="9970163" cy="1053175"/>
            </a:xfrm>
            <a:prstGeom prst="rect">
              <a:avLst/>
            </a:prstGeom>
            <a:noFill/>
            <a:ln>
              <a:noFill/>
            </a:ln>
          </p:spPr>
        </p:pic>
        <p:grpSp>
          <p:nvGrpSpPr>
            <p:cNvPr id="111" name="Shape 111"/>
            <p:cNvGrpSpPr/>
            <p:nvPr/>
          </p:nvGrpSpPr>
          <p:grpSpPr>
            <a:xfrm>
              <a:off x="-9744992" y="23540956"/>
              <a:ext cx="7531182" cy="2120440"/>
              <a:chOff x="-4470427" y="11016658"/>
              <a:chExt cx="3470785" cy="974220"/>
            </a:xfrm>
          </p:grpSpPr>
          <p:grpSp>
            <p:nvGrpSpPr>
              <p:cNvPr id="112" name="Shape 112"/>
              <p:cNvGrpSpPr/>
              <p:nvPr/>
            </p:nvGrpSpPr>
            <p:grpSpPr>
              <a:xfrm>
                <a:off x="-2783495" y="11060886"/>
                <a:ext cx="624430" cy="893535"/>
                <a:chOff x="-3958697" y="11117435"/>
                <a:chExt cx="779337" cy="1280430"/>
              </a:xfrm>
            </p:grpSpPr>
            <p:pic>
              <p:nvPicPr>
                <p:cNvPr id="113" name="Shape 113"/>
                <p:cNvPicPr preferRelativeResize="0"/>
                <p:nvPr/>
              </p:nvPicPr>
              <p:blipFill rotWithShape="1">
                <a:blip r:embed="rId8">
                  <a:alphaModFix/>
                </a:blip>
                <a:srcRect b="0" l="0" r="0" t="0"/>
                <a:stretch/>
              </p:blipFill>
              <p:spPr>
                <a:xfrm>
                  <a:off x="-3948160" y="11117435"/>
                  <a:ext cx="768032" cy="1090039"/>
                </a:xfrm>
                <a:prstGeom prst="rect">
                  <a:avLst/>
                </a:prstGeom>
                <a:noFill/>
                <a:ln>
                  <a:noFill/>
                </a:ln>
              </p:spPr>
            </p:pic>
            <p:sp>
              <p:nvSpPr>
                <p:cNvPr id="114" name="Shape 114"/>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115" name="Shape 115"/>
              <p:cNvGrpSpPr/>
              <p:nvPr/>
            </p:nvGrpSpPr>
            <p:grpSpPr>
              <a:xfrm>
                <a:off x="-2033159" y="11060889"/>
                <a:ext cx="1033517" cy="893529"/>
                <a:chOff x="-2921738" y="11200127"/>
                <a:chExt cx="1420279" cy="1227904"/>
              </a:xfrm>
            </p:grpSpPr>
            <p:pic>
              <p:nvPicPr>
                <p:cNvPr id="116" name="Shape 116"/>
                <p:cNvPicPr preferRelativeResize="0"/>
                <p:nvPr/>
              </p:nvPicPr>
              <p:blipFill rotWithShape="1">
                <a:blip r:embed="rId8">
                  <a:alphaModFix/>
                </a:blip>
                <a:srcRect b="0" l="0" r="0" t="0"/>
                <a:stretch/>
              </p:blipFill>
              <p:spPr>
                <a:xfrm>
                  <a:off x="-2921738" y="11200127"/>
                  <a:ext cx="1418859" cy="1028922"/>
                </a:xfrm>
                <a:prstGeom prst="rect">
                  <a:avLst/>
                </a:prstGeom>
                <a:noFill/>
                <a:ln>
                  <a:noFill/>
                </a:ln>
              </p:spPr>
            </p:pic>
            <p:sp>
              <p:nvSpPr>
                <p:cNvPr id="117" name="Shape 117"/>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118" name="Shape 118"/>
              <p:cNvPicPr preferRelativeResize="0"/>
              <p:nvPr/>
            </p:nvPicPr>
            <p:blipFill rotWithShape="1">
              <a:blip r:embed="rId9">
                <a:alphaModFix/>
              </a:blip>
              <a:srcRect b="0" l="0" r="0" t="0"/>
              <a:stretch/>
            </p:blipFill>
            <p:spPr>
              <a:xfrm>
                <a:off x="-4470427" y="11016658"/>
                <a:ext cx="1098495" cy="847252"/>
              </a:xfrm>
              <a:prstGeom prst="rect">
                <a:avLst/>
              </a:prstGeom>
              <a:noFill/>
              <a:ln>
                <a:noFill/>
              </a:ln>
            </p:spPr>
          </p:pic>
          <p:sp>
            <p:nvSpPr>
              <p:cNvPr id="119" name="Shape 119"/>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120" name="Shape 120"/>
            <p:cNvGrpSpPr/>
            <p:nvPr/>
          </p:nvGrpSpPr>
          <p:grpSpPr>
            <a:xfrm>
              <a:off x="-10398794" y="27751410"/>
              <a:ext cx="9323012" cy="2453250"/>
              <a:chOff x="-4754996" y="12734136"/>
              <a:chExt cx="4296559" cy="1127128"/>
            </a:xfrm>
          </p:grpSpPr>
          <p:pic>
            <p:nvPicPr>
              <p:cNvPr id="121" name="Shape 121"/>
              <p:cNvPicPr preferRelativeResize="0"/>
              <p:nvPr/>
            </p:nvPicPr>
            <p:blipFill rotWithShape="1">
              <a:blip r:embed="rId10">
                <a:alphaModFix/>
              </a:blip>
              <a:srcRect b="0" l="0" r="0" t="0"/>
              <a:stretch/>
            </p:blipFill>
            <p:spPr>
              <a:xfrm>
                <a:off x="-4533347" y="12734142"/>
                <a:ext cx="1812752" cy="1112878"/>
              </a:xfrm>
              <a:prstGeom prst="rect">
                <a:avLst/>
              </a:prstGeom>
              <a:noFill/>
              <a:ln>
                <a:noFill/>
              </a:ln>
            </p:spPr>
          </p:pic>
          <p:pic>
            <p:nvPicPr>
              <p:cNvPr id="122" name="Shape 122"/>
              <p:cNvPicPr preferRelativeResize="0"/>
              <p:nvPr/>
            </p:nvPicPr>
            <p:blipFill rotWithShape="1">
              <a:blip r:embed="rId11">
                <a:alphaModFix/>
              </a:blip>
              <a:srcRect b="0" l="0" r="0" t="0"/>
              <a:stretch/>
            </p:blipFill>
            <p:spPr>
              <a:xfrm>
                <a:off x="-2456641" y="12737835"/>
                <a:ext cx="1812752" cy="1112878"/>
              </a:xfrm>
              <a:prstGeom prst="rect">
                <a:avLst/>
              </a:prstGeom>
              <a:noFill/>
              <a:ln>
                <a:noFill/>
              </a:ln>
            </p:spPr>
          </p:pic>
          <p:sp>
            <p:nvSpPr>
              <p:cNvPr id="123" name="Shape 123"/>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24" name="Shape 124"/>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25" name="Shape 125"/>
          <p:cNvSpPr txBox="1"/>
          <p:nvPr/>
        </p:nvSpPr>
        <p:spPr>
          <a:xfrm>
            <a:off x="1567305" y="32315728"/>
            <a:ext cx="2514600" cy="336819"/>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2015</a:t>
            </a:r>
          </a:p>
          <a:p>
            <a:pPr indent="0" lvl="0" marL="0" marR="0" rtl="0" algn="l">
              <a:lnSpc>
                <a:spcPct val="65000"/>
              </a:lnSpc>
              <a:spcBef>
                <a:spcPts val="550"/>
              </a:spcBef>
              <a:buNone/>
            </a:pPr>
            <a:r>
              <a:rPr b="1" lang="en-US" sz="11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 type="body"/>
          </p:nvPr>
        </p:nvSpPr>
        <p:spPr>
          <a:xfrm>
            <a:off x="505550" y="15588100"/>
            <a:ext cx="10056900" cy="10364100"/>
          </a:xfrm>
          <a:prstGeom prst="rect">
            <a:avLst/>
          </a:prstGeom>
          <a:noFill/>
          <a:ln>
            <a:noFill/>
          </a:ln>
        </p:spPr>
        <p:txBody>
          <a:bodyPr anchorCtr="0" anchor="t" bIns="228575" lIns="228575" rIns="228575" wrap="square" tIns="228575">
            <a:noAutofit/>
          </a:bodyPr>
          <a:lstStyle/>
          <a:p>
            <a:pPr indent="-419100" lvl="0" marL="457200" marR="0" rtl="0" algn="l">
              <a:spcBef>
                <a:spcPts val="0"/>
              </a:spcBef>
              <a:buClr>
                <a:srgbClr val="2C3F71"/>
              </a:buClr>
              <a:buSzPts val="3000"/>
              <a:buFont typeface="Times New Roman"/>
              <a:buChar char="●"/>
            </a:pPr>
            <a:r>
              <a:rPr lang="en-US" sz="3000">
                <a:solidFill>
                  <a:srgbClr val="2C3F71"/>
                </a:solidFill>
              </a:rPr>
              <a:t>Adequate sleep optimally impacts mental functioning and therefore impacts students’ performance on examinations and ultimately grades received (Zeek, et al. 2015).</a:t>
            </a:r>
          </a:p>
          <a:p>
            <a:pPr lvl="0" marR="0" rtl="0" algn="l">
              <a:spcBef>
                <a:spcPts val="0"/>
              </a:spcBef>
              <a:buNone/>
            </a:pPr>
            <a:r>
              <a:t/>
            </a:r>
            <a:endParaRPr sz="3000">
              <a:solidFill>
                <a:srgbClr val="2C3F71"/>
              </a:solidFill>
            </a:endParaRPr>
          </a:p>
          <a:p>
            <a:pPr indent="-419100" lvl="0" marL="457200" marR="0" rtl="0" algn="l">
              <a:spcBef>
                <a:spcPts val="0"/>
              </a:spcBef>
              <a:buClr>
                <a:srgbClr val="2C3F71"/>
              </a:buClr>
              <a:buSzPts val="3000"/>
              <a:buFont typeface="Times New Roman"/>
              <a:buChar char="●"/>
            </a:pPr>
            <a:r>
              <a:rPr lang="en-US" sz="3000">
                <a:solidFill>
                  <a:srgbClr val="2C3F71"/>
                </a:solidFill>
              </a:rPr>
              <a:t>In youth, more sleep is consistently associated with better grades in school, and sleep quality and quantity are closely related to student learning and academic performance (</a:t>
            </a:r>
            <a:r>
              <a:rPr lang="en-US" sz="3000"/>
              <a:t>Asarnow, et al. 2014). </a:t>
            </a:r>
          </a:p>
          <a:p>
            <a:pPr lvl="0" marR="0" rtl="0" algn="l">
              <a:spcBef>
                <a:spcPts val="0"/>
              </a:spcBef>
              <a:buNone/>
            </a:pPr>
            <a:r>
              <a:t/>
            </a:r>
            <a:endParaRPr sz="3000"/>
          </a:p>
          <a:p>
            <a:pPr indent="-419100" lvl="0" marL="457200" marR="0" rtl="0" algn="l">
              <a:spcBef>
                <a:spcPts val="0"/>
              </a:spcBef>
              <a:buSzPts val="3000"/>
              <a:buChar char="●"/>
            </a:pPr>
            <a:r>
              <a:rPr lang="en-US" sz="3000"/>
              <a:t>Suboptimal sleep duration has a strong association with mortality and morbidity; hence there is a need to more clearly understand the mechanisms involved in regulating sleep duration and patterns and to identify high-risk individuals who are in greatest need of preventive strategies (Bixler, 2009). </a:t>
            </a:r>
          </a:p>
          <a:p>
            <a:pPr lvl="0" marR="0" rtl="0" algn="l">
              <a:spcBef>
                <a:spcPts val="0"/>
              </a:spcBef>
              <a:buNone/>
            </a:pPr>
            <a:r>
              <a:t/>
            </a:r>
            <a:endParaRPr sz="3000"/>
          </a:p>
          <a:p>
            <a:pPr indent="-419100" lvl="0" marL="457200" marR="0" rtl="0" algn="l">
              <a:spcBef>
                <a:spcPts val="0"/>
              </a:spcBef>
              <a:buSzPts val="3000"/>
              <a:buChar char="●"/>
            </a:pPr>
            <a:r>
              <a:rPr lang="en-US" sz="3000"/>
              <a:t>The socioeconomic environment has a potentially important influence on sleep duration. For instance, based on data collected over a 34-year period from residents of Alameda County in California, a low socioeconomic status was shown to be a strong predictor of short sleep duration (Bixler, 2009).</a:t>
            </a:r>
          </a:p>
        </p:txBody>
      </p:sp>
      <p:sp>
        <p:nvSpPr>
          <p:cNvPr id="149" name="Shape 149"/>
          <p:cNvSpPr txBox="1"/>
          <p:nvPr>
            <p:ph idx="2" type="body"/>
          </p:nvPr>
        </p:nvSpPr>
        <p:spPr>
          <a:xfrm>
            <a:off x="509603" y="14619811"/>
            <a:ext cx="100488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2C3F71"/>
              </a:buClr>
              <a:buSzPts val="3700"/>
              <a:buFont typeface="Arial"/>
              <a:buNone/>
            </a:pPr>
            <a:r>
              <a:rPr lang="en-US"/>
              <a:t>Introduction</a:t>
            </a:r>
          </a:p>
        </p:txBody>
      </p:sp>
      <p:sp>
        <p:nvSpPr>
          <p:cNvPr id="150" name="Shape 150"/>
          <p:cNvSpPr txBox="1"/>
          <p:nvPr>
            <p:ph idx="3" type="body"/>
          </p:nvPr>
        </p:nvSpPr>
        <p:spPr>
          <a:xfrm>
            <a:off x="508701" y="26609563"/>
            <a:ext cx="100506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2C3F71"/>
              </a:buClr>
              <a:buSzPts val="3700"/>
              <a:buFont typeface="Arial"/>
              <a:buNone/>
            </a:pPr>
            <a:r>
              <a:rPr lang="en-US"/>
              <a:t>Research Questions</a:t>
            </a:r>
          </a:p>
        </p:txBody>
      </p:sp>
      <p:sp>
        <p:nvSpPr>
          <p:cNvPr id="151" name="Shape 151"/>
          <p:cNvSpPr txBox="1"/>
          <p:nvPr>
            <p:ph idx="4" type="body"/>
          </p:nvPr>
        </p:nvSpPr>
        <p:spPr>
          <a:xfrm>
            <a:off x="11460161" y="6378481"/>
            <a:ext cx="10048800" cy="846300"/>
          </a:xfrm>
          <a:prstGeom prst="rect">
            <a:avLst/>
          </a:prstGeom>
          <a:noFill/>
          <a:ln>
            <a:noFill/>
          </a:ln>
        </p:spPr>
        <p:txBody>
          <a:bodyPr anchorCtr="0" anchor="t" bIns="228575" lIns="228575" rIns="228575" wrap="square" tIns="228575">
            <a:noAutofit/>
          </a:bodyPr>
          <a:lstStyle/>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Study began with the  public use of  ADDHEALTH data WAVE IV</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ADDHEALTH is a survey based study aimed to start with adolescence</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WAVE IV was 1995</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WAVE IV was conducted in 2008</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After accounting for missing data we were left with 5114 respondents</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54% were female 46% were male</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Birth years range from 1974-1973, with 1979 being the average</a:t>
            </a:r>
          </a:p>
          <a:p>
            <a:pPr lvl="0" rtl="0">
              <a:lnSpc>
                <a:spcPct val="115000"/>
              </a:lnSpc>
              <a:spcBef>
                <a:spcPts val="600"/>
              </a:spcBef>
              <a:buClr>
                <a:schemeClr val="dk1"/>
              </a:buClr>
              <a:buSzPts val="1100"/>
              <a:buFont typeface="Arial"/>
              <a:buNone/>
            </a:pPr>
            <a:r>
              <a:rPr lang="en-US" sz="3000">
                <a:solidFill>
                  <a:schemeClr val="dk2"/>
                </a:solidFill>
                <a:latin typeface="Arial"/>
                <a:ea typeface="Arial"/>
                <a:cs typeface="Arial"/>
                <a:sym typeface="Arial"/>
              </a:rPr>
              <a:t>•</a:t>
            </a:r>
            <a:r>
              <a:rPr lang="en-US" sz="3000">
                <a:solidFill>
                  <a:srgbClr val="2C3F71"/>
                </a:solidFill>
              </a:rPr>
              <a:t>All data analysis was performed using RStudio v3.4.1</a:t>
            </a:r>
          </a:p>
          <a:p>
            <a:pPr indent="-158750" lvl="0" marL="0" marR="0" rtl="0" algn="l">
              <a:spcBef>
                <a:spcPts val="0"/>
              </a:spcBef>
              <a:buClr>
                <a:srgbClr val="2C3F71"/>
              </a:buClr>
              <a:buSzPts val="2500"/>
              <a:buFont typeface="Arial"/>
              <a:buNone/>
            </a:pPr>
            <a:r>
              <a:t/>
            </a:r>
            <a:endParaRPr/>
          </a:p>
        </p:txBody>
      </p:sp>
      <p:sp>
        <p:nvSpPr>
          <p:cNvPr id="152" name="Shape 152"/>
          <p:cNvSpPr txBox="1"/>
          <p:nvPr>
            <p:ph idx="6" type="body"/>
          </p:nvPr>
        </p:nvSpPr>
        <p:spPr>
          <a:xfrm>
            <a:off x="11376744" y="22507906"/>
            <a:ext cx="10048800" cy="846300"/>
          </a:xfrm>
          <a:prstGeom prst="rect">
            <a:avLst/>
          </a:prstGeom>
          <a:noFill/>
          <a:ln>
            <a:noFill/>
          </a:ln>
        </p:spPr>
        <p:txBody>
          <a:bodyPr anchorCtr="0" anchor="t" bIns="228575" lIns="228575" rIns="228575" wrap="square" tIns="228575">
            <a:noAutofit/>
          </a:bodyPr>
          <a:lstStyle/>
          <a:p>
            <a:pPr lvl="0" rtl="0">
              <a:spcBef>
                <a:spcPts val="0"/>
              </a:spcBef>
              <a:buClr>
                <a:schemeClr val="dk1"/>
              </a:buClr>
              <a:buSzPts val="1100"/>
              <a:buFont typeface="Arial"/>
              <a:buNone/>
            </a:pPr>
            <a:r>
              <a:t/>
            </a:r>
            <a:endParaRPr sz="3300">
              <a:solidFill>
                <a:schemeClr val="dk1"/>
              </a:solidFill>
            </a:endParaRPr>
          </a:p>
          <a:p>
            <a:pPr indent="-158750" lvl="0" marL="0" marR="0" rtl="0" algn="l">
              <a:spcBef>
                <a:spcPts val="0"/>
              </a:spcBef>
              <a:buClr>
                <a:srgbClr val="2C3F71"/>
              </a:buClr>
              <a:buSzPts val="2500"/>
              <a:buFont typeface="Arial"/>
              <a:buNone/>
            </a:pPr>
            <a:r>
              <a:t/>
            </a:r>
            <a:endParaRPr/>
          </a:p>
        </p:txBody>
      </p:sp>
      <p:sp>
        <p:nvSpPr>
          <p:cNvPr id="153" name="Shape 153"/>
          <p:cNvSpPr txBox="1"/>
          <p:nvPr>
            <p:ph idx="7" type="body"/>
          </p:nvPr>
        </p:nvSpPr>
        <p:spPr>
          <a:xfrm>
            <a:off x="11523230" y="22109874"/>
            <a:ext cx="100584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2C3F71"/>
              </a:buClr>
              <a:buSzPts val="3700"/>
              <a:buFont typeface="Arial"/>
              <a:buNone/>
            </a:pPr>
            <a:r>
              <a:rPr lang="en-US"/>
              <a:t>Results</a:t>
            </a:r>
          </a:p>
        </p:txBody>
      </p:sp>
      <p:sp>
        <p:nvSpPr>
          <p:cNvPr id="154" name="Shape 154"/>
          <p:cNvSpPr txBox="1"/>
          <p:nvPr>
            <p:ph idx="8" type="body"/>
          </p:nvPr>
        </p:nvSpPr>
        <p:spPr>
          <a:xfrm>
            <a:off x="33358541" y="5594949"/>
            <a:ext cx="100470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2C3F71"/>
              </a:buClr>
              <a:buSzPts val="3700"/>
              <a:buFont typeface="Arial"/>
              <a:buNone/>
            </a:pPr>
            <a:r>
              <a:rPr lang="en-US">
                <a:solidFill>
                  <a:srgbClr val="2C3F71"/>
                </a:solidFill>
              </a:rPr>
              <a:t>Discussion</a:t>
            </a:r>
          </a:p>
        </p:txBody>
      </p:sp>
      <p:sp>
        <p:nvSpPr>
          <p:cNvPr id="155" name="Shape 155"/>
          <p:cNvSpPr txBox="1"/>
          <p:nvPr>
            <p:ph idx="9" type="body"/>
          </p:nvPr>
        </p:nvSpPr>
        <p:spPr>
          <a:xfrm>
            <a:off x="33358550" y="6348850"/>
            <a:ext cx="10047000" cy="7169700"/>
          </a:xfrm>
          <a:prstGeom prst="rect">
            <a:avLst/>
          </a:prstGeom>
          <a:noFill/>
          <a:ln>
            <a:noFill/>
          </a:ln>
        </p:spPr>
        <p:txBody>
          <a:bodyPr anchorCtr="0" anchor="t" bIns="228575" lIns="228575" rIns="228575" wrap="square" tIns="228575">
            <a:noAutofit/>
          </a:bodyPr>
          <a:lstStyle/>
          <a:p>
            <a:pPr indent="-419100" lvl="0" marL="457200" marR="0" rtl="0" algn="l">
              <a:spcBef>
                <a:spcPts val="0"/>
              </a:spcBef>
              <a:buSzPts val="3000"/>
              <a:buChar char="●"/>
            </a:pPr>
            <a:r>
              <a:rPr lang="en-US" sz="3000">
                <a:solidFill>
                  <a:srgbClr val="2C3F71"/>
                </a:solidFill>
              </a:rPr>
              <a:t>Analysis of our data reveals a large d</a:t>
            </a:r>
            <a:r>
              <a:rPr lang="en-US" sz="3000"/>
              <a:t>ifference</a:t>
            </a:r>
            <a:r>
              <a:rPr lang="en-US" sz="3000">
                <a:solidFill>
                  <a:srgbClr val="2C3F71"/>
                </a:solidFill>
              </a:rPr>
              <a:t> </a:t>
            </a:r>
            <a:r>
              <a:rPr lang="en-US" sz="3000"/>
              <a:t>in</a:t>
            </a:r>
            <a:r>
              <a:rPr lang="en-US" sz="3000">
                <a:solidFill>
                  <a:srgbClr val="2C3F71"/>
                </a:solidFill>
              </a:rPr>
              <a:t> sleep </a:t>
            </a:r>
            <a:r>
              <a:rPr lang="en-US" sz="3000"/>
              <a:t>duration </a:t>
            </a:r>
            <a:r>
              <a:rPr lang="en-US" sz="3000">
                <a:solidFill>
                  <a:srgbClr val="2C3F71"/>
                </a:solidFill>
              </a:rPr>
              <a:t>between educated and non-educated groups.</a:t>
            </a:r>
          </a:p>
          <a:p>
            <a:pPr lvl="0" marR="0" rtl="0" algn="l">
              <a:spcBef>
                <a:spcPts val="0"/>
              </a:spcBef>
              <a:buNone/>
            </a:pPr>
            <a:r>
              <a:t/>
            </a:r>
            <a:endParaRPr sz="3000"/>
          </a:p>
          <a:p>
            <a:pPr indent="-419100" lvl="0" marL="457200" marR="0" rtl="0" algn="l">
              <a:spcBef>
                <a:spcPts val="0"/>
              </a:spcBef>
              <a:buSzPts val="3000"/>
              <a:buChar char="●"/>
            </a:pPr>
            <a:r>
              <a:rPr lang="en-US" sz="3000">
                <a:solidFill>
                  <a:srgbClr val="2C3F71"/>
                </a:solidFill>
              </a:rPr>
              <a:t>Income and total asset worth  increase</a:t>
            </a:r>
            <a:r>
              <a:rPr lang="en-US" sz="3000"/>
              <a:t> </a:t>
            </a:r>
            <a:r>
              <a:rPr lang="en-US" sz="3000">
                <a:solidFill>
                  <a:srgbClr val="2C3F71"/>
                </a:solidFill>
              </a:rPr>
              <a:t>when sleep</a:t>
            </a:r>
            <a:r>
              <a:rPr lang="en-US" sz="3000"/>
              <a:t> </a:t>
            </a:r>
            <a:r>
              <a:rPr lang="en-US" sz="3000">
                <a:solidFill>
                  <a:srgbClr val="2C3F71"/>
                </a:solidFill>
              </a:rPr>
              <a:t>decreases.</a:t>
            </a:r>
          </a:p>
          <a:p>
            <a:pPr lvl="0" marR="0" rtl="0" algn="l">
              <a:spcBef>
                <a:spcPts val="0"/>
              </a:spcBef>
              <a:buNone/>
            </a:pPr>
            <a:r>
              <a:t/>
            </a:r>
            <a:endParaRPr sz="3000"/>
          </a:p>
          <a:p>
            <a:pPr indent="-419100" lvl="0" marL="457200" marR="0" rtl="0" algn="l">
              <a:spcBef>
                <a:spcPts val="0"/>
              </a:spcBef>
              <a:buSzPts val="3000"/>
              <a:buChar char="●"/>
            </a:pPr>
            <a:r>
              <a:rPr lang="en-US" sz="3000"/>
              <a:t>This data </a:t>
            </a:r>
            <a:r>
              <a:rPr lang="en-US" sz="3000">
                <a:solidFill>
                  <a:srgbClr val="2C3F71"/>
                </a:solidFill>
              </a:rPr>
              <a:t>reveal</a:t>
            </a:r>
            <a:r>
              <a:rPr lang="en-US" sz="3000"/>
              <a:t>s</a:t>
            </a:r>
            <a:r>
              <a:rPr lang="en-US" sz="3000">
                <a:solidFill>
                  <a:srgbClr val="2C3F71"/>
                </a:solidFill>
              </a:rPr>
              <a:t> the overall theme of our research: There truly isn’t any rest for the wicked. </a:t>
            </a:r>
          </a:p>
          <a:p>
            <a:pPr lvl="0" marR="0" rtl="0" algn="l">
              <a:spcBef>
                <a:spcPts val="0"/>
              </a:spcBef>
              <a:buNone/>
            </a:pPr>
            <a:r>
              <a:t/>
            </a:r>
            <a:endParaRPr sz="3000"/>
          </a:p>
          <a:p>
            <a:pPr indent="-419100" lvl="0" marL="457200" marR="0" rtl="0" algn="l">
              <a:spcBef>
                <a:spcPts val="0"/>
              </a:spcBef>
              <a:buSzPts val="3000"/>
              <a:buChar char="●"/>
            </a:pPr>
            <a:r>
              <a:rPr lang="en-US" sz="3000">
                <a:solidFill>
                  <a:srgbClr val="2C3F71"/>
                </a:solidFill>
              </a:rPr>
              <a:t>Our hypothesis of a decrease in total levels of sleep versus levels of education and income</a:t>
            </a:r>
            <a:r>
              <a:rPr lang="en-US" sz="3000"/>
              <a:t> was confirmed.</a:t>
            </a:r>
          </a:p>
          <a:p>
            <a:pPr lvl="0" marR="0" rtl="0" algn="l">
              <a:spcBef>
                <a:spcPts val="0"/>
              </a:spcBef>
              <a:buNone/>
            </a:pPr>
            <a:r>
              <a:t/>
            </a:r>
            <a:endParaRPr sz="3000"/>
          </a:p>
          <a:p>
            <a:pPr indent="-419100" lvl="0" marL="457200" marR="0" rtl="0" algn="l">
              <a:spcBef>
                <a:spcPts val="0"/>
              </a:spcBef>
              <a:buSzPts val="3000"/>
              <a:buChar char="●"/>
            </a:pPr>
            <a:r>
              <a:rPr lang="en-US" sz="3000">
                <a:solidFill>
                  <a:srgbClr val="2C3F71"/>
                </a:solidFill>
              </a:rPr>
              <a:t>Compared to current epidemiological studies performed by Edward Bixler*, our results are</a:t>
            </a:r>
            <a:r>
              <a:rPr lang="en-US" sz="3000"/>
              <a:t> congruent with the primary findings in the literature.</a:t>
            </a:r>
          </a:p>
        </p:txBody>
      </p:sp>
      <p:sp>
        <p:nvSpPr>
          <p:cNvPr id="156" name="Shape 156"/>
          <p:cNvSpPr txBox="1"/>
          <p:nvPr>
            <p:ph idx="13" type="body"/>
          </p:nvPr>
        </p:nvSpPr>
        <p:spPr>
          <a:xfrm>
            <a:off x="33358541" y="13462450"/>
            <a:ext cx="100470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2C3F71"/>
              </a:buClr>
              <a:buSzPts val="3700"/>
              <a:buFont typeface="Arial"/>
              <a:buNone/>
            </a:pPr>
            <a:r>
              <a:rPr lang="en-US">
                <a:solidFill>
                  <a:srgbClr val="2C3F71"/>
                </a:solidFill>
              </a:rPr>
              <a:t>Implications</a:t>
            </a:r>
          </a:p>
        </p:txBody>
      </p:sp>
      <p:sp>
        <p:nvSpPr>
          <p:cNvPr id="157" name="Shape 157"/>
          <p:cNvSpPr txBox="1"/>
          <p:nvPr>
            <p:ph idx="14" type="body"/>
          </p:nvPr>
        </p:nvSpPr>
        <p:spPr>
          <a:xfrm>
            <a:off x="33446925" y="14046350"/>
            <a:ext cx="10052100" cy="6317400"/>
          </a:xfrm>
          <a:prstGeom prst="rect">
            <a:avLst/>
          </a:prstGeom>
          <a:noFill/>
          <a:ln>
            <a:noFill/>
          </a:ln>
        </p:spPr>
        <p:txBody>
          <a:bodyPr anchorCtr="0" anchor="t" bIns="228575" lIns="228575" rIns="228575" wrap="square" tIns="228575">
            <a:noAutofit/>
          </a:bodyPr>
          <a:lstStyle/>
          <a:p>
            <a:pPr indent="-419100" lvl="0" marL="457200" marR="0" rtl="0" algn="l">
              <a:spcBef>
                <a:spcPts val="0"/>
              </a:spcBef>
              <a:buSzPts val="3000"/>
              <a:buChar char="●"/>
            </a:pPr>
            <a:r>
              <a:rPr lang="en-US" sz="3000">
                <a:solidFill>
                  <a:srgbClr val="2C3F71"/>
                </a:solidFill>
              </a:rPr>
              <a:t>The implications that ours and other research suggests a lack of</a:t>
            </a:r>
            <a:r>
              <a:rPr lang="en-US" sz="3000"/>
              <a:t> </a:t>
            </a:r>
            <a:r>
              <a:rPr lang="en-US" sz="3000">
                <a:solidFill>
                  <a:srgbClr val="2C3F71"/>
                </a:solidFill>
              </a:rPr>
              <a:t>sleep is a serious health problem within professional and academic</a:t>
            </a:r>
            <a:r>
              <a:rPr lang="en-US" sz="3000"/>
              <a:t> </a:t>
            </a:r>
            <a:r>
              <a:rPr lang="en-US" sz="3000">
                <a:solidFill>
                  <a:srgbClr val="2C3F71"/>
                </a:solidFill>
              </a:rPr>
              <a:t>communities that need</a:t>
            </a:r>
            <a:r>
              <a:rPr lang="en-US" sz="3000"/>
              <a:t>s</a:t>
            </a:r>
            <a:r>
              <a:rPr lang="en-US" sz="3000">
                <a:solidFill>
                  <a:srgbClr val="2C3F71"/>
                </a:solidFill>
              </a:rPr>
              <a:t> to be addressed. </a:t>
            </a:r>
          </a:p>
          <a:p>
            <a:pPr lvl="0" marR="0" rtl="0" algn="l">
              <a:spcBef>
                <a:spcPts val="0"/>
              </a:spcBef>
              <a:buNone/>
            </a:pPr>
            <a:r>
              <a:t/>
            </a:r>
            <a:endParaRPr sz="3000"/>
          </a:p>
          <a:p>
            <a:pPr indent="-419100" lvl="0" marL="457200" marR="0" rtl="0" algn="l">
              <a:spcBef>
                <a:spcPts val="0"/>
              </a:spcBef>
              <a:buSzPts val="3000"/>
              <a:buChar char="●"/>
            </a:pPr>
            <a:r>
              <a:rPr lang="en-US" sz="3000">
                <a:solidFill>
                  <a:srgbClr val="2C3F71"/>
                </a:solidFill>
              </a:rPr>
              <a:t>Sleep deprivation is a</a:t>
            </a:r>
            <a:r>
              <a:rPr lang="en-US" sz="3000"/>
              <a:t> </a:t>
            </a:r>
            <a:r>
              <a:rPr lang="en-US" sz="3000">
                <a:solidFill>
                  <a:srgbClr val="2C3F71"/>
                </a:solidFill>
              </a:rPr>
              <a:t>dangerously overlooked epidemic within these cultures and should</a:t>
            </a:r>
            <a:r>
              <a:rPr lang="en-US" sz="3000"/>
              <a:t> </a:t>
            </a:r>
            <a:r>
              <a:rPr lang="en-US" sz="3000">
                <a:solidFill>
                  <a:srgbClr val="2C3F71"/>
                </a:solidFill>
              </a:rPr>
              <a:t>be addressed on various fronts.</a:t>
            </a:r>
          </a:p>
          <a:p>
            <a:pPr lvl="0" marR="0" rtl="0" algn="l">
              <a:spcBef>
                <a:spcPts val="0"/>
              </a:spcBef>
              <a:buNone/>
            </a:pPr>
            <a:r>
              <a:rPr lang="en-US" sz="3000">
                <a:solidFill>
                  <a:srgbClr val="2C3F71"/>
                </a:solidFill>
              </a:rPr>
              <a:t> </a:t>
            </a:r>
          </a:p>
          <a:p>
            <a:pPr indent="-419100" lvl="0" marL="457200" marR="0" rtl="0" algn="l">
              <a:spcBef>
                <a:spcPts val="0"/>
              </a:spcBef>
              <a:buSzPts val="3000"/>
              <a:buChar char="●"/>
            </a:pPr>
            <a:r>
              <a:rPr lang="en-US" sz="3000">
                <a:solidFill>
                  <a:srgbClr val="2C3F71"/>
                </a:solidFill>
              </a:rPr>
              <a:t>A smarter, more</a:t>
            </a:r>
            <a:r>
              <a:rPr lang="en-US" sz="3000"/>
              <a:t> </a:t>
            </a:r>
            <a:r>
              <a:rPr lang="en-US" sz="3000">
                <a:solidFill>
                  <a:srgbClr val="2C3F71"/>
                </a:solidFill>
              </a:rPr>
              <a:t>sleep-aware working culture is </a:t>
            </a:r>
            <a:r>
              <a:rPr lang="en-US" sz="3000"/>
              <a:t>important for creating  healthier and more sustainable lifestyles that will promote greater efficiency and productivity and ultimately a brighter future.</a:t>
            </a:r>
          </a:p>
        </p:txBody>
      </p:sp>
      <p:sp>
        <p:nvSpPr>
          <p:cNvPr id="158" name="Shape 158"/>
          <p:cNvSpPr txBox="1"/>
          <p:nvPr>
            <p:ph idx="15" type="body"/>
          </p:nvPr>
        </p:nvSpPr>
        <p:spPr>
          <a:xfrm>
            <a:off x="33358541" y="19882152"/>
            <a:ext cx="10047000" cy="753900"/>
          </a:xfrm>
          <a:prstGeom prst="rect">
            <a:avLst/>
          </a:prstGeom>
          <a:noFill/>
          <a:ln>
            <a:noFill/>
          </a:ln>
        </p:spPr>
        <p:txBody>
          <a:bodyPr anchorCtr="0" anchor="ctr" bIns="91425" lIns="91425" rIns="91425" wrap="square" tIns="91425">
            <a:noAutofit/>
          </a:bodyPr>
          <a:lstStyle/>
          <a:p>
            <a:pPr lvl="0" rtl="0">
              <a:spcBef>
                <a:spcPts val="0"/>
              </a:spcBef>
              <a:buClr>
                <a:schemeClr val="dk1"/>
              </a:buClr>
              <a:buSzPts val="1400"/>
              <a:buFont typeface="Calibri"/>
              <a:buNone/>
            </a:pPr>
            <a:r>
              <a:rPr lang="en-US">
                <a:solidFill>
                  <a:srgbClr val="2C3F71"/>
                </a:solidFill>
              </a:rPr>
              <a:t>Literature Review</a:t>
            </a:r>
          </a:p>
        </p:txBody>
      </p:sp>
      <p:sp>
        <p:nvSpPr>
          <p:cNvPr id="159" name="Shape 159"/>
          <p:cNvSpPr txBox="1"/>
          <p:nvPr>
            <p:ph idx="16" type="body"/>
          </p:nvPr>
        </p:nvSpPr>
        <p:spPr>
          <a:xfrm>
            <a:off x="33446925" y="20712450"/>
            <a:ext cx="10052100" cy="8089800"/>
          </a:xfrm>
          <a:prstGeom prst="rect">
            <a:avLst/>
          </a:prstGeom>
          <a:noFill/>
          <a:ln>
            <a:noFill/>
          </a:ln>
        </p:spPr>
        <p:txBody>
          <a:bodyPr anchorCtr="0" anchor="t" bIns="228575" lIns="228575" rIns="228575" wrap="square" tIns="228575">
            <a:noAutofit/>
          </a:bodyPr>
          <a:lstStyle/>
          <a:p>
            <a:pPr lvl="0" rtl="0">
              <a:spcBef>
                <a:spcPts val="0"/>
              </a:spcBef>
              <a:buClr>
                <a:srgbClr val="888888"/>
              </a:buClr>
              <a:buSzPts val="1800"/>
              <a:buFont typeface="Arial"/>
              <a:buNone/>
            </a:pPr>
            <a:r>
              <a:rPr lang="en-US" sz="2800">
                <a:solidFill>
                  <a:srgbClr val="2C3F71"/>
                </a:solidFill>
              </a:rPr>
              <a:t>Asarnow, Lauren D., et al. “The Effects of Bedtime and Sleep Duration on Academic and Emotional Outcomes in a Nationally Representative Sample of Adolescents.” </a:t>
            </a:r>
            <a:r>
              <a:rPr i="1" lang="en-US" sz="2800">
                <a:solidFill>
                  <a:srgbClr val="2C3F71"/>
                </a:solidFill>
              </a:rPr>
              <a:t>Journal of Adolescent Health</a:t>
            </a:r>
            <a:r>
              <a:rPr lang="en-US" sz="2800">
                <a:solidFill>
                  <a:srgbClr val="2C3F71"/>
                </a:solidFill>
              </a:rPr>
              <a:t>, vol. 54, no. 3, 2014, pp. 350–356., doi:10.1016/j.jadohealth.2013.09.004.</a:t>
            </a:r>
          </a:p>
          <a:p>
            <a:pPr lvl="0" rtl="0">
              <a:spcBef>
                <a:spcPts val="0"/>
              </a:spcBef>
              <a:buClr>
                <a:srgbClr val="888888"/>
              </a:buClr>
              <a:buSzPts val="1800"/>
              <a:buFont typeface="Arial"/>
              <a:buNone/>
            </a:pPr>
            <a:r>
              <a:rPr lang="en-US" sz="2800">
                <a:solidFill>
                  <a:srgbClr val="2C3F71"/>
                </a:solidFill>
              </a:rPr>
              <a:t>This article was primarily focused on examining the relationship between sleep and academia and was helpful in providing a guideline into our main research questions</a:t>
            </a:r>
          </a:p>
          <a:p>
            <a:pPr lvl="0" rtl="0">
              <a:spcBef>
                <a:spcPts val="0"/>
              </a:spcBef>
              <a:buClr>
                <a:srgbClr val="888888"/>
              </a:buClr>
              <a:buSzPts val="1800"/>
              <a:buFont typeface="Arial"/>
              <a:buNone/>
            </a:pPr>
            <a:r>
              <a:t/>
            </a:r>
            <a:endParaRPr sz="2800">
              <a:solidFill>
                <a:srgbClr val="2C3F71"/>
              </a:solidFill>
            </a:endParaRPr>
          </a:p>
          <a:p>
            <a:pPr lvl="0" rtl="0">
              <a:spcBef>
                <a:spcPts val="0"/>
              </a:spcBef>
              <a:buClr>
                <a:schemeClr val="dk1"/>
              </a:buClr>
              <a:buSzPts val="1100"/>
              <a:buFont typeface="Arial"/>
              <a:buNone/>
            </a:pPr>
            <a:r>
              <a:rPr lang="en-US" sz="2800">
                <a:solidFill>
                  <a:srgbClr val="2C3F71"/>
                </a:solidFill>
              </a:rPr>
              <a:t>Bixler, Edward. “Sleep and society: An epidemiological perspective” Sleep</a:t>
            </a:r>
          </a:p>
          <a:p>
            <a:pPr lvl="0" rtl="0">
              <a:spcBef>
                <a:spcPts val="0"/>
              </a:spcBef>
              <a:buClr>
                <a:schemeClr val="dk1"/>
              </a:buClr>
              <a:buSzPts val="1100"/>
              <a:buFont typeface="Arial"/>
              <a:buNone/>
            </a:pPr>
            <a:r>
              <a:rPr lang="en-US" sz="2800">
                <a:solidFill>
                  <a:srgbClr val="2C3F71"/>
                </a:solidFill>
              </a:rPr>
              <a:t>Medicine , Volume 10 , S3 - S6</a:t>
            </a:r>
          </a:p>
          <a:p>
            <a:pPr lvl="0" rtl="0">
              <a:spcBef>
                <a:spcPts val="0"/>
              </a:spcBef>
              <a:buClr>
                <a:schemeClr val="dk1"/>
              </a:buClr>
              <a:buSzPts val="1100"/>
              <a:buFont typeface="Arial"/>
              <a:buNone/>
            </a:pPr>
            <a:r>
              <a:rPr lang="en-US" sz="2800">
                <a:solidFill>
                  <a:srgbClr val="2C3F71"/>
                </a:solidFill>
              </a:rPr>
              <a:t>Bixler’s study was the most broad sleep study that we examined and was essential in answering the majority of our sleep questions as well as producing new questions for study.</a:t>
            </a:r>
          </a:p>
          <a:p>
            <a:pPr lvl="0" rtl="0">
              <a:spcBef>
                <a:spcPts val="0"/>
              </a:spcBef>
              <a:buClr>
                <a:srgbClr val="888888"/>
              </a:buClr>
              <a:buSzPts val="1800"/>
              <a:buFont typeface="Arial"/>
              <a:buNone/>
            </a:pPr>
            <a:r>
              <a:t/>
            </a:r>
            <a:endParaRPr sz="2800">
              <a:solidFill>
                <a:srgbClr val="2C3F71"/>
              </a:solidFill>
            </a:endParaRPr>
          </a:p>
          <a:p>
            <a:pPr lvl="0" rtl="0">
              <a:spcBef>
                <a:spcPts val="0"/>
              </a:spcBef>
              <a:buClr>
                <a:schemeClr val="dk1"/>
              </a:buClr>
              <a:buSzPts val="1100"/>
              <a:buFont typeface="Arial"/>
              <a:buNone/>
            </a:pPr>
            <a:r>
              <a:rPr lang="en-US" sz="2800">
                <a:solidFill>
                  <a:srgbClr val="2C3F71"/>
                </a:solidFill>
              </a:rPr>
              <a:t>Zeek, M. L., Savoie, M. J., Song, M., Kennemur, L. M., Qian, J., Jungnickel, P. W., &amp;</a:t>
            </a:r>
          </a:p>
          <a:p>
            <a:pPr lvl="0" rtl="0">
              <a:spcBef>
                <a:spcPts val="0"/>
              </a:spcBef>
              <a:buClr>
                <a:schemeClr val="dk1"/>
              </a:buClr>
              <a:buSzPts val="1100"/>
              <a:buFont typeface="Arial"/>
              <a:buNone/>
            </a:pPr>
            <a:r>
              <a:rPr lang="en-US" sz="2800">
                <a:solidFill>
                  <a:srgbClr val="2C3F71"/>
                </a:solidFill>
              </a:rPr>
              <a:t>Westrick, S. C. (2015). Sleep Duration and Academic Performance Among Student</a:t>
            </a:r>
          </a:p>
          <a:p>
            <a:pPr lvl="0" rtl="0">
              <a:spcBef>
                <a:spcPts val="0"/>
              </a:spcBef>
              <a:buClr>
                <a:schemeClr val="dk1"/>
              </a:buClr>
              <a:buSzPts val="1100"/>
              <a:buFont typeface="Arial"/>
              <a:buNone/>
            </a:pPr>
            <a:r>
              <a:rPr lang="en-US" sz="2800">
                <a:solidFill>
                  <a:srgbClr val="2C3F71"/>
                </a:solidFill>
              </a:rPr>
              <a:t>Pharmacists. American Journal of Pharmaceutical Education, 79(5), 63.</a:t>
            </a:r>
          </a:p>
          <a:p>
            <a:pPr lvl="0" rtl="0">
              <a:spcBef>
                <a:spcPts val="0"/>
              </a:spcBef>
              <a:buClr>
                <a:schemeClr val="dk1"/>
              </a:buClr>
              <a:buSzPts val="1100"/>
              <a:buFont typeface="Arial"/>
              <a:buNone/>
            </a:pPr>
            <a:r>
              <a:rPr lang="en-US" sz="2800">
                <a:solidFill>
                  <a:srgbClr val="2C3F71"/>
                </a:solidFill>
              </a:rPr>
              <a:t>http://doi.org/10.5688/ajpe79563</a:t>
            </a:r>
          </a:p>
          <a:p>
            <a:pPr lvl="0" rtl="0">
              <a:spcBef>
                <a:spcPts val="0"/>
              </a:spcBef>
              <a:buClr>
                <a:schemeClr val="dk1"/>
              </a:buClr>
              <a:buSzPts val="1100"/>
              <a:buFont typeface="Arial"/>
              <a:buNone/>
            </a:pPr>
            <a:r>
              <a:rPr lang="en-US" sz="2800">
                <a:solidFill>
                  <a:srgbClr val="2C3F71"/>
                </a:solidFill>
              </a:rPr>
              <a:t>This was an interesting look into the correlation between academic performance and sleep, and helped us to reach our conclusions and to contribute to discussion</a:t>
            </a:r>
          </a:p>
          <a:p>
            <a:pPr lvl="0" rtl="0">
              <a:spcBef>
                <a:spcPts val="0"/>
              </a:spcBef>
              <a:buClr>
                <a:srgbClr val="888888"/>
              </a:buClr>
              <a:buSzPts val="1800"/>
              <a:buFont typeface="Arial"/>
              <a:buNone/>
            </a:pPr>
            <a:r>
              <a:t/>
            </a:r>
            <a:endParaRPr sz="2800">
              <a:solidFill>
                <a:srgbClr val="2C3F71"/>
              </a:solidFill>
              <a:latin typeface="Calibri"/>
              <a:ea typeface="Calibri"/>
              <a:cs typeface="Calibri"/>
              <a:sym typeface="Calibri"/>
            </a:endParaRPr>
          </a:p>
        </p:txBody>
      </p:sp>
      <p:sp>
        <p:nvSpPr>
          <p:cNvPr id="160" name="Shape 160"/>
          <p:cNvSpPr txBox="1"/>
          <p:nvPr>
            <p:ph idx="17" type="body"/>
          </p:nvPr>
        </p:nvSpPr>
        <p:spPr>
          <a:xfrm>
            <a:off x="505550" y="27719671"/>
            <a:ext cx="10056900" cy="2894100"/>
          </a:xfrm>
          <a:prstGeom prst="rect">
            <a:avLst/>
          </a:prstGeom>
          <a:noFill/>
          <a:ln>
            <a:noFill/>
          </a:ln>
        </p:spPr>
        <p:txBody>
          <a:bodyPr anchorCtr="0" anchor="t" bIns="228575" lIns="228575" rIns="228575" wrap="square" tIns="228575">
            <a:noAutofit/>
          </a:bodyPr>
          <a:lstStyle/>
          <a:p>
            <a:pPr indent="-419100" lvl="0" marL="457200" rtl="0">
              <a:spcBef>
                <a:spcPts val="0"/>
              </a:spcBef>
              <a:buClr>
                <a:srgbClr val="2C3F71"/>
              </a:buClr>
              <a:buSzPts val="3000"/>
              <a:buFont typeface="Times New Roman"/>
              <a:buChar char="●"/>
            </a:pPr>
            <a:r>
              <a:rPr lang="en-US" sz="3000"/>
              <a:t>Is there an association between the time someone wakes up and the maximum level of education received?</a:t>
            </a:r>
          </a:p>
          <a:p>
            <a:pPr lvl="0" rtl="0">
              <a:spcBef>
                <a:spcPts val="0"/>
              </a:spcBef>
              <a:buNone/>
            </a:pPr>
            <a:r>
              <a:t/>
            </a:r>
            <a:endParaRPr sz="3000"/>
          </a:p>
          <a:p>
            <a:pPr indent="-419100" lvl="0" marL="457200" rtl="0">
              <a:spcBef>
                <a:spcPts val="0"/>
              </a:spcBef>
              <a:buSzPts val="3000"/>
              <a:buChar char="●"/>
            </a:pPr>
            <a:r>
              <a:rPr lang="en-US" sz="3000"/>
              <a:t>Does the addition of income moderate the relationship between gender and highest level of education achieved?</a:t>
            </a:r>
          </a:p>
        </p:txBody>
      </p:sp>
      <p:sp>
        <p:nvSpPr>
          <p:cNvPr id="161" name="Shape 161"/>
          <p:cNvSpPr txBox="1"/>
          <p:nvPr>
            <p:ph idx="18" type="body"/>
          </p:nvPr>
        </p:nvSpPr>
        <p:spPr>
          <a:xfrm>
            <a:off x="5932593" y="3383947"/>
            <a:ext cx="31998968" cy="1280160"/>
          </a:xfrm>
          <a:prstGeom prst="rect">
            <a:avLst/>
          </a:prstGeom>
          <a:noFill/>
          <a:ln>
            <a:noFill/>
          </a:ln>
        </p:spPr>
        <p:txBody>
          <a:bodyPr anchorCtr="0" anchor="t" bIns="45700" lIns="91425" rIns="91425" wrap="square" tIns="45700">
            <a:noAutofit/>
          </a:bodyPr>
          <a:lstStyle/>
          <a:p>
            <a:pPr indent="-381000" lvl="0" marL="0" marR="0" rtl="0" algn="ctr">
              <a:spcBef>
                <a:spcPts val="0"/>
              </a:spcBef>
              <a:buClr>
                <a:schemeClr val="lt1"/>
              </a:buClr>
              <a:buSzPts val="6000"/>
              <a:buFont typeface="Arial"/>
              <a:buNone/>
            </a:pPr>
            <a:r>
              <a:rPr lang="en-US"/>
              <a:t>Vindicators</a:t>
            </a:r>
          </a:p>
        </p:txBody>
      </p:sp>
      <p:sp>
        <p:nvSpPr>
          <p:cNvPr id="162" name="Shape 162"/>
          <p:cNvSpPr txBox="1"/>
          <p:nvPr>
            <p:ph idx="19" type="body"/>
          </p:nvPr>
        </p:nvSpPr>
        <p:spPr>
          <a:xfrm>
            <a:off x="5932593" y="2103787"/>
            <a:ext cx="31998968" cy="1280160"/>
          </a:xfrm>
          <a:prstGeom prst="rect">
            <a:avLst/>
          </a:prstGeom>
          <a:noFill/>
          <a:ln>
            <a:noFill/>
          </a:ln>
        </p:spPr>
        <p:txBody>
          <a:bodyPr anchorCtr="1" anchor="t" bIns="45700" lIns="91425" rIns="91425" wrap="square" tIns="45700">
            <a:noAutofit/>
          </a:bodyPr>
          <a:lstStyle/>
          <a:p>
            <a:pPr indent="-516890" lvl="0" marL="0" marR="0" rtl="0" algn="ctr">
              <a:lnSpc>
                <a:spcPct val="90000"/>
              </a:lnSpc>
              <a:spcBef>
                <a:spcPts val="0"/>
              </a:spcBef>
              <a:buClr>
                <a:schemeClr val="lt1"/>
              </a:buClr>
              <a:buSzPts val="8140"/>
              <a:buFont typeface="Arial"/>
              <a:buNone/>
            </a:pPr>
            <a:r>
              <a:rPr lang="en-US" sz="8140"/>
              <a:t>Lucas Biggo, Jacob Mendez, Ian Schneider</a:t>
            </a:r>
          </a:p>
        </p:txBody>
      </p:sp>
      <p:sp>
        <p:nvSpPr>
          <p:cNvPr id="163" name="Shape 163"/>
          <p:cNvSpPr txBox="1"/>
          <p:nvPr>
            <p:ph idx="20" type="body"/>
          </p:nvPr>
        </p:nvSpPr>
        <p:spPr>
          <a:xfrm>
            <a:off x="5932593" y="465813"/>
            <a:ext cx="31998968" cy="1637973"/>
          </a:xfrm>
          <a:prstGeom prst="rect">
            <a:avLst/>
          </a:prstGeom>
          <a:noFill/>
          <a:ln>
            <a:noFill/>
          </a:ln>
        </p:spPr>
        <p:txBody>
          <a:bodyPr anchorCtr="1" anchor="t" bIns="45700" lIns="91425" rIns="91425" wrap="square" tIns="45700">
            <a:noAutofit/>
          </a:bodyPr>
          <a:lstStyle/>
          <a:p>
            <a:pPr indent="-675449" lvl="0" marL="0" marR="0" rtl="0" algn="ctr">
              <a:lnSpc>
                <a:spcPct val="90000"/>
              </a:lnSpc>
              <a:spcBef>
                <a:spcPts val="0"/>
              </a:spcBef>
              <a:buClr>
                <a:schemeClr val="lt1"/>
              </a:buClr>
              <a:buSzPts val="10637"/>
              <a:buFont typeface="Arial"/>
              <a:buNone/>
            </a:pPr>
            <a:r>
              <a:rPr lang="en-US" sz="10637"/>
              <a:t>Education, Income and Sleep</a:t>
            </a:r>
          </a:p>
        </p:txBody>
      </p:sp>
      <p:sp>
        <p:nvSpPr>
          <p:cNvPr id="164" name="Shape 164"/>
          <p:cNvSpPr txBox="1"/>
          <p:nvPr/>
        </p:nvSpPr>
        <p:spPr>
          <a:xfrm>
            <a:off x="11460150" y="5548750"/>
            <a:ext cx="9882000" cy="846300"/>
          </a:xfrm>
          <a:prstGeom prst="rect">
            <a:avLst/>
          </a:prstGeom>
          <a:noFill/>
          <a:ln>
            <a:noFill/>
          </a:ln>
        </p:spPr>
        <p:txBody>
          <a:bodyPr anchorCtr="0" anchor="ctr" bIns="91425" lIns="91425" rIns="91425" wrap="square" tIns="91425">
            <a:noAutofit/>
          </a:bodyPr>
          <a:lstStyle/>
          <a:p>
            <a:pPr lvl="0" rtl="0" algn="ctr">
              <a:lnSpc>
                <a:spcPct val="115000"/>
              </a:lnSpc>
              <a:spcBef>
                <a:spcPts val="900"/>
              </a:spcBef>
              <a:buNone/>
            </a:pPr>
            <a:r>
              <a:rPr b="1" lang="en-US" sz="3700" u="sng">
                <a:solidFill>
                  <a:srgbClr val="2C3F71"/>
                </a:solidFill>
                <a:latin typeface="Calibri"/>
                <a:ea typeface="Calibri"/>
                <a:cs typeface="Calibri"/>
                <a:sym typeface="Calibri"/>
              </a:rPr>
              <a:t>Study Demographics</a:t>
            </a:r>
          </a:p>
        </p:txBody>
      </p:sp>
      <p:sp>
        <p:nvSpPr>
          <p:cNvPr id="165" name="Shape 165"/>
          <p:cNvSpPr txBox="1"/>
          <p:nvPr/>
        </p:nvSpPr>
        <p:spPr>
          <a:xfrm>
            <a:off x="11410750" y="14443175"/>
            <a:ext cx="9882000" cy="8463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buNone/>
            </a:pPr>
            <a:r>
              <a:rPr b="1" lang="en-US" sz="3700" u="sng">
                <a:solidFill>
                  <a:srgbClr val="2C3F71"/>
                </a:solidFill>
                <a:latin typeface="Calibri"/>
                <a:ea typeface="Calibri"/>
                <a:cs typeface="Calibri"/>
                <a:sym typeface="Calibri"/>
              </a:rPr>
              <a:t>Major Variables</a:t>
            </a:r>
          </a:p>
        </p:txBody>
      </p:sp>
      <p:sp>
        <p:nvSpPr>
          <p:cNvPr id="166" name="Shape 166"/>
          <p:cNvSpPr txBox="1"/>
          <p:nvPr/>
        </p:nvSpPr>
        <p:spPr>
          <a:xfrm>
            <a:off x="11523213" y="15768550"/>
            <a:ext cx="10058400" cy="6048600"/>
          </a:xfrm>
          <a:prstGeom prst="rect">
            <a:avLst/>
          </a:prstGeom>
          <a:noFill/>
          <a:ln>
            <a:noFill/>
          </a:ln>
        </p:spPr>
        <p:txBody>
          <a:bodyPr anchorCtr="0" anchor="ctr" bIns="91425" lIns="91425" rIns="91425" wrap="square" tIns="91425">
            <a:noAutofit/>
          </a:bodyPr>
          <a:lstStyle/>
          <a:p>
            <a:pPr indent="-419100" lvl="0" marL="457200" rtl="0">
              <a:lnSpc>
                <a:spcPct val="115000"/>
              </a:lnSpc>
              <a:spcBef>
                <a:spcPts val="0"/>
              </a:spcBef>
              <a:spcAft>
                <a:spcPts val="0"/>
              </a:spcAft>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H4ED1-Highschool graduation status-combined GED, certificates of completion and diploma into a single “graduated” category</a:t>
            </a:r>
          </a:p>
          <a:p>
            <a:pPr indent="-419100" lvl="0" marL="457200" rtl="0">
              <a:lnSpc>
                <a:spcPct val="115000"/>
              </a:lnSpc>
              <a:spcBef>
                <a:spcPts val="0"/>
              </a:spcBef>
              <a:spcAft>
                <a:spcPts val="0"/>
              </a:spcAft>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H4SP1T,H4SP1M,H4SP1H-these coded for hour, </a:t>
            </a:r>
            <a:r>
              <a:rPr lang="en-US" sz="3000">
                <a:solidFill>
                  <a:srgbClr val="2C3F71"/>
                </a:solidFill>
                <a:latin typeface="Times New Roman"/>
                <a:ea typeface="Times New Roman"/>
                <a:cs typeface="Times New Roman"/>
                <a:sym typeface="Times New Roman"/>
              </a:rPr>
              <a:t>minute</a:t>
            </a:r>
            <a:r>
              <a:rPr lang="en-US" sz="3000">
                <a:solidFill>
                  <a:srgbClr val="2C3F71"/>
                </a:solidFill>
                <a:latin typeface="Times New Roman"/>
                <a:ea typeface="Times New Roman"/>
                <a:cs typeface="Times New Roman"/>
                <a:sym typeface="Times New Roman"/>
              </a:rPr>
              <a:t> , and AM/PM respectively, they were combined into a single variable indication what time a person will get out of bed on a workday</a:t>
            </a:r>
          </a:p>
          <a:p>
            <a:pPr indent="-419100" lvl="0" marL="457200" rtl="0">
              <a:lnSpc>
                <a:spcPct val="115000"/>
              </a:lnSpc>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H4ED-Highest Education level-combined  8</a:t>
            </a:r>
            <a:r>
              <a:rPr baseline="30000" lang="en-US" sz="3000">
                <a:solidFill>
                  <a:srgbClr val="2C3F71"/>
                </a:solidFill>
                <a:latin typeface="Times New Roman"/>
                <a:ea typeface="Times New Roman"/>
                <a:cs typeface="Times New Roman"/>
                <a:sym typeface="Times New Roman"/>
              </a:rPr>
              <a:t>th</a:t>
            </a:r>
            <a:r>
              <a:rPr lang="en-US" sz="3000">
                <a:solidFill>
                  <a:srgbClr val="2C3F71"/>
                </a:solidFill>
                <a:latin typeface="Times New Roman"/>
                <a:ea typeface="Times New Roman"/>
                <a:cs typeface="Times New Roman"/>
                <a:sym typeface="Times New Roman"/>
              </a:rPr>
              <a:t> grade graduate(or less), some high school, and high school graduate into a single (High School or less) variable, also combined  doctoral degrees and post </a:t>
            </a:r>
            <a:r>
              <a:rPr lang="en-US" sz="3000">
                <a:solidFill>
                  <a:srgbClr val="2C3F71"/>
                </a:solidFill>
                <a:latin typeface="Times New Roman"/>
                <a:ea typeface="Times New Roman"/>
                <a:cs typeface="Times New Roman"/>
                <a:sym typeface="Times New Roman"/>
              </a:rPr>
              <a:t>baccalaureate</a:t>
            </a:r>
            <a:r>
              <a:rPr lang="en-US" sz="3000">
                <a:solidFill>
                  <a:srgbClr val="2C3F71"/>
                </a:solidFill>
                <a:latin typeface="Times New Roman"/>
                <a:ea typeface="Times New Roman"/>
                <a:cs typeface="Times New Roman"/>
                <a:sym typeface="Times New Roman"/>
              </a:rPr>
              <a:t> vocational training(i.e. nurse/lawschool) into a single category</a:t>
            </a:r>
          </a:p>
          <a:p>
            <a:pPr lvl="0" rtl="0">
              <a:lnSpc>
                <a:spcPct val="115000"/>
              </a:lnSpc>
              <a:spcBef>
                <a:spcPts val="0"/>
              </a:spcBef>
              <a:buNone/>
            </a:pPr>
            <a:r>
              <a:t/>
            </a:r>
            <a:endParaRPr sz="3000">
              <a:solidFill>
                <a:schemeClr val="dk1"/>
              </a:solidFill>
            </a:endParaRPr>
          </a:p>
        </p:txBody>
      </p:sp>
      <p:sp>
        <p:nvSpPr>
          <p:cNvPr id="167" name="Shape 167"/>
          <p:cNvSpPr txBox="1"/>
          <p:nvPr/>
        </p:nvSpPr>
        <p:spPr>
          <a:xfrm>
            <a:off x="593000" y="5548750"/>
            <a:ext cx="9882000" cy="1033800"/>
          </a:xfrm>
          <a:prstGeom prst="rect">
            <a:avLst/>
          </a:prstGeom>
          <a:noFill/>
          <a:ln>
            <a:noFill/>
          </a:ln>
        </p:spPr>
        <p:txBody>
          <a:bodyPr anchorCtr="0" anchor="t" bIns="91425" lIns="91425" rIns="91425" wrap="square" tIns="91425">
            <a:noAutofit/>
          </a:bodyPr>
          <a:lstStyle/>
          <a:p>
            <a:pPr lvl="0" algn="ctr">
              <a:spcBef>
                <a:spcPts val="0"/>
              </a:spcBef>
              <a:buNone/>
            </a:pPr>
            <a:r>
              <a:rPr b="1" lang="en-US" sz="3700" u="sng">
                <a:solidFill>
                  <a:srgbClr val="2C3F71"/>
                </a:solidFill>
                <a:latin typeface="Calibri"/>
                <a:ea typeface="Calibri"/>
                <a:cs typeface="Calibri"/>
                <a:sym typeface="Calibri"/>
              </a:rPr>
              <a:t>Abstract</a:t>
            </a:r>
          </a:p>
        </p:txBody>
      </p:sp>
      <p:sp>
        <p:nvSpPr>
          <p:cNvPr id="168" name="Shape 168"/>
          <p:cNvSpPr txBox="1"/>
          <p:nvPr/>
        </p:nvSpPr>
        <p:spPr>
          <a:xfrm>
            <a:off x="713800" y="6582550"/>
            <a:ext cx="9447300" cy="7524000"/>
          </a:xfrm>
          <a:prstGeom prst="rect">
            <a:avLst/>
          </a:prstGeom>
          <a:noFill/>
          <a:ln>
            <a:noFill/>
          </a:ln>
        </p:spPr>
        <p:txBody>
          <a:bodyPr anchorCtr="0" anchor="t" bIns="91425" lIns="91425" rIns="91425" wrap="square" tIns="91425">
            <a:noAutofit/>
          </a:bodyPr>
          <a:lstStyle/>
          <a:p>
            <a:pPr lvl="0">
              <a:spcBef>
                <a:spcPts val="0"/>
              </a:spcBef>
              <a:buNone/>
            </a:pPr>
            <a:r>
              <a:rPr lang="en-US" sz="3000">
                <a:solidFill>
                  <a:srgbClr val="2C3F71"/>
                </a:solidFill>
                <a:latin typeface="Times New Roman"/>
                <a:ea typeface="Times New Roman"/>
                <a:cs typeface="Times New Roman"/>
                <a:sym typeface="Times New Roman"/>
              </a:rPr>
              <a:t>The relationship between good health and sleep duration has been clearly established by various meta-analyses and epidemiological studies, although exactly which variables and how much they influence sleep duration has yet to be statistically examined. In this research project, we wanted to focus on the specific differences in sleep among various levels of reported income and education. Although the association between enhanced cognitive performance and sleep duration is clearly evident, a quantification of sleep time among different socioeconomic and education levels was performed to better understand the discrepancies among our levels of treatment.</a:t>
            </a:r>
            <a:r>
              <a:rPr lang="en-US" sz="3000">
                <a:solidFill>
                  <a:srgbClr val="333333"/>
                </a:solidFill>
                <a:latin typeface="Times New Roman"/>
                <a:ea typeface="Times New Roman"/>
                <a:cs typeface="Times New Roman"/>
                <a:sym typeface="Times New Roman"/>
              </a:rPr>
              <a:t> </a:t>
            </a:r>
            <a:r>
              <a:rPr lang="en-US" sz="3000">
                <a:solidFill>
                  <a:srgbClr val="2C3F71"/>
                </a:solidFill>
                <a:latin typeface="Times New Roman"/>
                <a:ea typeface="Times New Roman"/>
                <a:cs typeface="Times New Roman"/>
                <a:sym typeface="Times New Roman"/>
              </a:rPr>
              <a:t>We hypothesized seeing a negative association between sleep duration and higher levels of education and income. From this information, we hope to raise a greater understanding about sleep health in profession and academic cultures.</a:t>
            </a:r>
          </a:p>
        </p:txBody>
      </p:sp>
      <p:sp>
        <p:nvSpPr>
          <p:cNvPr id="169" name="Shape 169"/>
          <p:cNvSpPr txBox="1"/>
          <p:nvPr/>
        </p:nvSpPr>
        <p:spPr>
          <a:xfrm>
            <a:off x="22542400" y="14238852"/>
            <a:ext cx="9447300" cy="8734800"/>
          </a:xfrm>
          <a:prstGeom prst="rect">
            <a:avLst/>
          </a:prstGeom>
          <a:noFill/>
          <a:ln>
            <a:noFill/>
          </a:ln>
        </p:spPr>
        <p:txBody>
          <a:bodyPr anchorCtr="0" anchor="t" bIns="91425" lIns="91425" rIns="91425" wrap="square" tIns="91425">
            <a:noAutofit/>
          </a:bodyPr>
          <a:lstStyle/>
          <a:p>
            <a:pPr indent="-419100" lvl="0" marL="457200" rtl="0">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The explanatory variable is gender and the response is highest level of education achieved. The moderator being tested is household income. Specifically those people that make less than $50K or $50K or more per year.</a:t>
            </a:r>
          </a:p>
          <a:p>
            <a:pPr lvl="0" rtl="0">
              <a:spcBef>
                <a:spcPts val="0"/>
              </a:spcBef>
              <a:buNone/>
            </a:pPr>
            <a:r>
              <a:t/>
            </a:r>
            <a:endParaRPr sz="3000">
              <a:solidFill>
                <a:srgbClr val="2C3F71"/>
              </a:solidFill>
              <a:latin typeface="Times New Roman"/>
              <a:ea typeface="Times New Roman"/>
              <a:cs typeface="Times New Roman"/>
              <a:sym typeface="Times New Roman"/>
            </a:endParaRPr>
          </a:p>
          <a:p>
            <a:pPr indent="-419100" lvl="0" marL="457200" rtl="0">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A Chi Square analysis revealed that the relationship between gender and highest level of education achieved is significant in both the original and stratified model (p-value in original model is &lt;0.0001 and p-values on both income categories in the stratified model is &lt;0.0001).</a:t>
            </a:r>
          </a:p>
          <a:p>
            <a:pPr lvl="0" rtl="0">
              <a:spcBef>
                <a:spcPts val="0"/>
              </a:spcBef>
              <a:buNone/>
            </a:pPr>
            <a:r>
              <a:t/>
            </a:r>
            <a:endParaRPr sz="3000">
              <a:solidFill>
                <a:srgbClr val="2C3F71"/>
              </a:solidFill>
              <a:latin typeface="Times New Roman"/>
              <a:ea typeface="Times New Roman"/>
              <a:cs typeface="Times New Roman"/>
              <a:sym typeface="Times New Roman"/>
            </a:endParaRPr>
          </a:p>
          <a:p>
            <a:pPr indent="-419100" lvl="0" marL="457200" rtl="0">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The distribution of females across levels of education differs significantly between people with a household income of less than 50,000 dollars and an income of 50,000 dollars or more. The effect of gender on levels of education is therefore modified by the amount of money the person has made (see graph).</a:t>
            </a:r>
          </a:p>
        </p:txBody>
      </p:sp>
      <p:sp>
        <p:nvSpPr>
          <p:cNvPr id="170" name="Shape 170"/>
          <p:cNvSpPr txBox="1"/>
          <p:nvPr/>
        </p:nvSpPr>
        <p:spPr>
          <a:xfrm>
            <a:off x="22542400" y="13564738"/>
            <a:ext cx="3158400" cy="549300"/>
          </a:xfrm>
          <a:prstGeom prst="rect">
            <a:avLst/>
          </a:prstGeom>
          <a:noFill/>
          <a:ln>
            <a:noFill/>
          </a:ln>
        </p:spPr>
        <p:txBody>
          <a:bodyPr anchorCtr="0" anchor="t" bIns="91425" lIns="91425" rIns="91425" wrap="square" tIns="91425">
            <a:noAutofit/>
          </a:bodyPr>
          <a:lstStyle/>
          <a:p>
            <a:pPr lvl="0">
              <a:spcBef>
                <a:spcPts val="0"/>
              </a:spcBef>
              <a:buNone/>
            </a:pPr>
            <a:r>
              <a:rPr b="1" lang="en-US" sz="3300">
                <a:solidFill>
                  <a:srgbClr val="2C3F71"/>
                </a:solidFill>
                <a:latin typeface="Times New Roman"/>
                <a:ea typeface="Times New Roman"/>
                <a:cs typeface="Times New Roman"/>
                <a:sym typeface="Times New Roman"/>
              </a:rPr>
              <a:t>Moderation</a:t>
            </a:r>
            <a:r>
              <a:rPr lang="en-US" sz="3300">
                <a:latin typeface="Times New Roman"/>
                <a:ea typeface="Times New Roman"/>
                <a:cs typeface="Times New Roman"/>
                <a:sym typeface="Times New Roman"/>
              </a:rPr>
              <a:t> </a:t>
            </a:r>
          </a:p>
        </p:txBody>
      </p:sp>
      <p:sp>
        <p:nvSpPr>
          <p:cNvPr id="171" name="Shape 171"/>
          <p:cNvSpPr txBox="1"/>
          <p:nvPr/>
        </p:nvSpPr>
        <p:spPr>
          <a:xfrm>
            <a:off x="23207050" y="25051525"/>
            <a:ext cx="12123300" cy="1414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72" name="Shape 172"/>
          <p:cNvPicPr preferRelativeResize="0"/>
          <p:nvPr/>
        </p:nvPicPr>
        <p:blipFill>
          <a:blip r:embed="rId3">
            <a:alphaModFix/>
          </a:blip>
          <a:stretch>
            <a:fillRect/>
          </a:stretch>
        </p:blipFill>
        <p:spPr>
          <a:xfrm>
            <a:off x="22542400" y="23453275"/>
            <a:ext cx="9882001" cy="7377824"/>
          </a:xfrm>
          <a:prstGeom prst="rect">
            <a:avLst/>
          </a:prstGeom>
          <a:noFill/>
          <a:ln>
            <a:noFill/>
          </a:ln>
        </p:spPr>
      </p:pic>
      <p:sp>
        <p:nvSpPr>
          <p:cNvPr id="173" name="Shape 173"/>
          <p:cNvSpPr txBox="1"/>
          <p:nvPr/>
        </p:nvSpPr>
        <p:spPr>
          <a:xfrm>
            <a:off x="11529200" y="23418175"/>
            <a:ext cx="9882000" cy="7136700"/>
          </a:xfrm>
          <a:prstGeom prst="rect">
            <a:avLst/>
          </a:prstGeom>
          <a:noFill/>
          <a:ln>
            <a:noFill/>
          </a:ln>
        </p:spPr>
        <p:txBody>
          <a:bodyPr anchorCtr="0" anchor="t" bIns="91425" lIns="91425" rIns="91425" wrap="square" tIns="91425">
            <a:noAutofit/>
          </a:bodyPr>
          <a:lstStyle/>
          <a:p>
            <a:pPr indent="-419100" lvl="0" marL="457200" rtl="0">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The explanatory variable is highest education level that one has received and the response variable is the time a person wakes up on week days or work days.</a:t>
            </a:r>
          </a:p>
          <a:p>
            <a:pPr lvl="0" rtl="0">
              <a:spcBef>
                <a:spcPts val="0"/>
              </a:spcBef>
              <a:buNone/>
            </a:pPr>
            <a:r>
              <a:t/>
            </a:r>
            <a:endParaRPr sz="3000">
              <a:solidFill>
                <a:srgbClr val="2C3F71"/>
              </a:solidFill>
              <a:latin typeface="Times New Roman"/>
              <a:ea typeface="Times New Roman"/>
              <a:cs typeface="Times New Roman"/>
              <a:sym typeface="Times New Roman"/>
            </a:endParaRPr>
          </a:p>
          <a:p>
            <a:pPr indent="-419100" lvl="0" marL="457200" rtl="0">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An ANOVA test was conducted between these variables and found a statistically significant correlation (p-value &lt;0.0001). We can reject the fact that there's not a relationship between the time people wake up during work days and the level of education they have received.</a:t>
            </a:r>
          </a:p>
          <a:p>
            <a:pPr lvl="0" rtl="0">
              <a:spcBef>
                <a:spcPts val="0"/>
              </a:spcBef>
              <a:buNone/>
            </a:pPr>
            <a:r>
              <a:t/>
            </a:r>
            <a:endParaRPr sz="3000">
              <a:solidFill>
                <a:srgbClr val="2C3F71"/>
              </a:solidFill>
              <a:latin typeface="Times New Roman"/>
              <a:ea typeface="Times New Roman"/>
              <a:cs typeface="Times New Roman"/>
              <a:sym typeface="Times New Roman"/>
            </a:endParaRPr>
          </a:p>
          <a:p>
            <a:pPr indent="-419100" lvl="0" marL="457200" rtl="0">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Looking at the violin plot, there’s a slight difference in the highest average wake up time versus those who have received a lower education degree than those who have received higher education degrees. </a:t>
            </a:r>
          </a:p>
          <a:p>
            <a:pPr lvl="0" rtl="0">
              <a:spcBef>
                <a:spcPts val="0"/>
              </a:spcBef>
              <a:buNone/>
            </a:pPr>
            <a:r>
              <a:t/>
            </a:r>
            <a:endParaRPr sz="3000">
              <a:solidFill>
                <a:srgbClr val="2C3F71"/>
              </a:solidFill>
              <a:latin typeface="Times New Roman"/>
              <a:ea typeface="Times New Roman"/>
              <a:cs typeface="Times New Roman"/>
              <a:sym typeface="Times New Roman"/>
            </a:endParaRPr>
          </a:p>
          <a:p>
            <a:pPr lvl="0" rtl="0">
              <a:spcBef>
                <a:spcPts val="0"/>
              </a:spcBef>
              <a:buNone/>
            </a:pPr>
            <a:r>
              <a:t/>
            </a:r>
            <a:endParaRPr sz="3000">
              <a:solidFill>
                <a:srgbClr val="2C3F71"/>
              </a:solidFill>
              <a:latin typeface="Times New Roman"/>
              <a:ea typeface="Times New Roman"/>
              <a:cs typeface="Times New Roman"/>
              <a:sym typeface="Times New Roman"/>
            </a:endParaRPr>
          </a:p>
          <a:p>
            <a:pPr lvl="0">
              <a:spcBef>
                <a:spcPts val="0"/>
              </a:spcBef>
              <a:buNone/>
            </a:pPr>
            <a:r>
              <a:t/>
            </a:r>
            <a:endParaRPr sz="3000">
              <a:solidFill>
                <a:srgbClr val="2C3F71"/>
              </a:solidFill>
              <a:latin typeface="Times New Roman"/>
              <a:ea typeface="Times New Roman"/>
              <a:cs typeface="Times New Roman"/>
              <a:sym typeface="Times New Roman"/>
            </a:endParaRPr>
          </a:p>
        </p:txBody>
      </p:sp>
      <p:pic>
        <p:nvPicPr>
          <p:cNvPr id="174" name="Shape 174"/>
          <p:cNvPicPr preferRelativeResize="0"/>
          <p:nvPr/>
        </p:nvPicPr>
        <p:blipFill>
          <a:blip r:embed="rId4">
            <a:alphaModFix/>
          </a:blip>
          <a:stretch>
            <a:fillRect/>
          </a:stretch>
        </p:blipFill>
        <p:spPr>
          <a:xfrm>
            <a:off x="22808012" y="5776188"/>
            <a:ext cx="9447300" cy="7505868"/>
          </a:xfrm>
          <a:prstGeom prst="rect">
            <a:avLst/>
          </a:prstGeom>
          <a:noFill/>
          <a:ln>
            <a:noFill/>
          </a:ln>
        </p:spPr>
      </p:pic>
      <p:sp>
        <p:nvSpPr>
          <p:cNvPr id="175" name="Shape 175"/>
          <p:cNvSpPr txBox="1"/>
          <p:nvPr/>
        </p:nvSpPr>
        <p:spPr>
          <a:xfrm>
            <a:off x="11529200" y="22730325"/>
            <a:ext cx="4492800" cy="846300"/>
          </a:xfrm>
          <a:prstGeom prst="rect">
            <a:avLst/>
          </a:prstGeom>
          <a:noFill/>
          <a:ln>
            <a:noFill/>
          </a:ln>
        </p:spPr>
        <p:txBody>
          <a:bodyPr anchorCtr="0" anchor="t" bIns="91425" lIns="91425" rIns="91425" wrap="square" tIns="91425">
            <a:noAutofit/>
          </a:bodyPr>
          <a:lstStyle/>
          <a:p>
            <a:pPr lvl="0">
              <a:spcBef>
                <a:spcPts val="0"/>
              </a:spcBef>
              <a:buNone/>
            </a:pPr>
            <a:r>
              <a:rPr b="1" lang="en-US" sz="3300">
                <a:solidFill>
                  <a:srgbClr val="2C3F71"/>
                </a:solidFill>
                <a:latin typeface="Times New Roman"/>
                <a:ea typeface="Times New Roman"/>
                <a:cs typeface="Times New Roman"/>
                <a:sym typeface="Times New Roman"/>
              </a:rPr>
              <a:t>Bivariate </a:t>
            </a:r>
          </a:p>
        </p:txBody>
      </p:sp>
    </p:spTree>
  </p:cSld>
  <p:clrMapOvr>
    <a:masterClrMapping/>
  </p:clrMapOvr>
</p:sld>
</file>

<file path=ppt/theme/theme1.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