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4747200" cy="23774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3CD4A9-FAE8-4CE1-A472-A3481FF85E8E}">
  <a:tblStyle styleId="{BA3CD4A9-FAE8-4CE1-A472-A3481FF85E8E}"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30" d="100"/>
          <a:sy n="30" d="100"/>
        </p:scale>
        <p:origin x="164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23806" y="685800"/>
            <a:ext cx="5010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800" b="0" i="0" u="none" strike="noStrike" cap="none"/>
            </a:lvl1pPr>
            <a:lvl2pPr marL="457200" marR="0" lvl="1" indent="0" algn="l" rtl="0">
              <a:spcBef>
                <a:spcPts val="0"/>
              </a:spcBef>
              <a:buSzPts val="1400"/>
              <a:buNone/>
              <a:defRPr sz="1800" b="0" i="0" u="none" strike="noStrike" cap="none"/>
            </a:lvl2pPr>
            <a:lvl3pPr marL="914400" marR="0" lvl="2" indent="0" algn="l" rtl="0">
              <a:spcBef>
                <a:spcPts val="0"/>
              </a:spcBef>
              <a:buSzPts val="1400"/>
              <a:buNone/>
              <a:defRPr sz="1800" b="0" i="0" u="none" strike="noStrike" cap="none"/>
            </a:lvl3pPr>
            <a:lvl4pPr marL="1371600" marR="0" lvl="3" indent="0" algn="l" rtl="0">
              <a:spcBef>
                <a:spcPts val="0"/>
              </a:spcBef>
              <a:buSzPts val="1400"/>
              <a:buNone/>
              <a:defRPr sz="1800" b="0" i="0" u="none" strike="noStrike" cap="none"/>
            </a:lvl4pPr>
            <a:lvl5pPr marL="1828800" marR="0" lvl="4" indent="0" algn="l" rtl="0">
              <a:spcBef>
                <a:spcPts val="0"/>
              </a:spcBef>
              <a:buSzPts val="1400"/>
              <a:buNone/>
              <a:defRPr sz="1800" b="0" i="0" u="none" strike="noStrike" cap="none"/>
            </a:lvl5pPr>
            <a:lvl6pPr marL="2286000" marR="0" lvl="5" indent="0" algn="l" rtl="0">
              <a:spcBef>
                <a:spcPts val="0"/>
              </a:spcBef>
              <a:buSzPts val="1400"/>
              <a:buNone/>
              <a:defRPr sz="1800" b="0" i="0" u="none" strike="noStrike" cap="none"/>
            </a:lvl6pPr>
            <a:lvl7pPr marL="2743200" marR="0" lvl="6" indent="0" algn="l" rtl="0">
              <a:spcBef>
                <a:spcPts val="0"/>
              </a:spcBef>
              <a:buSzPts val="1400"/>
              <a:buNone/>
              <a:defRPr sz="1800" b="0" i="0" u="none" strike="noStrike" cap="none"/>
            </a:lvl7pPr>
            <a:lvl8pPr marL="3200400" marR="0" lvl="7" indent="0" algn="l" rtl="0">
              <a:spcBef>
                <a:spcPts val="0"/>
              </a:spcBef>
              <a:buSzPts val="1400"/>
              <a:buNone/>
              <a:defRPr sz="1800" b="0" i="0" u="none" strike="noStrike" cap="none"/>
            </a:lvl8pPr>
            <a:lvl9pPr marL="3657600" marR="0" lvl="8" indent="0" algn="l" rtl="0">
              <a:spcBef>
                <a:spcPts val="0"/>
              </a:spcBef>
              <a:buSzPts val="1400"/>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
        <p:nvSpPr>
          <p:cNvPr id="86" name="Shape 86"/>
          <p:cNvSpPr>
            <a:spLocks noGrp="1" noRot="1" noChangeAspect="1"/>
          </p:cNvSpPr>
          <p:nvPr>
            <p:ph type="sldImg" idx="2"/>
          </p:nvPr>
        </p:nvSpPr>
        <p:spPr>
          <a:xfrm>
            <a:off x="923925" y="685800"/>
            <a:ext cx="501015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Font typeface="Arial"/>
              <a:buNone/>
            </a:pPr>
            <a:r>
              <a:rPr lang="en-US"/>
              <a:t>Need to fix:</a:t>
            </a:r>
          </a:p>
          <a:p>
            <a:pPr marL="0" marR="0" lvl="0" indent="0" algn="l" rtl="0">
              <a:spcBef>
                <a:spcPts val="0"/>
              </a:spcBef>
              <a:buFont typeface="Arial"/>
              <a:buNone/>
            </a:pPr>
            <a:endParaRPr/>
          </a:p>
          <a:p>
            <a:pPr marL="0" marR="0" lvl="0" indent="-69850" algn="l" rtl="0">
              <a:spcBef>
                <a:spcPts val="0"/>
              </a:spcBef>
              <a:buClr>
                <a:schemeClr val="dk1"/>
              </a:buClr>
              <a:buSzPts val="1100"/>
              <a:buFont typeface="Arial"/>
              <a:buNone/>
            </a:pPr>
            <a:r>
              <a:rPr lang="en-US"/>
              <a:t>Hypothesis </a:t>
            </a:r>
          </a:p>
          <a:p>
            <a:pPr marL="0" marR="0" lvl="0" indent="-69850" algn="l" rtl="0">
              <a:spcBef>
                <a:spcPts val="0"/>
              </a:spcBef>
              <a:buClr>
                <a:schemeClr val="dk1"/>
              </a:buClr>
              <a:buSzPts val="1100"/>
              <a:buFont typeface="Arial"/>
              <a:buNone/>
            </a:pPr>
            <a:r>
              <a:rPr lang="en-US"/>
              <a:t>error bars or CI for regression plot???</a:t>
            </a:r>
          </a:p>
          <a:p>
            <a:pPr marL="0" marR="0" lvl="0" indent="-69850" algn="l" rtl="0">
              <a:spcBef>
                <a:spcPts val="0"/>
              </a:spcBef>
              <a:buClr>
                <a:schemeClr val="dk1"/>
              </a:buClr>
              <a:buSzPts val="1100"/>
              <a:buFont typeface="Arial"/>
              <a:buNone/>
            </a:pPr>
            <a:endParaRPr/>
          </a:p>
          <a:p>
            <a:pPr marL="0" marR="0" lvl="0" indent="387350" algn="l" rtl="0">
              <a:spcBef>
                <a:spcPts val="0"/>
              </a:spcBef>
              <a:buClr>
                <a:schemeClr val="dk1"/>
              </a:buClr>
              <a:buSzPts val="1100"/>
              <a:buFont typeface="Arial"/>
              <a:buNone/>
            </a:pPr>
            <a:r>
              <a:rPr lang="en-US" sz="1400"/>
              <a:t>We predicted that parental dynamics would affect the relationship between age of first sexual experience and age of first drug/alcohol use. The prediction was incorrect since none of the three parental dynamics were found to moderate or confound the relationship between age of first sexual experience and age of first drug/alcohol use. </a:t>
            </a:r>
          </a:p>
          <a:p>
            <a:pPr marL="0" marR="0" lvl="0" indent="387350" algn="l" rtl="0">
              <a:spcBef>
                <a:spcPts val="0"/>
              </a:spcBef>
              <a:buClr>
                <a:schemeClr val="dk1"/>
              </a:buClr>
              <a:buSzPts val="1100"/>
              <a:buFont typeface="Arial"/>
              <a:buNone/>
            </a:pPr>
            <a:r>
              <a:rPr lang="en-US" sz="1400">
                <a:solidFill>
                  <a:schemeClr val="dk1"/>
                </a:solidFill>
              </a:rPr>
              <a:t> After controlling for age of first drug/alcohol use, closeness of parent-child relationship and levels of mistreatment, parental structure is not significantly associated with age of first sexual experience (p = 0.10). Similarly, after controlling for age of first drug/alcohol use, parental structure and levels of mistreatment, closeness of parent-child relationship is not significantly associated with age of first sexual experience(p=0.64). </a:t>
            </a:r>
          </a:p>
          <a:p>
            <a:pPr marL="0" marR="0" lvl="0" indent="387350" algn="l" rtl="0">
              <a:spcBef>
                <a:spcPts val="0"/>
              </a:spcBef>
              <a:buClr>
                <a:schemeClr val="dk1"/>
              </a:buClr>
              <a:buSzPts val="1100"/>
              <a:buFont typeface="Arial"/>
              <a:buNone/>
            </a:pPr>
            <a:r>
              <a:rPr lang="en-US" sz="1400">
                <a:solidFill>
                  <a:schemeClr val="dk1"/>
                </a:solidFill>
              </a:rPr>
              <a:t>After controlling for age of first drug/alcohol use, parental structure, and closeness of parent-child relationship, mistreat by adults had a significant negative relationship with age of first sexual experience (p-value ranged from &lt;.0001 - 0.72 across all levels or mistreatment). This indicates that mistreatment by an adult is a covariate of age of first sexual experience. </a:t>
            </a:r>
          </a:p>
          <a:p>
            <a:pPr marL="0" marR="0" lvl="0" indent="387350" algn="l" rtl="0">
              <a:spcBef>
                <a:spcPts val="0"/>
              </a:spcBef>
              <a:buClr>
                <a:schemeClr val="dk1"/>
              </a:buClr>
              <a:buSzPts val="1100"/>
              <a:buFont typeface="Arial"/>
              <a:buNone/>
            </a:pPr>
            <a:endParaRPr sz="1400">
              <a:solidFill>
                <a:schemeClr val="dk1"/>
              </a:solidFill>
            </a:endParaRPr>
          </a:p>
          <a:p>
            <a:pPr marL="0" marR="0" lvl="0" indent="-69850" algn="l" rtl="0">
              <a:spcBef>
                <a:spcPts val="0"/>
              </a:spcBef>
              <a:buClr>
                <a:schemeClr val="dk1"/>
              </a:buClr>
              <a:buSzPts val="1100"/>
              <a:buFont typeface="Arial"/>
              <a:buNone/>
            </a:pPr>
            <a:r>
              <a:rPr lang="en-US" sz="1400">
                <a:solidFill>
                  <a:schemeClr val="dk1"/>
                </a:solidFill>
              </a:rPr>
              <a:t>	</a:t>
            </a:r>
          </a:p>
          <a:p>
            <a:pPr marL="0" marR="0" lvl="0" indent="-69850" algn="l" rtl="0">
              <a:spcBef>
                <a:spcPts val="0"/>
              </a:spcBef>
              <a:buClr>
                <a:schemeClr val="dk1"/>
              </a:buClr>
              <a:buSzPts val="1100"/>
              <a:buFont typeface="Arial"/>
              <a:buNone/>
            </a:pPr>
            <a:endParaRPr/>
          </a:p>
          <a:p>
            <a:pPr marL="0" marR="0" lvl="0" indent="0" algn="l" rtl="0">
              <a:spcBef>
                <a:spcPts val="0"/>
              </a:spcBef>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606264" y="7385932"/>
            <a:ext cx="29534400" cy="50955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17" name="Shape 17"/>
          <p:cNvSpPr txBox="1">
            <a:spLocks noGrp="1"/>
          </p:cNvSpPr>
          <p:nvPr>
            <p:ph type="subTitle" idx="1"/>
          </p:nvPr>
        </p:nvSpPr>
        <p:spPr>
          <a:xfrm>
            <a:off x="5212528" y="13471702"/>
            <a:ext cx="24322500" cy="6076200"/>
          </a:xfrm>
          <a:prstGeom prst="rect">
            <a:avLst/>
          </a:prstGeom>
          <a:noFill/>
          <a:ln>
            <a:noFill/>
          </a:ln>
        </p:spPr>
        <p:txBody>
          <a:bodyPr wrap="square" lIns="72325" tIns="72325" rIns="72325" bIns="72325" anchor="t" anchorCtr="0"/>
          <a:lstStyle>
            <a:lvl1pPr marL="0" marR="0" lvl="0" indent="0" algn="ctr" rtl="0">
              <a:lnSpc>
                <a:spcPct val="100000"/>
              </a:lnSpc>
              <a:spcBef>
                <a:spcPts val="25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ctr" rtl="0">
              <a:lnSpc>
                <a:spcPct val="100000"/>
              </a:lnSpc>
              <a:spcBef>
                <a:spcPts val="21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ctr" rtl="0">
              <a:lnSpc>
                <a:spcPct val="100000"/>
              </a:lnSpc>
              <a:spcBef>
                <a:spcPts val="180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744788" y="15277484"/>
            <a:ext cx="29534400" cy="47217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74" name="Shape 74"/>
          <p:cNvSpPr txBox="1">
            <a:spLocks noGrp="1"/>
          </p:cNvSpPr>
          <p:nvPr>
            <p:ph type="body" idx="1"/>
          </p:nvPr>
        </p:nvSpPr>
        <p:spPr>
          <a:xfrm>
            <a:off x="2744788" y="10076832"/>
            <a:ext cx="29534400" cy="5200800"/>
          </a:xfrm>
          <a:prstGeom prst="rect">
            <a:avLst/>
          </a:prstGeom>
          <a:noFill/>
          <a:ln>
            <a:noFill/>
          </a:ln>
        </p:spPr>
        <p:txBody>
          <a:bodyPr wrap="square" lIns="72325" tIns="72325" rIns="72325" bIns="72325" anchor="b" anchorCtr="0"/>
          <a:lstStyle>
            <a:lvl1pPr marL="0" marR="0" lvl="0"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75" name="Shape 75"/>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18958513" y="7186916"/>
            <a:ext cx="20285700" cy="78174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23" name="Shape 23"/>
          <p:cNvSpPr txBox="1">
            <a:spLocks noGrp="1"/>
          </p:cNvSpPr>
          <p:nvPr>
            <p:ph type="body" idx="1"/>
          </p:nvPr>
        </p:nvSpPr>
        <p:spPr>
          <a:xfrm rot="5400000">
            <a:off x="3268696" y="-577984"/>
            <a:ext cx="20285700" cy="23347200"/>
          </a:xfrm>
          <a:prstGeom prst="rect">
            <a:avLst/>
          </a:prstGeom>
          <a:noFill/>
          <a:ln>
            <a:noFill/>
          </a:ln>
        </p:spPr>
        <p:txBody>
          <a:bodyPr wrap="square" lIns="72325" tIns="72325" rIns="72325" bIns="72325" anchor="t" anchorCtr="0"/>
          <a:lstStyle>
            <a:lvl1pPr marL="1409700" marR="0" lvl="0" indent="-495300" algn="l" rtl="0">
              <a:lnSpc>
                <a:spcPct val="100000"/>
              </a:lnSpc>
              <a:spcBef>
                <a:spcPts val="25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21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738113" y="953256"/>
            <a:ext cx="31272300" cy="39624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29" name="Shape 29"/>
          <p:cNvSpPr txBox="1">
            <a:spLocks noGrp="1"/>
          </p:cNvSpPr>
          <p:nvPr>
            <p:ph type="body" idx="1"/>
          </p:nvPr>
        </p:nvSpPr>
        <p:spPr>
          <a:xfrm rot="5400000">
            <a:off x="9529343" y="-2242761"/>
            <a:ext cx="15689700" cy="31272300"/>
          </a:xfrm>
          <a:prstGeom prst="rect">
            <a:avLst/>
          </a:prstGeom>
          <a:noFill/>
          <a:ln>
            <a:noFill/>
          </a:ln>
        </p:spPr>
        <p:txBody>
          <a:bodyPr wrap="square" lIns="72325" tIns="72325" rIns="72325" bIns="72325" anchor="t" anchorCtr="0"/>
          <a:lstStyle>
            <a:lvl1pPr marL="1409700" marR="0" lvl="0" indent="-495300" algn="l" rtl="0">
              <a:lnSpc>
                <a:spcPct val="100000"/>
              </a:lnSpc>
              <a:spcBef>
                <a:spcPts val="25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21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811140" y="16641851"/>
            <a:ext cx="20847600" cy="1965600"/>
          </a:xfrm>
          <a:prstGeom prst="rect">
            <a:avLst/>
          </a:prstGeom>
          <a:noFill/>
          <a:ln>
            <a:noFill/>
          </a:ln>
        </p:spPr>
        <p:txBody>
          <a:bodyPr wrap="square" lIns="72325" tIns="72325" rIns="72325" bIns="72325" anchor="b"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35" name="Shape 35"/>
          <p:cNvSpPr>
            <a:spLocks noGrp="1"/>
          </p:cNvSpPr>
          <p:nvPr>
            <p:ph type="pic" idx="2"/>
          </p:nvPr>
        </p:nvSpPr>
        <p:spPr>
          <a:xfrm>
            <a:off x="6811140" y="2124517"/>
            <a:ext cx="20847600" cy="14264100"/>
          </a:xfrm>
          <a:prstGeom prst="rect">
            <a:avLst/>
          </a:prstGeom>
          <a:noFill/>
          <a:ln>
            <a:noFill/>
          </a:ln>
        </p:spPr>
        <p:txBody>
          <a:bodyPr wrap="square" lIns="72325" tIns="72325" rIns="72325" bIns="72325" anchor="ctr" anchorCtr="0"/>
          <a:lstStyle>
            <a:lvl1pPr lvl="0">
              <a:spcBef>
                <a:spcPts val="0"/>
              </a:spcBef>
              <a:buNone/>
              <a:defRPr/>
            </a:lvl1pPr>
          </a:lstStyle>
          <a:p>
            <a:endParaRPr/>
          </a:p>
        </p:txBody>
      </p:sp>
      <p:sp>
        <p:nvSpPr>
          <p:cNvPr id="36" name="Shape 36"/>
          <p:cNvSpPr txBox="1">
            <a:spLocks noGrp="1"/>
          </p:cNvSpPr>
          <p:nvPr>
            <p:ph type="body" idx="1"/>
          </p:nvPr>
        </p:nvSpPr>
        <p:spPr>
          <a:xfrm>
            <a:off x="6811140" y="18607001"/>
            <a:ext cx="20847600" cy="27897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37136" y="947031"/>
            <a:ext cx="11431200" cy="4027800"/>
          </a:xfrm>
          <a:prstGeom prst="rect">
            <a:avLst/>
          </a:prstGeom>
          <a:noFill/>
          <a:ln>
            <a:noFill/>
          </a:ln>
        </p:spPr>
        <p:txBody>
          <a:bodyPr wrap="square" lIns="72325" tIns="72325" rIns="72325" bIns="72325" anchor="b"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42" name="Shape 42"/>
          <p:cNvSpPr txBox="1">
            <a:spLocks noGrp="1"/>
          </p:cNvSpPr>
          <p:nvPr>
            <p:ph type="body" idx="1"/>
          </p:nvPr>
        </p:nvSpPr>
        <p:spPr>
          <a:xfrm>
            <a:off x="13585414" y="947031"/>
            <a:ext cx="19424700" cy="20289900"/>
          </a:xfrm>
          <a:prstGeom prst="rect">
            <a:avLst/>
          </a:prstGeom>
          <a:noFill/>
          <a:ln>
            <a:noFill/>
          </a:ln>
        </p:spPr>
        <p:txBody>
          <a:bodyPr wrap="square" lIns="72325" tIns="72325" rIns="72325" bIns="72325" anchor="t" anchorCtr="0"/>
          <a:lstStyle>
            <a:lvl1pPr marL="1409700" marR="0" lvl="0" indent="-495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body" idx="2"/>
          </p:nvPr>
        </p:nvSpPr>
        <p:spPr>
          <a:xfrm>
            <a:off x="1737136" y="4974784"/>
            <a:ext cx="11431200" cy="162618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44" name="Shape 44"/>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738113" y="953256"/>
            <a:ext cx="31272300" cy="39624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53" name="Shape 53"/>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737137" y="951618"/>
            <a:ext cx="31273200" cy="39624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58" name="Shape 58"/>
          <p:cNvSpPr txBox="1">
            <a:spLocks noGrp="1"/>
          </p:cNvSpPr>
          <p:nvPr>
            <p:ph type="body" idx="1"/>
          </p:nvPr>
        </p:nvSpPr>
        <p:spPr>
          <a:xfrm>
            <a:off x="1737136" y="5322183"/>
            <a:ext cx="15352800" cy="2217300"/>
          </a:xfrm>
          <a:prstGeom prst="rect">
            <a:avLst/>
          </a:prstGeom>
          <a:noFill/>
          <a:ln>
            <a:noFill/>
          </a:ln>
        </p:spPr>
        <p:txBody>
          <a:bodyPr wrap="square" lIns="72325" tIns="72325" rIns="72325" bIns="72325" anchor="b" anchorCtr="0"/>
          <a:lstStyle>
            <a:lvl1pPr marL="0" marR="0" lvl="0"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body" idx="2"/>
          </p:nvPr>
        </p:nvSpPr>
        <p:spPr>
          <a:xfrm>
            <a:off x="1737136" y="7539568"/>
            <a:ext cx="15352800" cy="13697700"/>
          </a:xfrm>
          <a:prstGeom prst="rect">
            <a:avLst/>
          </a:prstGeom>
          <a:noFill/>
          <a:ln>
            <a:noFill/>
          </a:ln>
        </p:spPr>
        <p:txBody>
          <a:bodyPr wrap="square" lIns="72325" tIns="72325" rIns="72325" bIns="72325" anchor="t" anchorCtr="0"/>
          <a:lstStyle>
            <a:lvl1pPr marL="1409700" marR="0" lvl="0" indent="-495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3"/>
          </p:nvPr>
        </p:nvSpPr>
        <p:spPr>
          <a:xfrm>
            <a:off x="17650649" y="5322183"/>
            <a:ext cx="15360000" cy="2217300"/>
          </a:xfrm>
          <a:prstGeom prst="rect">
            <a:avLst/>
          </a:prstGeom>
          <a:noFill/>
          <a:ln>
            <a:noFill/>
          </a:ln>
        </p:spPr>
        <p:txBody>
          <a:bodyPr wrap="square" lIns="72325" tIns="72325" rIns="72325" bIns="72325" anchor="b" anchorCtr="0"/>
          <a:lstStyle>
            <a:lvl1pPr marL="0" marR="0" lvl="0"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chemeClr val="dk1"/>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body" idx="4"/>
          </p:nvPr>
        </p:nvSpPr>
        <p:spPr>
          <a:xfrm>
            <a:off x="17650649" y="7539568"/>
            <a:ext cx="15360000" cy="13697700"/>
          </a:xfrm>
          <a:prstGeom prst="rect">
            <a:avLst/>
          </a:prstGeom>
          <a:noFill/>
          <a:ln>
            <a:noFill/>
          </a:ln>
        </p:spPr>
        <p:txBody>
          <a:bodyPr wrap="square" lIns="72325" tIns="72325" rIns="72325" bIns="72325" anchor="t" anchorCtr="0"/>
          <a:lstStyle>
            <a:lvl1pPr marL="1409700" marR="0" lvl="0" indent="-495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38113" y="953256"/>
            <a:ext cx="31272300" cy="39624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67" name="Shape 67"/>
          <p:cNvSpPr txBox="1">
            <a:spLocks noGrp="1"/>
          </p:cNvSpPr>
          <p:nvPr>
            <p:ph type="body" idx="1"/>
          </p:nvPr>
        </p:nvSpPr>
        <p:spPr>
          <a:xfrm>
            <a:off x="1738254" y="5548050"/>
            <a:ext cx="15581700" cy="15689700"/>
          </a:xfrm>
          <a:prstGeom prst="rect">
            <a:avLst/>
          </a:prstGeom>
          <a:noFill/>
          <a:ln>
            <a:noFill/>
          </a:ln>
        </p:spPr>
        <p:txBody>
          <a:bodyPr wrap="square" lIns="72325" tIns="72325" rIns="72325" bIns="72325" anchor="t" anchorCtr="0"/>
          <a:lstStyle>
            <a:lvl1pPr marL="1409700" marR="0" lvl="0" indent="-495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68" name="Shape 68"/>
          <p:cNvSpPr txBox="1">
            <a:spLocks noGrp="1"/>
          </p:cNvSpPr>
          <p:nvPr>
            <p:ph type="body" idx="2"/>
          </p:nvPr>
        </p:nvSpPr>
        <p:spPr>
          <a:xfrm>
            <a:off x="17427223" y="5548050"/>
            <a:ext cx="15582900" cy="15689700"/>
          </a:xfrm>
          <a:prstGeom prst="rect">
            <a:avLst/>
          </a:prstGeom>
          <a:noFill/>
          <a:ln>
            <a:noFill/>
          </a:ln>
        </p:spPr>
        <p:txBody>
          <a:bodyPr wrap="square" lIns="72325" tIns="72325" rIns="72325" bIns="72325" anchor="t" anchorCtr="0"/>
          <a:lstStyle>
            <a:lvl1pPr marL="1409700" marR="0" lvl="0" indent="-495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738113" y="953256"/>
            <a:ext cx="31272300" cy="3962400"/>
          </a:xfrm>
          <a:prstGeom prst="rect">
            <a:avLst/>
          </a:prstGeom>
          <a:noFill/>
          <a:ln>
            <a:noFill/>
          </a:ln>
        </p:spPr>
        <p:txBody>
          <a:bodyPr wrap="square" lIns="72325" tIns="72325" rIns="72325" bIns="72325" anchor="ctr" anchorCtr="0"/>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000"/>
              <a:buNone/>
              <a:defRPr sz="1400"/>
            </a:lvl2pPr>
            <a:lvl3pPr marL="0" marR="0" lvl="2" indent="0" algn="ctr" rtl="0">
              <a:spcBef>
                <a:spcPts val="0"/>
              </a:spcBef>
              <a:spcAft>
                <a:spcPts val="0"/>
              </a:spcAft>
              <a:buSzPts val="1000"/>
              <a:buNone/>
              <a:defRPr sz="1400"/>
            </a:lvl3pPr>
            <a:lvl4pPr marL="0" marR="0" lvl="3" indent="0" algn="ctr" rtl="0">
              <a:spcBef>
                <a:spcPts val="0"/>
              </a:spcBef>
              <a:spcAft>
                <a:spcPts val="0"/>
              </a:spcAft>
              <a:buSzPts val="1000"/>
              <a:buNone/>
              <a:defRPr sz="1400"/>
            </a:lvl4pPr>
            <a:lvl5pPr marL="0" marR="0" lvl="4" indent="0" algn="ctr" rtl="0">
              <a:spcBef>
                <a:spcPts val="0"/>
              </a:spcBef>
              <a:spcAft>
                <a:spcPts val="0"/>
              </a:spcAft>
              <a:buSzPts val="1000"/>
              <a:buNone/>
              <a:defRPr sz="1400"/>
            </a:lvl5pPr>
            <a:lvl6pPr marL="355600" marR="0" lvl="5" indent="0" algn="ctr" rtl="0">
              <a:spcBef>
                <a:spcPts val="0"/>
              </a:spcBef>
              <a:spcAft>
                <a:spcPts val="0"/>
              </a:spcAft>
              <a:buSzPts val="1000"/>
              <a:buNone/>
              <a:defRPr sz="1400"/>
            </a:lvl6pPr>
            <a:lvl7pPr marL="736600" marR="0" lvl="6" indent="0" algn="ctr" rtl="0">
              <a:spcBef>
                <a:spcPts val="0"/>
              </a:spcBef>
              <a:spcAft>
                <a:spcPts val="0"/>
              </a:spcAft>
              <a:buSzPts val="1000"/>
              <a:buNone/>
              <a:defRPr sz="1400"/>
            </a:lvl7pPr>
            <a:lvl8pPr marL="1092200" marR="0" lvl="7" indent="0" algn="ctr" rtl="0">
              <a:spcBef>
                <a:spcPts val="0"/>
              </a:spcBef>
              <a:spcAft>
                <a:spcPts val="0"/>
              </a:spcAft>
              <a:buSzPts val="1000"/>
              <a:buNone/>
              <a:defRPr sz="1400"/>
            </a:lvl8pPr>
            <a:lvl9pPr marL="1447800" marR="0" lvl="8" indent="0" algn="ctr" rtl="0">
              <a:spcBef>
                <a:spcPts val="0"/>
              </a:spcBef>
              <a:spcAft>
                <a:spcPts val="0"/>
              </a:spcAft>
              <a:buSzPts val="1000"/>
              <a:buNone/>
              <a:defRPr sz="1400"/>
            </a:lvl9pPr>
          </a:lstStyle>
          <a:p>
            <a:endParaRPr/>
          </a:p>
        </p:txBody>
      </p:sp>
      <p:sp>
        <p:nvSpPr>
          <p:cNvPr id="11" name="Shape 11"/>
          <p:cNvSpPr txBox="1">
            <a:spLocks noGrp="1"/>
          </p:cNvSpPr>
          <p:nvPr>
            <p:ph type="body" idx="1"/>
          </p:nvPr>
        </p:nvSpPr>
        <p:spPr>
          <a:xfrm>
            <a:off x="1738113" y="5548539"/>
            <a:ext cx="31272300" cy="15689700"/>
          </a:xfrm>
          <a:prstGeom prst="rect">
            <a:avLst/>
          </a:prstGeom>
          <a:noFill/>
          <a:ln>
            <a:noFill/>
          </a:ln>
        </p:spPr>
        <p:txBody>
          <a:bodyPr wrap="square" lIns="72325" tIns="72325" rIns="72325" bIns="72325" anchor="t" anchorCtr="0"/>
          <a:lstStyle>
            <a:lvl1pPr marL="1409700" marR="0" lvl="0" indent="-495300" algn="l" rtl="0">
              <a:lnSpc>
                <a:spcPct val="100000"/>
              </a:lnSpc>
              <a:spcBef>
                <a:spcPts val="25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1pPr>
            <a:lvl2pPr marL="3009900" marR="0" lvl="1" indent="-330200" algn="l" rtl="0">
              <a:lnSpc>
                <a:spcPct val="100000"/>
              </a:lnSpc>
              <a:spcBef>
                <a:spcPts val="21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2pPr>
            <a:lvl3pPr marL="4648200" marR="0" lvl="2" indent="-228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3pPr>
            <a:lvl4pPr marL="6502400" marR="0" lvl="3" indent="-3175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4pPr>
            <a:lvl5pPr marL="8356600" marR="0" lvl="4"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5pPr>
            <a:lvl6pPr marL="8724900" marR="0" lvl="5" indent="-3683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6pPr>
            <a:lvl7pPr marL="9105900" marR="0" lvl="6" indent="-3810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7pPr>
            <a:lvl8pPr marL="9461500" marR="0" lvl="7"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8pPr>
            <a:lvl9pPr marL="9817100" marR="0" lvl="8" indent="-355600" algn="l" rtl="0">
              <a:lnSpc>
                <a:spcPct val="100000"/>
              </a:lnSpc>
              <a:spcBef>
                <a:spcPts val="1800"/>
              </a:spcBef>
              <a:spcAft>
                <a:spcPts val="0"/>
              </a:spcAft>
              <a:buClr>
                <a:schemeClr val="dk1"/>
              </a:buClr>
              <a:buSzPts val="1000"/>
              <a:buFont typeface="Arial"/>
              <a:buChar char="»"/>
              <a:defRPr sz="10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dt" idx="10"/>
          </p:nvPr>
        </p:nvSpPr>
        <p:spPr>
          <a:xfrm>
            <a:off x="1738113" y="21650703"/>
            <a:ext cx="81075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872714" y="21650703"/>
            <a:ext cx="11003100" cy="1650900"/>
          </a:xfrm>
          <a:prstGeom prst="rect">
            <a:avLst/>
          </a:prstGeom>
          <a:noFill/>
          <a:ln>
            <a:noFill/>
          </a:ln>
        </p:spPr>
        <p:txBody>
          <a:bodyPr wrap="square" lIns="72325" tIns="72325" rIns="72325" bIns="72325" anchor="t" anchorCtr="0"/>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L="355600" marR="0" lvl="1"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2pPr>
            <a:lvl3pPr marL="736600" marR="0" lvl="2"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092200" marR="0" lvl="3"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1447800" marR="0" lvl="4"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1816100" marR="0" lvl="5"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6pPr>
            <a:lvl7pPr marL="2197100" marR="0" lvl="6"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7pPr>
            <a:lvl8pPr marL="2552700" marR="0" lvl="7"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8pPr>
            <a:lvl9pPr marL="2908300" marR="0" lvl="8" indent="0" algn="l"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4902914" y="21650703"/>
            <a:ext cx="8107500" cy="1650900"/>
          </a:xfrm>
          <a:prstGeom prst="rect">
            <a:avLst/>
          </a:prstGeom>
          <a:noFill/>
          <a:ln>
            <a:noFill/>
          </a:ln>
        </p:spPr>
        <p:txBody>
          <a:bodyPr wrap="square" lIns="371925" tIns="185950" rIns="371925" bIns="185950" anchor="t"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US" sz="5800" b="0" i="0" u="none" strike="noStrike" cap="none">
                <a:solidFill>
                  <a:schemeClr val="dk1"/>
                </a:solidFill>
                <a:latin typeface="Arial"/>
                <a:ea typeface="Arial"/>
                <a:cs typeface="Arial"/>
                <a:sym typeface="Arial"/>
              </a:rPr>
              <a:t>‹#›</a:t>
            </a:fld>
            <a:endParaRPr lang="en-US" sz="5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a:stretch/>
        </p:blipFill>
        <p:spPr>
          <a:xfrm>
            <a:off x="32148190" y="308656"/>
            <a:ext cx="1590000" cy="1586700"/>
          </a:xfrm>
          <a:prstGeom prst="rect">
            <a:avLst/>
          </a:prstGeom>
          <a:noFill/>
          <a:ln>
            <a:noFill/>
          </a:ln>
        </p:spPr>
      </p:pic>
      <p:sp>
        <p:nvSpPr>
          <p:cNvPr id="90" name="Shape 90"/>
          <p:cNvSpPr txBox="1"/>
          <p:nvPr/>
        </p:nvSpPr>
        <p:spPr>
          <a:xfrm>
            <a:off x="1641209" y="2689777"/>
            <a:ext cx="8200800" cy="743100"/>
          </a:xfrm>
          <a:prstGeom prst="rect">
            <a:avLst/>
          </a:prstGeom>
          <a:solidFill>
            <a:srgbClr val="990000"/>
          </a:solidFill>
          <a:ln>
            <a:noFill/>
          </a:ln>
        </p:spPr>
        <p:txBody>
          <a:bodyPr wrap="square" lIns="108475" tIns="54250" rIns="108475" bIns="54250" anchor="ctr" anchorCtr="0">
            <a:noAutofit/>
          </a:bodyPr>
          <a:lstStyle/>
          <a:p>
            <a:pPr marL="0" marR="0" lvl="0" indent="0" algn="ctr" rtl="0">
              <a:lnSpc>
                <a:spcPct val="100000"/>
              </a:lnSpc>
              <a:spcBef>
                <a:spcPts val="0"/>
              </a:spcBef>
              <a:spcAft>
                <a:spcPts val="0"/>
              </a:spcAft>
              <a:buClr>
                <a:schemeClr val="lt1"/>
              </a:buClr>
              <a:buFont typeface="Cabin"/>
              <a:buNone/>
            </a:pPr>
            <a:r>
              <a:rPr lang="en-US" sz="4600" b="1" i="0" u="none" strike="noStrike" cap="none">
                <a:solidFill>
                  <a:schemeClr val="lt1"/>
                </a:solidFill>
                <a:latin typeface="Cabin"/>
                <a:ea typeface="Cabin"/>
                <a:cs typeface="Cabin"/>
                <a:sym typeface="Cabin"/>
              </a:rPr>
              <a:t>Introduction</a:t>
            </a:r>
          </a:p>
        </p:txBody>
      </p:sp>
      <p:sp>
        <p:nvSpPr>
          <p:cNvPr id="91" name="Shape 91"/>
          <p:cNvSpPr txBox="1"/>
          <p:nvPr/>
        </p:nvSpPr>
        <p:spPr>
          <a:xfrm>
            <a:off x="1557655" y="8492320"/>
            <a:ext cx="8200800" cy="743100"/>
          </a:xfrm>
          <a:prstGeom prst="rect">
            <a:avLst/>
          </a:prstGeom>
          <a:solidFill>
            <a:srgbClr val="990000"/>
          </a:solidFill>
          <a:ln>
            <a:noFill/>
          </a:ln>
        </p:spPr>
        <p:txBody>
          <a:bodyPr wrap="square" lIns="108475" tIns="54250" rIns="108475" bIns="54250" anchor="ctr" anchorCtr="0">
            <a:noAutofit/>
          </a:bodyPr>
          <a:lstStyle/>
          <a:p>
            <a:pPr marL="0" marR="0" lvl="0" indent="0" algn="ctr" rtl="0">
              <a:lnSpc>
                <a:spcPct val="100000"/>
              </a:lnSpc>
              <a:spcBef>
                <a:spcPts val="0"/>
              </a:spcBef>
              <a:spcAft>
                <a:spcPts val="0"/>
              </a:spcAft>
              <a:buClr>
                <a:schemeClr val="lt1"/>
              </a:buClr>
              <a:buFont typeface="Cabin"/>
              <a:buNone/>
            </a:pPr>
            <a:r>
              <a:rPr lang="en-US" sz="4600" b="1" i="0" u="none" strike="noStrike" cap="none">
                <a:solidFill>
                  <a:schemeClr val="lt1"/>
                </a:solidFill>
                <a:latin typeface="Cabin"/>
                <a:ea typeface="Cabin"/>
                <a:cs typeface="Cabin"/>
                <a:sym typeface="Cabin"/>
              </a:rPr>
              <a:t>Methods</a:t>
            </a:r>
          </a:p>
        </p:txBody>
      </p:sp>
      <p:sp>
        <p:nvSpPr>
          <p:cNvPr id="92" name="Shape 92"/>
          <p:cNvSpPr txBox="1"/>
          <p:nvPr/>
        </p:nvSpPr>
        <p:spPr>
          <a:xfrm>
            <a:off x="11509068" y="2384978"/>
            <a:ext cx="11639400" cy="743100"/>
          </a:xfrm>
          <a:prstGeom prst="rect">
            <a:avLst/>
          </a:prstGeom>
          <a:solidFill>
            <a:srgbClr val="990000"/>
          </a:solidFill>
          <a:ln>
            <a:noFill/>
          </a:ln>
        </p:spPr>
        <p:txBody>
          <a:bodyPr wrap="square" lIns="108475" tIns="54250" rIns="108475" bIns="54250" anchor="ctr" anchorCtr="0">
            <a:noAutofit/>
          </a:bodyPr>
          <a:lstStyle/>
          <a:p>
            <a:pPr marL="0" marR="0" lvl="0" indent="0" algn="ctr" rtl="0">
              <a:lnSpc>
                <a:spcPct val="100000"/>
              </a:lnSpc>
              <a:spcBef>
                <a:spcPts val="0"/>
              </a:spcBef>
              <a:spcAft>
                <a:spcPts val="0"/>
              </a:spcAft>
              <a:buClr>
                <a:schemeClr val="lt1"/>
              </a:buClr>
              <a:buFont typeface="Cabin"/>
              <a:buNone/>
            </a:pPr>
            <a:r>
              <a:rPr lang="en-US" sz="4600" b="1" i="0" u="none" strike="noStrike" cap="none">
                <a:solidFill>
                  <a:schemeClr val="lt1"/>
                </a:solidFill>
                <a:latin typeface="Cabin"/>
                <a:ea typeface="Cabin"/>
                <a:cs typeface="Cabin"/>
                <a:sym typeface="Cabin"/>
              </a:rPr>
              <a:t>Results</a:t>
            </a:r>
          </a:p>
        </p:txBody>
      </p:sp>
      <p:sp>
        <p:nvSpPr>
          <p:cNvPr id="93" name="Shape 93"/>
          <p:cNvSpPr txBox="1"/>
          <p:nvPr/>
        </p:nvSpPr>
        <p:spPr>
          <a:xfrm>
            <a:off x="24706263" y="2689782"/>
            <a:ext cx="7660800" cy="743100"/>
          </a:xfrm>
          <a:prstGeom prst="rect">
            <a:avLst/>
          </a:prstGeom>
          <a:solidFill>
            <a:srgbClr val="990000"/>
          </a:solidFill>
          <a:ln>
            <a:noFill/>
          </a:ln>
        </p:spPr>
        <p:txBody>
          <a:bodyPr wrap="square" lIns="108475" tIns="54250" rIns="108475" bIns="54250" anchor="ctr" anchorCtr="0">
            <a:noAutofit/>
          </a:bodyPr>
          <a:lstStyle/>
          <a:p>
            <a:pPr marL="0" marR="0" lvl="0" indent="0" algn="ctr" rtl="0">
              <a:lnSpc>
                <a:spcPct val="100000"/>
              </a:lnSpc>
              <a:spcBef>
                <a:spcPts val="0"/>
              </a:spcBef>
              <a:spcAft>
                <a:spcPts val="0"/>
              </a:spcAft>
              <a:buClr>
                <a:schemeClr val="lt1"/>
              </a:buClr>
              <a:buFont typeface="Cabin"/>
              <a:buNone/>
            </a:pPr>
            <a:r>
              <a:rPr lang="en-US" sz="4600" b="1">
                <a:solidFill>
                  <a:schemeClr val="lt1"/>
                </a:solidFill>
                <a:latin typeface="Cabin"/>
                <a:ea typeface="Cabin"/>
                <a:cs typeface="Cabin"/>
                <a:sym typeface="Cabin"/>
              </a:rPr>
              <a:t>Discussion </a:t>
            </a:r>
          </a:p>
        </p:txBody>
      </p:sp>
      <p:sp>
        <p:nvSpPr>
          <p:cNvPr id="94" name="Shape 94"/>
          <p:cNvSpPr txBox="1"/>
          <p:nvPr/>
        </p:nvSpPr>
        <p:spPr>
          <a:xfrm>
            <a:off x="24972005" y="17006009"/>
            <a:ext cx="7542900" cy="743100"/>
          </a:xfrm>
          <a:prstGeom prst="rect">
            <a:avLst/>
          </a:prstGeom>
          <a:solidFill>
            <a:srgbClr val="990000"/>
          </a:solidFill>
          <a:ln>
            <a:noFill/>
          </a:ln>
        </p:spPr>
        <p:txBody>
          <a:bodyPr wrap="square" lIns="108475" tIns="54250" rIns="108475" bIns="54250" anchor="ctr" anchorCtr="0">
            <a:noAutofit/>
          </a:bodyPr>
          <a:lstStyle/>
          <a:p>
            <a:pPr marL="0" marR="0" lvl="0" indent="0" algn="ctr" rtl="0">
              <a:lnSpc>
                <a:spcPct val="100000"/>
              </a:lnSpc>
              <a:spcBef>
                <a:spcPts val="0"/>
              </a:spcBef>
              <a:spcAft>
                <a:spcPts val="0"/>
              </a:spcAft>
              <a:buClr>
                <a:schemeClr val="lt1"/>
              </a:buClr>
              <a:buFont typeface="Cabin"/>
              <a:buNone/>
            </a:pPr>
            <a:r>
              <a:rPr lang="en-US" sz="4600" b="1" i="0" u="none" strike="noStrike" cap="none">
                <a:solidFill>
                  <a:schemeClr val="lt1"/>
                </a:solidFill>
                <a:latin typeface="Cabin"/>
                <a:ea typeface="Cabin"/>
                <a:cs typeface="Cabin"/>
                <a:sym typeface="Cabin"/>
              </a:rPr>
              <a:t>References</a:t>
            </a:r>
          </a:p>
        </p:txBody>
      </p:sp>
      <p:sp>
        <p:nvSpPr>
          <p:cNvPr id="95" name="Shape 95"/>
          <p:cNvSpPr txBox="1"/>
          <p:nvPr/>
        </p:nvSpPr>
        <p:spPr>
          <a:xfrm>
            <a:off x="1722237" y="3745052"/>
            <a:ext cx="8038500" cy="4338000"/>
          </a:xfrm>
          <a:prstGeom prst="rect">
            <a:avLst/>
          </a:prstGeom>
          <a:noFill/>
          <a:ln>
            <a:noFill/>
          </a:ln>
        </p:spPr>
        <p:txBody>
          <a:bodyPr wrap="square" lIns="108475" tIns="54250" rIns="108475" bIns="54250" anchor="t" anchorCtr="0">
            <a:noAutofit/>
          </a:bodyPr>
          <a:lstStyle/>
          <a:p>
            <a:pPr marL="0" lvl="0" indent="317500" rtl="0">
              <a:lnSpc>
                <a:spcPct val="115000"/>
              </a:lnSpc>
              <a:spcBef>
                <a:spcPts val="0"/>
              </a:spcBef>
              <a:spcAft>
                <a:spcPts val="1300"/>
              </a:spcAft>
              <a:buClr>
                <a:schemeClr val="dk1"/>
              </a:buClr>
              <a:buSzPts val="800"/>
              <a:buFont typeface="Arial"/>
              <a:buNone/>
            </a:pPr>
            <a:r>
              <a:rPr lang="en-US" sz="2100">
                <a:solidFill>
                  <a:schemeClr val="dk1"/>
                </a:solidFill>
              </a:rPr>
              <a:t>Although researchers have found multiple variables associated with early adolescent risk taking behavior, there is little understanding of the parenting factors most salient for adolescent decision making. The present study attempts to better understand the association between initiation of two risk taking behaviors and whether certain parental dynamics influence this relationship. This study attempts to answer two research questions: 1) Is age of first drug/alcohol use and age of first sexual experience related?; and 2) Which aspect of parental structure best predicts age of initiation of risk taking behavior in adolescents?  We predicted that parental dynamics would affect the relationship between age of first sexual experience and age of first drug/alcohol use.</a:t>
            </a:r>
          </a:p>
          <a:p>
            <a:pPr marL="0" lvl="0" indent="317500" rtl="0">
              <a:lnSpc>
                <a:spcPct val="115000"/>
              </a:lnSpc>
              <a:spcBef>
                <a:spcPts val="0"/>
              </a:spcBef>
              <a:spcAft>
                <a:spcPts val="1300"/>
              </a:spcAft>
              <a:buClr>
                <a:schemeClr val="dk1"/>
              </a:buClr>
              <a:buSzPts val="800"/>
              <a:buFont typeface="Arial"/>
              <a:buNone/>
            </a:pPr>
            <a:endParaRPr sz="2100">
              <a:solidFill>
                <a:schemeClr val="dk1"/>
              </a:solidFill>
            </a:endParaRPr>
          </a:p>
        </p:txBody>
      </p:sp>
      <p:sp>
        <p:nvSpPr>
          <p:cNvPr id="96" name="Shape 96"/>
          <p:cNvSpPr txBox="1"/>
          <p:nvPr/>
        </p:nvSpPr>
        <p:spPr>
          <a:xfrm>
            <a:off x="24681700" y="3707900"/>
            <a:ext cx="8038500" cy="7644300"/>
          </a:xfrm>
          <a:prstGeom prst="rect">
            <a:avLst/>
          </a:prstGeom>
          <a:noFill/>
          <a:ln>
            <a:noFill/>
          </a:ln>
        </p:spPr>
        <p:txBody>
          <a:bodyPr wrap="square" lIns="72325" tIns="36150" rIns="72325" bIns="36150" anchor="t" anchorCtr="0">
            <a:noAutofit/>
          </a:bodyPr>
          <a:lstStyle/>
          <a:p>
            <a:pPr marL="0" lvl="0" indent="317500" rtl="0">
              <a:spcBef>
                <a:spcPts val="0"/>
              </a:spcBef>
              <a:buClr>
                <a:schemeClr val="dk1"/>
              </a:buClr>
              <a:buSzPts val="800"/>
              <a:buFont typeface="Arial"/>
              <a:buNone/>
            </a:pPr>
            <a:r>
              <a:rPr lang="en-US" sz="2100">
                <a:solidFill>
                  <a:schemeClr val="dk1"/>
                </a:solidFill>
              </a:rPr>
              <a:t>The original model indicates that age of first sexual experience and age of first drug/alcohol use are significantly related (table 2). When testing for potential moderators and confounders, we found that all three variables of parental dynamics did not significantly change the relationship between age of first sexual experience and age of first drug/alcohol use. Thus, the prediction that parental dynamics affects the relationship between the two risk taking behaviors is incorrect. Rather than being moderating or confounding, parental dynamics were used as covariates in a multivariable model.</a:t>
            </a:r>
          </a:p>
          <a:p>
            <a:pPr marL="0" lvl="0" indent="317500" rtl="0">
              <a:spcBef>
                <a:spcPts val="0"/>
              </a:spcBef>
              <a:buClr>
                <a:schemeClr val="dk1"/>
              </a:buClr>
              <a:buSzPts val="800"/>
              <a:buFont typeface="Arial"/>
              <a:buNone/>
            </a:pPr>
            <a:r>
              <a:rPr lang="en-US" sz="2100">
                <a:solidFill>
                  <a:schemeClr val="dk1"/>
                </a:solidFill>
              </a:rPr>
              <a:t> In the multivariable model, after controlling for age of first drug/alcohol use, closeness of parent-child relationship and levels of mistreatment, parental structure was not significantly associated with age of first sexual experience. Similarly, closeness of parent-child relationship was not significantly associated with age of first sexual experience after controlling for all other covariates..</a:t>
            </a:r>
          </a:p>
          <a:p>
            <a:pPr marL="0" lvl="0" indent="317500" rtl="0">
              <a:spcBef>
                <a:spcPts val="0"/>
              </a:spcBef>
              <a:buClr>
                <a:schemeClr val="dk1"/>
              </a:buClr>
              <a:buSzPts val="800"/>
              <a:buFont typeface="Arial"/>
              <a:buNone/>
            </a:pPr>
            <a:r>
              <a:rPr lang="en-US" sz="2100">
                <a:solidFill>
                  <a:schemeClr val="dk1"/>
                </a:solidFill>
              </a:rPr>
              <a:t>After adjusting for age of first drug use, parental structure, and closeness of parent-child relationship, mistreatment by adults had a significant negative relationship with age of first sexual experience (figure 3). Mistreatment by adults and age of first drug/alcohol use co-vary with the outcome of age of first sexual experience. </a:t>
            </a:r>
          </a:p>
          <a:p>
            <a:pPr marL="0" lvl="0" indent="317500" rtl="0">
              <a:spcBef>
                <a:spcPts val="0"/>
              </a:spcBef>
              <a:buClr>
                <a:schemeClr val="dk1"/>
              </a:buClr>
              <a:buSzPts val="800"/>
              <a:buFont typeface="Arial"/>
              <a:buNone/>
            </a:pPr>
            <a:endParaRPr sz="2100">
              <a:solidFill>
                <a:schemeClr val="dk1"/>
              </a:solidFill>
            </a:endParaRPr>
          </a:p>
          <a:p>
            <a:pPr marL="0" lvl="0" indent="317500" rtl="0">
              <a:spcBef>
                <a:spcPts val="0"/>
              </a:spcBef>
              <a:buClr>
                <a:schemeClr val="dk1"/>
              </a:buClr>
              <a:buSzPts val="800"/>
              <a:buFont typeface="Arial"/>
              <a:buNone/>
            </a:pPr>
            <a:endParaRPr sz="2100">
              <a:solidFill>
                <a:schemeClr val="dk1"/>
              </a:solidFill>
            </a:endParaRPr>
          </a:p>
          <a:p>
            <a:pPr marL="0" lvl="0" indent="317500" rtl="0">
              <a:spcBef>
                <a:spcPts val="0"/>
              </a:spcBef>
              <a:buClr>
                <a:schemeClr val="dk1"/>
              </a:buClr>
              <a:buSzPts val="800"/>
              <a:buFont typeface="Arial"/>
              <a:buNone/>
            </a:pPr>
            <a:endParaRPr sz="2100">
              <a:solidFill>
                <a:schemeClr val="dk1"/>
              </a:solidFill>
            </a:endParaRPr>
          </a:p>
          <a:p>
            <a:pPr marL="0" lvl="0" indent="317500" rtl="0">
              <a:spcBef>
                <a:spcPts val="0"/>
              </a:spcBef>
              <a:buClr>
                <a:schemeClr val="dk1"/>
              </a:buClr>
              <a:buSzPts val="800"/>
              <a:buFont typeface="Arial"/>
              <a:buNone/>
            </a:pPr>
            <a:endParaRPr sz="2100">
              <a:solidFill>
                <a:schemeClr val="dk1"/>
              </a:solidFill>
            </a:endParaRPr>
          </a:p>
          <a:p>
            <a:pPr marL="0" lvl="0" indent="317500" rtl="0">
              <a:spcBef>
                <a:spcPts val="0"/>
              </a:spcBef>
              <a:buClr>
                <a:schemeClr val="dk1"/>
              </a:buClr>
              <a:buSzPts val="800"/>
              <a:buFont typeface="Arial"/>
              <a:buNone/>
            </a:pPr>
            <a:endParaRPr sz="2100">
              <a:solidFill>
                <a:schemeClr val="dk1"/>
              </a:solidFill>
            </a:endParaRPr>
          </a:p>
        </p:txBody>
      </p:sp>
      <p:sp>
        <p:nvSpPr>
          <p:cNvPr id="97" name="Shape 97"/>
          <p:cNvSpPr txBox="1"/>
          <p:nvPr/>
        </p:nvSpPr>
        <p:spPr>
          <a:xfrm rot="5400000">
            <a:off x="9423134" y="18702637"/>
            <a:ext cx="48000" cy="2187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Font typeface="Arial"/>
              <a:buNone/>
            </a:pPr>
            <a:endParaRPr sz="1000"/>
          </a:p>
        </p:txBody>
      </p:sp>
      <p:sp>
        <p:nvSpPr>
          <p:cNvPr id="98" name="Shape 98"/>
          <p:cNvSpPr txBox="1"/>
          <p:nvPr/>
        </p:nvSpPr>
        <p:spPr>
          <a:xfrm>
            <a:off x="24971975" y="18047226"/>
            <a:ext cx="7542900" cy="4767900"/>
          </a:xfrm>
          <a:prstGeom prst="rect">
            <a:avLst/>
          </a:prstGeom>
          <a:noFill/>
          <a:ln w="9525" cap="flat" cmpd="sng">
            <a:solidFill>
              <a:srgbClr val="1A1A1A">
                <a:alpha val="0"/>
              </a:srgbClr>
            </a:solidFill>
            <a:prstDash val="solid"/>
            <a:round/>
            <a:headEnd type="none" w="med" len="med"/>
            <a:tailEnd type="none" w="med" len="med"/>
          </a:ln>
        </p:spPr>
        <p:txBody>
          <a:bodyPr wrap="square" lIns="135575" tIns="67850" rIns="135575" bIns="67850" anchor="t" anchorCtr="0">
            <a:noAutofit/>
          </a:bodyPr>
          <a:lstStyle/>
          <a:p>
            <a:pPr marL="0" lvl="0" indent="368300" rtl="0">
              <a:lnSpc>
                <a:spcPct val="115000"/>
              </a:lnSpc>
              <a:spcBef>
                <a:spcPts val="0"/>
              </a:spcBef>
              <a:spcAft>
                <a:spcPts val="1300"/>
              </a:spcAft>
              <a:buNone/>
            </a:pPr>
            <a:r>
              <a:rPr lang="en-US" sz="1100" dirty="0" err="1">
                <a:solidFill>
                  <a:schemeClr val="tx1"/>
                </a:solidFill>
              </a:rPr>
              <a:t>Bramlett</a:t>
            </a:r>
            <a:r>
              <a:rPr lang="en-US" sz="1100" dirty="0">
                <a:solidFill>
                  <a:schemeClr val="tx1"/>
                </a:solidFill>
              </a:rPr>
              <a:t> MD, </a:t>
            </a:r>
            <a:r>
              <a:rPr lang="en-US" sz="1100" dirty="0" err="1">
                <a:solidFill>
                  <a:schemeClr val="tx1"/>
                </a:solidFill>
              </a:rPr>
              <a:t>Radel</a:t>
            </a:r>
            <a:r>
              <a:rPr lang="en-US" sz="1100" dirty="0">
                <a:solidFill>
                  <a:schemeClr val="tx1"/>
                </a:solidFill>
              </a:rPr>
              <a:t> LF. Adverse family experiences among children in </a:t>
            </a:r>
            <a:r>
              <a:rPr lang="en-US" sz="1100" dirty="0" err="1">
                <a:solidFill>
                  <a:schemeClr val="tx1"/>
                </a:solidFill>
              </a:rPr>
              <a:t>nonparental</a:t>
            </a:r>
            <a:r>
              <a:rPr lang="en-US" sz="1100" dirty="0">
                <a:solidFill>
                  <a:schemeClr val="tx1"/>
                </a:solidFill>
              </a:rPr>
              <a:t> care, 2011–2012. National health statistics reports; no 74. Hyattsville, MD: National Center for Health Statistics. 2014.</a:t>
            </a:r>
          </a:p>
          <a:p>
            <a:pPr marL="0" lvl="0" indent="368300" rtl="0">
              <a:lnSpc>
                <a:spcPct val="115000"/>
              </a:lnSpc>
              <a:spcBef>
                <a:spcPts val="0"/>
              </a:spcBef>
              <a:spcAft>
                <a:spcPts val="1300"/>
              </a:spcAft>
              <a:buNone/>
            </a:pPr>
            <a:r>
              <a:rPr lang="en-US" sz="1100" dirty="0" err="1">
                <a:solidFill>
                  <a:schemeClr val="tx1"/>
                </a:solidFill>
              </a:rPr>
              <a:t>Fomby</a:t>
            </a:r>
            <a:r>
              <a:rPr lang="en-US" sz="1100" dirty="0">
                <a:solidFill>
                  <a:schemeClr val="tx1"/>
                </a:solidFill>
              </a:rPr>
              <a:t> P, </a:t>
            </a:r>
            <a:r>
              <a:rPr lang="en-US" sz="1100" dirty="0" err="1">
                <a:solidFill>
                  <a:schemeClr val="tx1"/>
                </a:solidFill>
              </a:rPr>
              <a:t>Cherlin</a:t>
            </a:r>
            <a:r>
              <a:rPr lang="en-US" sz="1100" dirty="0">
                <a:solidFill>
                  <a:schemeClr val="tx1"/>
                </a:solidFill>
              </a:rPr>
              <a:t> AJ. Family Instability and Child Well-Being. </a:t>
            </a:r>
            <a:r>
              <a:rPr lang="en-US" sz="1100" i="1" dirty="0">
                <a:solidFill>
                  <a:schemeClr val="tx1"/>
                </a:solidFill>
              </a:rPr>
              <a:t>American sociological review</a:t>
            </a:r>
            <a:r>
              <a:rPr lang="en-US" sz="1100" dirty="0">
                <a:solidFill>
                  <a:schemeClr val="tx1"/>
                </a:solidFill>
              </a:rPr>
              <a:t>. 2007;72(2):181-204.</a:t>
            </a:r>
          </a:p>
          <a:p>
            <a:pPr marL="0" lvl="0" indent="368300" rtl="0">
              <a:lnSpc>
                <a:spcPct val="115000"/>
              </a:lnSpc>
              <a:spcBef>
                <a:spcPts val="0"/>
              </a:spcBef>
              <a:spcAft>
                <a:spcPts val="1300"/>
              </a:spcAft>
              <a:buNone/>
            </a:pPr>
            <a:r>
              <a:rPr lang="en-US" sz="1100" dirty="0">
                <a:solidFill>
                  <a:schemeClr val="tx1"/>
                </a:solidFill>
              </a:rPr>
              <a:t>King V, Stamps KC, Hawkins DN. Adolescents with Two Nonresident Biological Parents: Living Arrangements, Parental Involvement, and Well-Being. </a:t>
            </a:r>
            <a:r>
              <a:rPr lang="en-US" sz="1100" i="1" dirty="0">
                <a:solidFill>
                  <a:schemeClr val="tx1"/>
                </a:solidFill>
              </a:rPr>
              <a:t>Journal of family issues</a:t>
            </a:r>
            <a:r>
              <a:rPr lang="en-US" sz="1100" dirty="0">
                <a:solidFill>
                  <a:schemeClr val="tx1"/>
                </a:solidFill>
              </a:rPr>
              <a:t>. 2010;31(1):3-30. doi:10.1177/0192513X09345833.</a:t>
            </a:r>
          </a:p>
          <a:p>
            <a:pPr marL="0" lvl="0" indent="368300" rtl="0">
              <a:lnSpc>
                <a:spcPct val="115000"/>
              </a:lnSpc>
              <a:spcBef>
                <a:spcPts val="0"/>
              </a:spcBef>
              <a:spcAft>
                <a:spcPts val="1300"/>
              </a:spcAft>
              <a:buNone/>
            </a:pPr>
            <a:r>
              <a:rPr lang="en-US" sz="1100" dirty="0">
                <a:solidFill>
                  <a:schemeClr val="tx1"/>
                </a:solidFill>
              </a:rPr>
              <a:t>Langton CE, Berger LM. Family Structure and Adolescent Physical Health, Behavior, and Emotional Well-Being. </a:t>
            </a:r>
            <a:r>
              <a:rPr lang="en-US" sz="1100" i="1" dirty="0">
                <a:solidFill>
                  <a:schemeClr val="tx1"/>
                </a:solidFill>
              </a:rPr>
              <a:t>The Social service review</a:t>
            </a:r>
            <a:r>
              <a:rPr lang="en-US" sz="1100" dirty="0">
                <a:solidFill>
                  <a:schemeClr val="tx1"/>
                </a:solidFill>
              </a:rPr>
              <a:t>. 2011;85(3):323-357.</a:t>
            </a:r>
          </a:p>
          <a:p>
            <a:pPr marL="0" lvl="0" indent="368300" rtl="0">
              <a:lnSpc>
                <a:spcPct val="115000"/>
              </a:lnSpc>
              <a:spcBef>
                <a:spcPts val="0"/>
              </a:spcBef>
              <a:spcAft>
                <a:spcPts val="1300"/>
              </a:spcAft>
              <a:buNone/>
            </a:pPr>
            <a:r>
              <a:rPr lang="en-US" sz="1100" dirty="0">
                <a:solidFill>
                  <a:schemeClr val="tx1"/>
                </a:solidFill>
              </a:rPr>
              <a:t>Pearson, J., Muller, C., and Frisco, M. L. (2006). Parental involvement, family structure, and adolescent sexual decision making. Sociological Perspectives, 49(1):67–90.</a:t>
            </a:r>
          </a:p>
          <a:p>
            <a:pPr marL="0" lvl="0" indent="368300" rtl="0">
              <a:lnSpc>
                <a:spcPct val="115000"/>
              </a:lnSpc>
              <a:spcBef>
                <a:spcPts val="0"/>
              </a:spcBef>
              <a:spcAft>
                <a:spcPts val="1300"/>
              </a:spcAft>
              <a:buNone/>
            </a:pPr>
            <a:r>
              <a:rPr lang="en-US" sz="1100" dirty="0">
                <a:solidFill>
                  <a:schemeClr val="tx1"/>
                </a:solidFill>
              </a:rPr>
              <a:t>R Core Team (2017). R: A language and environment for statistical computing. R Foundation for Statistical Computing, Vienna, Austria. URL https://</a:t>
            </a:r>
            <a:r>
              <a:rPr lang="en-US" sz="1100" dirty="0" err="1">
                <a:solidFill>
                  <a:schemeClr val="tx1"/>
                </a:solidFill>
              </a:rPr>
              <a:t>www.R-project.org</a:t>
            </a:r>
            <a:r>
              <a:rPr lang="en-US" sz="1100" dirty="0">
                <a:solidFill>
                  <a:schemeClr val="tx1"/>
                </a:solidFill>
              </a:rPr>
              <a:t>/.</a:t>
            </a:r>
          </a:p>
          <a:p>
            <a:pPr marL="0" lvl="0" indent="368300" rtl="0">
              <a:lnSpc>
                <a:spcPct val="115000"/>
              </a:lnSpc>
              <a:spcBef>
                <a:spcPts val="0"/>
              </a:spcBef>
              <a:spcAft>
                <a:spcPts val="1300"/>
              </a:spcAft>
              <a:buNone/>
            </a:pPr>
            <a:r>
              <a:rPr lang="en-US" sz="1100" dirty="0">
                <a:solidFill>
                  <a:schemeClr val="tx1"/>
                </a:solidFill>
              </a:rPr>
              <a:t>Wilder EI, Watt TT. Risky Parental Behavior and Adolescent Sexual Activity at First Coitus. </a:t>
            </a:r>
            <a:r>
              <a:rPr lang="en-US" sz="1100" i="1" dirty="0">
                <a:solidFill>
                  <a:schemeClr val="tx1"/>
                </a:solidFill>
              </a:rPr>
              <a:t>The Milbank Quarterly</a:t>
            </a:r>
            <a:r>
              <a:rPr lang="en-US" sz="1100" dirty="0">
                <a:solidFill>
                  <a:schemeClr val="tx1"/>
                </a:solidFill>
              </a:rPr>
              <a:t>. 2002;80(3):481-524. </a:t>
            </a:r>
          </a:p>
          <a:p>
            <a:pPr marL="0" lvl="0" indent="368300" rtl="0">
              <a:lnSpc>
                <a:spcPct val="115000"/>
              </a:lnSpc>
              <a:spcBef>
                <a:spcPts val="0"/>
              </a:spcBef>
              <a:spcAft>
                <a:spcPts val="1300"/>
              </a:spcAft>
              <a:buNone/>
            </a:pPr>
            <a:r>
              <a:rPr lang="en-US" sz="1100" dirty="0">
                <a:solidFill>
                  <a:schemeClr val="tx1"/>
                </a:solidFill>
                <a:highlight>
                  <a:srgbClr val="FFFFFF"/>
                </a:highlight>
              </a:rPr>
              <a:t>Harris, Kathleen </a:t>
            </a:r>
            <a:r>
              <a:rPr lang="en-US" sz="1100" dirty="0" err="1">
                <a:solidFill>
                  <a:schemeClr val="tx1"/>
                </a:solidFill>
                <a:highlight>
                  <a:srgbClr val="FFFFFF"/>
                </a:highlight>
              </a:rPr>
              <a:t>Mullan</a:t>
            </a:r>
            <a:r>
              <a:rPr lang="en-US" sz="1100" dirty="0">
                <a:solidFill>
                  <a:schemeClr val="tx1"/>
                </a:solidFill>
                <a:highlight>
                  <a:srgbClr val="FFFFFF"/>
                </a:highlight>
              </a:rPr>
              <a:t>. 2009. The National Longitudinal Study of Adolescent to Adult Health (Add Health), Waves I &amp; II, 1994–1996; Wave III, 2001–2002; Wave IV, 2007-2009 [machine-readable data file and documentation]. Chapel Hill, NC: Carolina Population Center, University of North Carolina at Chapel Hill.  </a:t>
            </a:r>
          </a:p>
          <a:p>
            <a:pPr marL="0" marR="0" lvl="0" indent="215900" algn="l" rtl="0">
              <a:lnSpc>
                <a:spcPct val="100000"/>
              </a:lnSpc>
              <a:spcBef>
                <a:spcPts val="1800"/>
              </a:spcBef>
              <a:spcAft>
                <a:spcPts val="0"/>
              </a:spcAft>
              <a:buClr>
                <a:schemeClr val="dk1"/>
              </a:buClr>
              <a:buSzPts val="800"/>
              <a:buFont typeface="Arial"/>
              <a:buNone/>
            </a:pPr>
            <a:endParaRPr sz="1100" i="1" dirty="0">
              <a:highlight>
                <a:srgbClr val="FFFFFF"/>
              </a:highlight>
            </a:endParaRPr>
          </a:p>
          <a:p>
            <a:pPr marL="0" marR="0" lvl="0" indent="0" algn="l" rtl="0">
              <a:lnSpc>
                <a:spcPct val="100000"/>
              </a:lnSpc>
              <a:spcBef>
                <a:spcPts val="1800"/>
              </a:spcBef>
              <a:spcAft>
                <a:spcPts val="0"/>
              </a:spcAft>
              <a:buNone/>
            </a:pPr>
            <a:endParaRPr sz="1100" i="1" dirty="0">
              <a:solidFill>
                <a:schemeClr val="dk1"/>
              </a:solidFill>
            </a:endParaRPr>
          </a:p>
          <a:p>
            <a:pPr marL="0" marR="0" lvl="0" indent="0" algn="l" rtl="0">
              <a:lnSpc>
                <a:spcPct val="100000"/>
              </a:lnSpc>
              <a:spcBef>
                <a:spcPts val="1800"/>
              </a:spcBef>
              <a:spcAft>
                <a:spcPts val="0"/>
              </a:spcAft>
              <a:buClr>
                <a:srgbClr val="000000"/>
              </a:buClr>
              <a:buFont typeface="Arial"/>
              <a:buNone/>
            </a:pPr>
            <a:endParaRPr sz="1100" i="0" u="none" strike="noStrike" cap="none" dirty="0">
              <a:solidFill>
                <a:srgbClr val="1A1A1A"/>
              </a:solidFill>
            </a:endParaRPr>
          </a:p>
        </p:txBody>
      </p:sp>
      <p:sp>
        <p:nvSpPr>
          <p:cNvPr id="99" name="Shape 99"/>
          <p:cNvSpPr txBox="1"/>
          <p:nvPr/>
        </p:nvSpPr>
        <p:spPr>
          <a:xfrm>
            <a:off x="1063200" y="127300"/>
            <a:ext cx="32620800" cy="2174100"/>
          </a:xfrm>
          <a:prstGeom prst="rect">
            <a:avLst/>
          </a:prstGeom>
          <a:noFill/>
          <a:ln w="38100" cap="flat" cmpd="sng">
            <a:solidFill>
              <a:srgbClr val="FFFFFF"/>
            </a:solidFill>
            <a:prstDash val="solid"/>
            <a:miter lim="8000"/>
            <a:headEnd type="none" w="med" len="med"/>
            <a:tailEnd type="none" w="med" len="med"/>
          </a:ln>
        </p:spPr>
        <p:txBody>
          <a:bodyPr wrap="square" lIns="108475" tIns="54250" rIns="108475" bIns="54250" anchor="ctr" anchorCtr="0">
            <a:noAutofit/>
          </a:bodyPr>
          <a:lstStyle/>
          <a:p>
            <a:pPr marL="0" marR="0" lvl="0" indent="0" algn="ctr" rtl="0">
              <a:lnSpc>
                <a:spcPct val="100000"/>
              </a:lnSpc>
              <a:spcBef>
                <a:spcPts val="0"/>
              </a:spcBef>
              <a:spcAft>
                <a:spcPts val="0"/>
              </a:spcAft>
              <a:buClr>
                <a:srgbClr val="333333"/>
              </a:buClr>
              <a:buFont typeface="Cabin"/>
              <a:buNone/>
            </a:pPr>
            <a:r>
              <a:rPr lang="en-US" sz="5800" b="1">
                <a:solidFill>
                  <a:schemeClr val="dk1"/>
                </a:solidFill>
                <a:latin typeface="Times New Roman"/>
                <a:ea typeface="Times New Roman"/>
                <a:cs typeface="Times New Roman"/>
                <a:sym typeface="Times New Roman"/>
              </a:rPr>
              <a:t>The association of parental structure and age of initiation of adolescent risk taking behavior</a:t>
            </a:r>
          </a:p>
          <a:p>
            <a:pPr marL="0" marR="0" lvl="0" indent="0" algn="ctr" rtl="0">
              <a:lnSpc>
                <a:spcPct val="100000"/>
              </a:lnSpc>
              <a:spcBef>
                <a:spcPts val="0"/>
              </a:spcBef>
              <a:spcAft>
                <a:spcPts val="0"/>
              </a:spcAft>
              <a:buClr>
                <a:schemeClr val="lt2"/>
              </a:buClr>
              <a:buFont typeface="Cabin"/>
              <a:buNone/>
            </a:pPr>
            <a:r>
              <a:rPr lang="en-US" sz="4300" b="1" i="0" u="none" strike="noStrike" cap="none">
                <a:solidFill>
                  <a:srgbClr val="434343"/>
                </a:solidFill>
                <a:latin typeface="Times New Roman"/>
                <a:ea typeface="Times New Roman"/>
                <a:cs typeface="Times New Roman"/>
                <a:sym typeface="Times New Roman"/>
              </a:rPr>
              <a:t>Keck, S., </a:t>
            </a:r>
            <a:r>
              <a:rPr lang="en-US" sz="4300" b="1">
                <a:solidFill>
                  <a:srgbClr val="434343"/>
                </a:solidFill>
                <a:latin typeface="Times New Roman"/>
                <a:ea typeface="Times New Roman"/>
                <a:cs typeface="Times New Roman"/>
                <a:sym typeface="Times New Roman"/>
              </a:rPr>
              <a:t>Shilling</a:t>
            </a:r>
            <a:r>
              <a:rPr lang="en-US" sz="4300" b="1" i="0" u="none" strike="noStrike" cap="none">
                <a:solidFill>
                  <a:srgbClr val="434343"/>
                </a:solidFill>
                <a:latin typeface="Times New Roman"/>
                <a:ea typeface="Times New Roman"/>
                <a:cs typeface="Times New Roman"/>
                <a:sym typeface="Times New Roman"/>
              </a:rPr>
              <a:t>, T.</a:t>
            </a:r>
          </a:p>
          <a:p>
            <a:pPr marL="0" marR="0" lvl="0" indent="0" algn="ctr" rtl="0">
              <a:lnSpc>
                <a:spcPct val="100000"/>
              </a:lnSpc>
              <a:spcBef>
                <a:spcPts val="0"/>
              </a:spcBef>
              <a:spcAft>
                <a:spcPts val="0"/>
              </a:spcAft>
              <a:buClr>
                <a:schemeClr val="lt2"/>
              </a:buClr>
              <a:buFont typeface="Cabin"/>
              <a:buNone/>
            </a:pPr>
            <a:r>
              <a:rPr lang="en-US" sz="4300" i="0" u="none" strike="noStrike" cap="none">
                <a:solidFill>
                  <a:srgbClr val="434343"/>
                </a:solidFill>
                <a:latin typeface="Times New Roman"/>
                <a:ea typeface="Times New Roman"/>
                <a:cs typeface="Times New Roman"/>
                <a:sym typeface="Times New Roman"/>
              </a:rPr>
              <a:t>California State University, Chico</a:t>
            </a:r>
          </a:p>
        </p:txBody>
      </p:sp>
      <p:sp>
        <p:nvSpPr>
          <p:cNvPr id="100" name="Shape 100"/>
          <p:cNvSpPr txBox="1"/>
          <p:nvPr/>
        </p:nvSpPr>
        <p:spPr>
          <a:xfrm>
            <a:off x="259793" y="117023"/>
            <a:ext cx="2375400" cy="1857600"/>
          </a:xfrm>
          <a:prstGeom prst="rect">
            <a:avLst/>
          </a:prstGeom>
          <a:noFill/>
          <a:ln>
            <a:noFill/>
          </a:ln>
        </p:spPr>
        <p:txBody>
          <a:bodyPr wrap="square" lIns="72325" tIns="72325" rIns="72325" bIns="72325" anchor="ctr" anchorCtr="0">
            <a:noAutofit/>
          </a:bodyPr>
          <a:lstStyle/>
          <a:p>
            <a:pPr marL="0" lvl="0" indent="0" rtl="0">
              <a:spcBef>
                <a:spcPts val="0"/>
              </a:spcBef>
              <a:buNone/>
            </a:pPr>
            <a:endParaRPr sz="1000"/>
          </a:p>
        </p:txBody>
      </p:sp>
      <p:sp>
        <p:nvSpPr>
          <p:cNvPr id="101" name="Shape 101"/>
          <p:cNvSpPr txBox="1"/>
          <p:nvPr/>
        </p:nvSpPr>
        <p:spPr>
          <a:xfrm>
            <a:off x="19301031" y="4160343"/>
            <a:ext cx="4403400" cy="398700"/>
          </a:xfrm>
          <a:prstGeom prst="rect">
            <a:avLst/>
          </a:prstGeom>
          <a:noFill/>
          <a:ln>
            <a:noFill/>
          </a:ln>
        </p:spPr>
        <p:txBody>
          <a:bodyPr wrap="square" lIns="74300" tIns="74300" rIns="74300" bIns="74300" anchor="t" anchorCtr="0">
            <a:noAutofit/>
          </a:bodyPr>
          <a:lstStyle/>
          <a:p>
            <a:pPr marL="0" lvl="0" indent="0">
              <a:spcBef>
                <a:spcPts val="0"/>
              </a:spcBef>
              <a:buNone/>
            </a:pPr>
            <a:endParaRPr sz="2100">
              <a:latin typeface="Times New Roman"/>
              <a:ea typeface="Times New Roman"/>
              <a:cs typeface="Times New Roman"/>
              <a:sym typeface="Times New Roman"/>
            </a:endParaRPr>
          </a:p>
        </p:txBody>
      </p:sp>
      <p:sp>
        <p:nvSpPr>
          <p:cNvPr id="102" name="Shape 102"/>
          <p:cNvSpPr txBox="1"/>
          <p:nvPr/>
        </p:nvSpPr>
        <p:spPr>
          <a:xfrm>
            <a:off x="1257300" y="9291150"/>
            <a:ext cx="4721400" cy="12997200"/>
          </a:xfrm>
          <a:prstGeom prst="rect">
            <a:avLst/>
          </a:prstGeom>
          <a:noFill/>
          <a:ln>
            <a:noFill/>
          </a:ln>
        </p:spPr>
        <p:txBody>
          <a:bodyPr wrap="square" lIns="74300" tIns="74300" rIns="74300" bIns="74300" anchor="t" anchorCtr="0">
            <a:noAutofit/>
          </a:bodyPr>
          <a:lstStyle/>
          <a:p>
            <a:pPr marL="0" lvl="0" indent="-50800" algn="ctr" rtl="0">
              <a:spcBef>
                <a:spcPts val="0"/>
              </a:spcBef>
              <a:buClr>
                <a:schemeClr val="dk1"/>
              </a:buClr>
              <a:buSzPts val="800"/>
              <a:buFont typeface="Arial"/>
              <a:buNone/>
            </a:pPr>
            <a:r>
              <a:rPr lang="en-US" sz="2100" u="sng">
                <a:solidFill>
                  <a:schemeClr val="dk1"/>
                </a:solidFill>
              </a:rPr>
              <a:t>Data Collection</a:t>
            </a:r>
          </a:p>
          <a:p>
            <a:pPr marL="0" lvl="0" indent="-50800" rtl="0">
              <a:spcBef>
                <a:spcPts val="0"/>
              </a:spcBef>
              <a:buClr>
                <a:schemeClr val="dk1"/>
              </a:buClr>
              <a:buSzPts val="800"/>
              <a:buFont typeface="Arial"/>
              <a:buNone/>
            </a:pPr>
            <a:endParaRPr sz="2100">
              <a:solidFill>
                <a:schemeClr val="dk1"/>
              </a:solidFill>
            </a:endParaRPr>
          </a:p>
          <a:p>
            <a:pPr marL="368300" lvl="0" indent="-323850" rtl="0">
              <a:spcBef>
                <a:spcPts val="0"/>
              </a:spcBef>
              <a:spcAft>
                <a:spcPts val="0"/>
              </a:spcAft>
              <a:buClr>
                <a:schemeClr val="dk1"/>
              </a:buClr>
              <a:buSzPts val="2100"/>
              <a:buChar char="●"/>
            </a:pPr>
            <a:r>
              <a:rPr lang="en-US" sz="2100">
                <a:solidFill>
                  <a:schemeClr val="dk1"/>
                </a:solidFill>
              </a:rPr>
              <a:t>Longitudinal Add Health survey wave IV</a:t>
            </a:r>
          </a:p>
          <a:p>
            <a:pPr marL="368300" lvl="0" indent="-323850" rtl="0">
              <a:spcBef>
                <a:spcPts val="0"/>
              </a:spcBef>
              <a:buClr>
                <a:schemeClr val="dk1"/>
              </a:buClr>
              <a:buSzPts val="2100"/>
              <a:buChar char="●"/>
            </a:pPr>
            <a:r>
              <a:rPr lang="en-US" sz="2100">
                <a:solidFill>
                  <a:schemeClr val="dk1"/>
                </a:solidFill>
              </a:rPr>
              <a:t>5114 respondents, age 24-32</a:t>
            </a:r>
          </a:p>
          <a:p>
            <a:pPr marL="0" lvl="0" indent="-50800" algn="l" rtl="0">
              <a:spcBef>
                <a:spcPts val="0"/>
              </a:spcBef>
              <a:buClr>
                <a:schemeClr val="dk1"/>
              </a:buClr>
              <a:buSzPts val="800"/>
              <a:buFont typeface="Arial"/>
              <a:buNone/>
            </a:pPr>
            <a:endParaRPr sz="2100" u="sng">
              <a:solidFill>
                <a:schemeClr val="dk1"/>
              </a:solidFill>
            </a:endParaRPr>
          </a:p>
          <a:p>
            <a:pPr marL="0" lvl="0" indent="0" rtl="0">
              <a:spcBef>
                <a:spcPts val="0"/>
              </a:spcBef>
              <a:buNone/>
            </a:pPr>
            <a:r>
              <a:rPr lang="en-US" sz="2100" b="1">
                <a:solidFill>
                  <a:schemeClr val="dk1"/>
                </a:solidFill>
              </a:rPr>
              <a:t>Age of first drug or alcohol use (Age_1): </a:t>
            </a:r>
            <a:r>
              <a:rPr lang="en-US" sz="2100">
                <a:solidFill>
                  <a:schemeClr val="dk1"/>
                </a:solidFill>
              </a:rPr>
              <a:t>two variables combined by subsetting data and selecting the youngest observation of the two variables. </a:t>
            </a:r>
          </a:p>
          <a:p>
            <a:pPr marL="0" lvl="0" indent="-50800" rtl="0">
              <a:spcBef>
                <a:spcPts val="0"/>
              </a:spcBef>
              <a:buClr>
                <a:schemeClr val="dk1"/>
              </a:buClr>
              <a:buSzPts val="800"/>
              <a:buFont typeface="Arial"/>
              <a:buNone/>
            </a:pPr>
            <a:r>
              <a:rPr lang="en-US" sz="2100">
                <a:solidFill>
                  <a:schemeClr val="dk1"/>
                </a:solidFill>
              </a:rPr>
              <a:t> </a:t>
            </a:r>
          </a:p>
          <a:p>
            <a:pPr marL="0" lvl="0" indent="0" rtl="0">
              <a:spcBef>
                <a:spcPts val="0"/>
              </a:spcBef>
              <a:buNone/>
            </a:pPr>
            <a:r>
              <a:rPr lang="en-US" sz="2100" b="1">
                <a:solidFill>
                  <a:schemeClr val="dk1"/>
                </a:solidFill>
              </a:rPr>
              <a:t>Age of first sexual experience (Age1_sex):</a:t>
            </a:r>
            <a:r>
              <a:rPr lang="en-US" sz="2100">
                <a:solidFill>
                  <a:schemeClr val="dk1"/>
                </a:solidFill>
              </a:rPr>
              <a:t> one variable; no major recoding.</a:t>
            </a:r>
          </a:p>
          <a:p>
            <a:pPr marL="0" lvl="0" indent="-50800" rtl="0">
              <a:spcBef>
                <a:spcPts val="0"/>
              </a:spcBef>
              <a:buClr>
                <a:schemeClr val="dk1"/>
              </a:buClr>
              <a:buSzPts val="800"/>
              <a:buFont typeface="Arial"/>
              <a:buNone/>
            </a:pPr>
            <a:endParaRPr sz="2100">
              <a:solidFill>
                <a:schemeClr val="dk1"/>
              </a:solidFill>
            </a:endParaRPr>
          </a:p>
          <a:p>
            <a:pPr marL="0" lvl="0" indent="0" rtl="0">
              <a:spcBef>
                <a:spcPts val="0"/>
              </a:spcBef>
              <a:buNone/>
            </a:pPr>
            <a:r>
              <a:rPr lang="en-US" sz="2100" b="1">
                <a:solidFill>
                  <a:schemeClr val="dk1"/>
                </a:solidFill>
              </a:rPr>
              <a:t>Parental structure (pstructure):</a:t>
            </a:r>
            <a:r>
              <a:rPr lang="en-US" sz="2100">
                <a:solidFill>
                  <a:schemeClr val="dk1"/>
                </a:solidFill>
              </a:rPr>
              <a:t> two variables regarding bloodline relation of mother and father parent figure. Recoded as one binary factor variable indicating “Biological” or “Other” (non-biological) relation.</a:t>
            </a:r>
          </a:p>
          <a:p>
            <a:pPr marL="0" lvl="0" indent="-50800" rtl="0">
              <a:spcBef>
                <a:spcPts val="0"/>
              </a:spcBef>
              <a:buClr>
                <a:schemeClr val="dk1"/>
              </a:buClr>
              <a:buSzPts val="800"/>
              <a:buFont typeface="Arial"/>
              <a:buNone/>
            </a:pPr>
            <a:endParaRPr sz="2100">
              <a:solidFill>
                <a:schemeClr val="dk1"/>
              </a:solidFill>
            </a:endParaRPr>
          </a:p>
          <a:p>
            <a:pPr marL="0" lvl="0" indent="0" rtl="0">
              <a:spcBef>
                <a:spcPts val="0"/>
              </a:spcBef>
              <a:buNone/>
            </a:pPr>
            <a:r>
              <a:rPr lang="en-US" sz="2100" b="1">
                <a:solidFill>
                  <a:schemeClr val="dk1"/>
                </a:solidFill>
              </a:rPr>
              <a:t>Relationship to parental figure (prelationship):</a:t>
            </a:r>
            <a:r>
              <a:rPr lang="en-US" sz="2100">
                <a:solidFill>
                  <a:schemeClr val="dk1"/>
                </a:solidFill>
              </a:rPr>
              <a:t> two variables regarding closeness of relationship with maternal and paternal parental figures. Recoded as one binary factor variable indicating “Close” or “Not Close.”</a:t>
            </a:r>
          </a:p>
          <a:p>
            <a:pPr marL="0" lvl="0" indent="-50800" rtl="0">
              <a:spcBef>
                <a:spcPts val="0"/>
              </a:spcBef>
              <a:buClr>
                <a:schemeClr val="dk1"/>
              </a:buClr>
              <a:buSzPts val="800"/>
              <a:buFont typeface="Arial"/>
              <a:buNone/>
            </a:pPr>
            <a:endParaRPr sz="2100">
              <a:solidFill>
                <a:schemeClr val="dk1"/>
              </a:solidFill>
            </a:endParaRPr>
          </a:p>
          <a:p>
            <a:pPr marL="0" lvl="0" indent="0" rtl="0">
              <a:spcBef>
                <a:spcPts val="0"/>
              </a:spcBef>
              <a:buNone/>
            </a:pPr>
            <a:r>
              <a:rPr lang="en-US" sz="2100" b="1">
                <a:solidFill>
                  <a:schemeClr val="dk1"/>
                </a:solidFill>
              </a:rPr>
              <a:t>Mistreatment by adults (mistreat):</a:t>
            </a:r>
            <a:r>
              <a:rPr lang="en-US" sz="2100">
                <a:solidFill>
                  <a:schemeClr val="dk1"/>
                </a:solidFill>
              </a:rPr>
              <a:t> one categorical variable grouped by number of times person was made to feel unwanted or unloved by an adult before the age of 18. </a:t>
            </a:r>
          </a:p>
          <a:p>
            <a:pPr marL="0" lvl="0" indent="0" rtl="0">
              <a:spcBef>
                <a:spcPts val="0"/>
              </a:spcBef>
              <a:buNone/>
            </a:pPr>
            <a:endParaRPr sz="2100">
              <a:solidFill>
                <a:schemeClr val="dk1"/>
              </a:solidFill>
            </a:endParaRPr>
          </a:p>
          <a:p>
            <a:pPr marL="0" lvl="0" indent="0" rtl="0">
              <a:spcBef>
                <a:spcPts val="0"/>
              </a:spcBef>
              <a:buNone/>
            </a:pPr>
            <a:endParaRPr sz="2100">
              <a:solidFill>
                <a:schemeClr val="dk1"/>
              </a:solidFill>
            </a:endParaRPr>
          </a:p>
        </p:txBody>
      </p:sp>
      <p:sp>
        <p:nvSpPr>
          <p:cNvPr id="103" name="Shape 103"/>
          <p:cNvSpPr txBox="1"/>
          <p:nvPr/>
        </p:nvSpPr>
        <p:spPr>
          <a:xfrm>
            <a:off x="24877800" y="11511585"/>
            <a:ext cx="7731300" cy="743100"/>
          </a:xfrm>
          <a:prstGeom prst="rect">
            <a:avLst/>
          </a:prstGeom>
          <a:solidFill>
            <a:srgbClr val="990000"/>
          </a:solidFill>
          <a:ln>
            <a:noFill/>
          </a:ln>
        </p:spPr>
        <p:txBody>
          <a:bodyPr wrap="square" lIns="108475" tIns="54250" rIns="108475" bIns="54250" anchor="ctr" anchorCtr="0">
            <a:noAutofit/>
          </a:bodyPr>
          <a:lstStyle/>
          <a:p>
            <a:pPr marL="0" marR="0" lvl="0" indent="0" algn="ctr" rtl="0">
              <a:lnSpc>
                <a:spcPct val="100000"/>
              </a:lnSpc>
              <a:spcBef>
                <a:spcPts val="0"/>
              </a:spcBef>
              <a:spcAft>
                <a:spcPts val="0"/>
              </a:spcAft>
              <a:buClr>
                <a:schemeClr val="lt1"/>
              </a:buClr>
              <a:buFont typeface="Cabin"/>
              <a:buNone/>
            </a:pPr>
            <a:r>
              <a:rPr lang="en-US" sz="4600" b="1">
                <a:solidFill>
                  <a:schemeClr val="lt1"/>
                </a:solidFill>
                <a:latin typeface="Cabin"/>
                <a:ea typeface="Cabin"/>
                <a:cs typeface="Cabin"/>
                <a:sym typeface="Cabin"/>
              </a:rPr>
              <a:t>Implications</a:t>
            </a:r>
          </a:p>
        </p:txBody>
      </p:sp>
      <p:sp>
        <p:nvSpPr>
          <p:cNvPr id="104" name="Shape 104"/>
          <p:cNvSpPr txBox="1"/>
          <p:nvPr/>
        </p:nvSpPr>
        <p:spPr>
          <a:xfrm>
            <a:off x="24913094" y="12408699"/>
            <a:ext cx="7660800" cy="4338000"/>
          </a:xfrm>
          <a:prstGeom prst="rect">
            <a:avLst/>
          </a:prstGeom>
          <a:noFill/>
          <a:ln>
            <a:noFill/>
          </a:ln>
        </p:spPr>
        <p:txBody>
          <a:bodyPr wrap="square" lIns="74225" tIns="74225" rIns="74225" bIns="74225" anchor="t" anchorCtr="0">
            <a:noAutofit/>
          </a:bodyPr>
          <a:lstStyle/>
          <a:p>
            <a:pPr marL="0" lvl="0" indent="317500" rtl="0">
              <a:spcBef>
                <a:spcPts val="0"/>
              </a:spcBef>
              <a:buClr>
                <a:schemeClr val="dk1"/>
              </a:buClr>
              <a:buSzPts val="800"/>
              <a:buFont typeface="Arial"/>
              <a:buNone/>
            </a:pPr>
            <a:r>
              <a:rPr lang="en-US" sz="2100">
                <a:solidFill>
                  <a:schemeClr val="dk1"/>
                </a:solidFill>
              </a:rPr>
              <a:t>The topic of our research question shows that parental structure and closeness of parent-child relationship did not significantly change the relationship between age of first sexual experience and age of first drug/alcohol use. The adversity of negative experience showed to be most significant in predicting the age of first sexual experience more readily.</a:t>
            </a:r>
          </a:p>
          <a:p>
            <a:pPr marL="0" lvl="0" indent="317500">
              <a:spcBef>
                <a:spcPts val="0"/>
              </a:spcBef>
              <a:buClr>
                <a:schemeClr val="dk1"/>
              </a:buClr>
              <a:buSzPts val="800"/>
              <a:buFont typeface="Arial"/>
              <a:buNone/>
            </a:pPr>
            <a:r>
              <a:rPr lang="en-US" sz="2100">
                <a:solidFill>
                  <a:schemeClr val="dk1"/>
                </a:solidFill>
              </a:rPr>
              <a:t>Further research involving different types of mistreatment by an adult is needed to better understand adolescent decision making and the associated level/type of mistreatment experienced. For example- verbal, physical, and sexual mistreatment may be associated differently with the response variable and may vary in strength and direction of the relationship. </a:t>
            </a:r>
          </a:p>
        </p:txBody>
      </p:sp>
      <p:pic>
        <p:nvPicPr>
          <p:cNvPr id="105" name="Shape 105"/>
          <p:cNvPicPr preferRelativeResize="0"/>
          <p:nvPr/>
        </p:nvPicPr>
        <p:blipFill>
          <a:blip r:embed="rId4">
            <a:alphaModFix/>
          </a:blip>
          <a:stretch>
            <a:fillRect/>
          </a:stretch>
        </p:blipFill>
        <p:spPr>
          <a:xfrm>
            <a:off x="6170525" y="10248073"/>
            <a:ext cx="3671475" cy="4960901"/>
          </a:xfrm>
          <a:prstGeom prst="rect">
            <a:avLst/>
          </a:prstGeom>
          <a:noFill/>
          <a:ln>
            <a:noFill/>
          </a:ln>
        </p:spPr>
      </p:pic>
      <p:sp>
        <p:nvSpPr>
          <p:cNvPr id="106" name="Shape 106"/>
          <p:cNvSpPr txBox="1"/>
          <p:nvPr/>
        </p:nvSpPr>
        <p:spPr>
          <a:xfrm>
            <a:off x="9714867" y="3215377"/>
            <a:ext cx="14436300" cy="7359300"/>
          </a:xfrm>
          <a:prstGeom prst="rect">
            <a:avLst/>
          </a:prstGeom>
          <a:noFill/>
          <a:ln>
            <a:noFill/>
          </a:ln>
        </p:spPr>
        <p:txBody>
          <a:bodyPr wrap="square" lIns="74225" tIns="74225" rIns="74225" bIns="74225" anchor="t" anchorCtr="0">
            <a:noAutofit/>
          </a:bodyPr>
          <a:lstStyle/>
          <a:p>
            <a:pPr marL="914400" lvl="0" indent="0">
              <a:spcBef>
                <a:spcPts val="0"/>
              </a:spcBef>
              <a:buNone/>
            </a:pPr>
            <a:r>
              <a:rPr lang="en-US" sz="2100" b="1" u="sng"/>
              <a:t>Simple linear regression</a:t>
            </a:r>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a:p>
            <a:pPr marL="0" lvl="0" indent="0">
              <a:spcBef>
                <a:spcPts val="0"/>
              </a:spcBef>
              <a:buNone/>
            </a:pPr>
            <a:endParaRPr sz="2000"/>
          </a:p>
        </p:txBody>
      </p:sp>
      <p:sp>
        <p:nvSpPr>
          <p:cNvPr id="107" name="Shape 107"/>
          <p:cNvSpPr txBox="1"/>
          <p:nvPr/>
        </p:nvSpPr>
        <p:spPr>
          <a:xfrm>
            <a:off x="10694325" y="8953650"/>
            <a:ext cx="6016800" cy="1615500"/>
          </a:xfrm>
          <a:prstGeom prst="rect">
            <a:avLst/>
          </a:prstGeom>
          <a:noFill/>
          <a:ln>
            <a:noFill/>
          </a:ln>
        </p:spPr>
        <p:txBody>
          <a:bodyPr wrap="square" lIns="74225" tIns="74225" rIns="74225" bIns="74225" anchor="t" anchorCtr="0">
            <a:noAutofit/>
          </a:bodyPr>
          <a:lstStyle/>
          <a:p>
            <a:pPr marL="0" lvl="0" indent="-50800">
              <a:spcBef>
                <a:spcPts val="0"/>
              </a:spcBef>
              <a:buClr>
                <a:schemeClr val="dk1"/>
              </a:buClr>
              <a:buSzPts val="800"/>
              <a:buFont typeface="Arial"/>
              <a:buNone/>
            </a:pPr>
            <a:r>
              <a:rPr lang="en-US" sz="1800">
                <a:solidFill>
                  <a:schemeClr val="dk1"/>
                </a:solidFill>
              </a:rPr>
              <a:t>Figure 1. Hexbin plot used as  scatterplot alternative to illustrate an accurate representation of the high density data. The intensity of the color is equivalent to  the concentration of data points within a spatial area of the chart. The darker the color, the higher density of data points. </a:t>
            </a:r>
          </a:p>
        </p:txBody>
      </p:sp>
      <p:pic>
        <p:nvPicPr>
          <p:cNvPr id="108" name="Shape 108"/>
          <p:cNvPicPr preferRelativeResize="0"/>
          <p:nvPr/>
        </p:nvPicPr>
        <p:blipFill>
          <a:blip r:embed="rId5">
            <a:alphaModFix/>
          </a:blip>
          <a:stretch>
            <a:fillRect/>
          </a:stretch>
        </p:blipFill>
        <p:spPr>
          <a:xfrm>
            <a:off x="10797925" y="3901547"/>
            <a:ext cx="5580600" cy="4883029"/>
          </a:xfrm>
          <a:prstGeom prst="rect">
            <a:avLst/>
          </a:prstGeom>
          <a:noFill/>
          <a:ln>
            <a:noFill/>
          </a:ln>
        </p:spPr>
      </p:pic>
      <p:sp>
        <p:nvSpPr>
          <p:cNvPr id="109" name="Shape 109"/>
          <p:cNvSpPr txBox="1"/>
          <p:nvPr/>
        </p:nvSpPr>
        <p:spPr>
          <a:xfrm>
            <a:off x="10764393" y="11043023"/>
            <a:ext cx="5580600" cy="942000"/>
          </a:xfrm>
          <a:prstGeom prst="rect">
            <a:avLst/>
          </a:prstGeom>
          <a:noFill/>
          <a:ln>
            <a:noFill/>
          </a:ln>
        </p:spPr>
        <p:txBody>
          <a:bodyPr wrap="square" lIns="74225" tIns="74225" rIns="74225" bIns="74225" anchor="t" anchorCtr="0">
            <a:noAutofit/>
          </a:bodyPr>
          <a:lstStyle/>
          <a:p>
            <a:pPr marL="0" lvl="0" indent="0">
              <a:spcBef>
                <a:spcPts val="0"/>
              </a:spcBef>
              <a:buNone/>
            </a:pPr>
            <a:r>
              <a:rPr lang="en-US" sz="2100" b="1" u="sng"/>
              <a:t>Multiple linear regression</a:t>
            </a:r>
          </a:p>
        </p:txBody>
      </p:sp>
      <p:sp>
        <p:nvSpPr>
          <p:cNvPr id="110" name="Shape 110"/>
          <p:cNvSpPr txBox="1"/>
          <p:nvPr/>
        </p:nvSpPr>
        <p:spPr>
          <a:xfrm>
            <a:off x="17087225" y="6310280"/>
            <a:ext cx="6405900" cy="2643300"/>
          </a:xfrm>
          <a:prstGeom prst="rect">
            <a:avLst/>
          </a:prstGeom>
          <a:noFill/>
          <a:ln>
            <a:noFill/>
          </a:ln>
        </p:spPr>
        <p:txBody>
          <a:bodyPr wrap="square" lIns="74225" tIns="74225" rIns="74225" bIns="74225" anchor="t" anchorCtr="0">
            <a:noAutofit/>
          </a:bodyPr>
          <a:lstStyle/>
          <a:p>
            <a:pPr marL="368300" lvl="0" indent="-323850" rtl="0">
              <a:spcBef>
                <a:spcPts val="0"/>
              </a:spcBef>
              <a:buSzPts val="2100"/>
              <a:buChar char="●"/>
            </a:pPr>
            <a:r>
              <a:rPr lang="en-US" sz="2100"/>
              <a:t>For every year older a person is for first time drug/alcohol use, their age of first sexual experience increases by .22 (95%CI: .20, .25, p-value &lt; .0001). </a:t>
            </a:r>
          </a:p>
          <a:p>
            <a:pPr marL="0" lvl="0" indent="0" rtl="0">
              <a:spcBef>
                <a:spcPts val="0"/>
              </a:spcBef>
              <a:buNone/>
            </a:pPr>
            <a:endParaRPr sz="2100"/>
          </a:p>
          <a:p>
            <a:pPr marL="368300" lvl="0" indent="-323850">
              <a:spcBef>
                <a:spcPts val="0"/>
              </a:spcBef>
              <a:buSzPts val="2100"/>
              <a:buChar char="●"/>
            </a:pPr>
            <a:r>
              <a:rPr lang="en-US" sz="2100"/>
              <a:t>There is a weak, positive, linear relationship between age first used drugs or alcohol and age first experienced sexual intercourse (r=.25).</a:t>
            </a:r>
          </a:p>
          <a:p>
            <a:pPr marL="0" lvl="0" indent="0">
              <a:spcBef>
                <a:spcPts val="0"/>
              </a:spcBef>
              <a:buNone/>
            </a:pPr>
            <a:endParaRPr sz="1800"/>
          </a:p>
        </p:txBody>
      </p:sp>
      <p:graphicFrame>
        <p:nvGraphicFramePr>
          <p:cNvPr id="111" name="Shape 111"/>
          <p:cNvGraphicFramePr/>
          <p:nvPr/>
        </p:nvGraphicFramePr>
        <p:xfrm>
          <a:off x="17156193" y="3976268"/>
          <a:ext cx="6406000" cy="2171558"/>
        </p:xfrm>
        <a:graphic>
          <a:graphicData uri="http://schemas.openxmlformats.org/drawingml/2006/table">
            <a:tbl>
              <a:tblPr>
                <a:noFill/>
                <a:tableStyleId>{BA3CD4A9-FAE8-4CE1-A472-A3481FF85E8E}</a:tableStyleId>
              </a:tblPr>
              <a:tblGrid>
                <a:gridCol w="1281200"/>
                <a:gridCol w="1281200"/>
                <a:gridCol w="1281200"/>
                <a:gridCol w="1281200"/>
                <a:gridCol w="1281200"/>
              </a:tblGrid>
              <a:tr h="721025">
                <a:tc>
                  <a:txBody>
                    <a:bodyPr/>
                    <a:lstStyle/>
                    <a:p>
                      <a:pPr marL="0" lvl="0" indent="0" algn="ctr">
                        <a:spcBef>
                          <a:spcPts val="0"/>
                        </a:spcBef>
                        <a:buNone/>
                      </a:pPr>
                      <a:endParaRPr sz="1600" b="1"/>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Estimate</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Std. Error</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t value </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p value</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721025">
                <a:tc>
                  <a:txBody>
                    <a:bodyPr/>
                    <a:lstStyle/>
                    <a:p>
                      <a:pPr marL="0" lvl="0" indent="0" algn="ctr">
                        <a:spcBef>
                          <a:spcPts val="0"/>
                        </a:spcBef>
                        <a:buNone/>
                      </a:pPr>
                      <a:r>
                        <a:rPr lang="en-US" sz="1600" b="1"/>
                        <a:t>Intercept </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13</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.23</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56</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0</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721025">
                <a:tc>
                  <a:txBody>
                    <a:bodyPr/>
                    <a:lstStyle/>
                    <a:p>
                      <a:pPr marL="0" lvl="0" indent="0" algn="ctr" rtl="0">
                        <a:spcBef>
                          <a:spcPts val="0"/>
                        </a:spcBef>
                        <a:buNone/>
                      </a:pPr>
                      <a:r>
                        <a:rPr lang="en-US" sz="1600" b="1"/>
                        <a:t>Age_1 </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0.22</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.014</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a:spcBef>
                          <a:spcPts val="0"/>
                        </a:spcBef>
                        <a:buNone/>
                      </a:pPr>
                      <a:r>
                        <a:rPr lang="en-US" sz="1600" b="1"/>
                        <a:t>16</a:t>
                      </a:r>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44450" algn="ctr" rtl="0">
                        <a:lnSpc>
                          <a:spcPct val="145000"/>
                        </a:lnSpc>
                        <a:spcBef>
                          <a:spcPts val="0"/>
                        </a:spcBef>
                        <a:buClr>
                          <a:schemeClr val="dk1"/>
                        </a:buClr>
                        <a:buSzPts val="700"/>
                        <a:buFont typeface="Arial"/>
                        <a:buNone/>
                      </a:pPr>
                      <a:r>
                        <a:rPr lang="en-US" sz="1600" b="1">
                          <a:solidFill>
                            <a:schemeClr val="dk1"/>
                          </a:solidFill>
                        </a:rPr>
                        <a:t>2.4e-58</a:t>
                      </a:r>
                    </a:p>
                    <a:p>
                      <a:pPr marL="0" lvl="0" indent="0" algn="ctr">
                        <a:spcBef>
                          <a:spcPts val="0"/>
                        </a:spcBef>
                        <a:buNone/>
                      </a:pPr>
                      <a:endParaRPr sz="1600" b="1"/>
                    </a:p>
                  </a:txBody>
                  <a:tcPr marL="80000" marR="80000" marT="66050" marB="66050">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sp>
        <p:nvSpPr>
          <p:cNvPr id="112" name="Shape 112"/>
          <p:cNvSpPr txBox="1"/>
          <p:nvPr/>
        </p:nvSpPr>
        <p:spPr>
          <a:xfrm>
            <a:off x="17011275" y="14107147"/>
            <a:ext cx="6696000" cy="5552400"/>
          </a:xfrm>
          <a:prstGeom prst="rect">
            <a:avLst/>
          </a:prstGeom>
          <a:noFill/>
          <a:ln>
            <a:noFill/>
          </a:ln>
        </p:spPr>
        <p:txBody>
          <a:bodyPr wrap="square" lIns="74225" tIns="74225" rIns="74225" bIns="74225" anchor="t" anchorCtr="0">
            <a:noAutofit/>
          </a:bodyPr>
          <a:lstStyle/>
          <a:p>
            <a:pPr marL="368300" lvl="0" indent="-323850" rtl="0">
              <a:lnSpc>
                <a:spcPct val="115000"/>
              </a:lnSpc>
              <a:spcBef>
                <a:spcPts val="0"/>
              </a:spcBef>
              <a:spcAft>
                <a:spcPts val="0"/>
              </a:spcAft>
              <a:buClr>
                <a:schemeClr val="dk1"/>
              </a:buClr>
              <a:buSzPts val="2100"/>
              <a:buChar char="●"/>
            </a:pPr>
            <a:r>
              <a:rPr lang="en-US" sz="2100">
                <a:solidFill>
                  <a:schemeClr val="dk1"/>
                </a:solidFill>
              </a:rPr>
              <a:t>One experience of mistreatment, age of first sexual experience decreased by -.54 (p&lt;.001), compared to someone who never experienced mistreatment.</a:t>
            </a:r>
          </a:p>
          <a:p>
            <a:pPr marL="368300" lvl="0" indent="-323850" rtl="0">
              <a:lnSpc>
                <a:spcPct val="115000"/>
              </a:lnSpc>
              <a:spcBef>
                <a:spcPts val="0"/>
              </a:spcBef>
              <a:spcAft>
                <a:spcPts val="0"/>
              </a:spcAft>
              <a:buClr>
                <a:schemeClr val="dk1"/>
              </a:buClr>
              <a:buSzPts val="2100"/>
              <a:buChar char="●"/>
            </a:pPr>
            <a:r>
              <a:rPr lang="en-US" sz="2100">
                <a:solidFill>
                  <a:schemeClr val="dk1"/>
                </a:solidFill>
              </a:rPr>
              <a:t>Two experiences of mistreatment, age of first sexual experience decreased by -.34 (p&lt;.05), compared to someone who never experienced mistreatment.</a:t>
            </a:r>
          </a:p>
          <a:p>
            <a:pPr marL="368300" lvl="0" indent="-323850" rtl="0">
              <a:lnSpc>
                <a:spcPct val="115000"/>
              </a:lnSpc>
              <a:spcBef>
                <a:spcPts val="0"/>
              </a:spcBef>
              <a:spcAft>
                <a:spcPts val="0"/>
              </a:spcAft>
              <a:buClr>
                <a:schemeClr val="dk1"/>
              </a:buClr>
              <a:buSzPts val="2100"/>
              <a:buChar char="●"/>
            </a:pPr>
            <a:r>
              <a:rPr lang="en-US" sz="2100">
                <a:solidFill>
                  <a:schemeClr val="dk1"/>
                </a:solidFill>
              </a:rPr>
              <a:t> 3-5 experiences of mistreatment, age of first sexual experience decreased by -.58 (p&lt;.0001), compared to someone who never experienced mistreatment.</a:t>
            </a:r>
          </a:p>
          <a:p>
            <a:pPr marL="368300" lvl="0" indent="-323850" rtl="0">
              <a:lnSpc>
                <a:spcPct val="115000"/>
              </a:lnSpc>
              <a:spcBef>
                <a:spcPts val="0"/>
              </a:spcBef>
              <a:spcAft>
                <a:spcPts val="0"/>
              </a:spcAft>
              <a:buClr>
                <a:schemeClr val="dk1"/>
              </a:buClr>
              <a:buSzPts val="2100"/>
              <a:buChar char="●"/>
            </a:pPr>
            <a:r>
              <a:rPr lang="en-US" sz="2100">
                <a:solidFill>
                  <a:schemeClr val="dk1"/>
                </a:solidFill>
              </a:rPr>
              <a:t> 6-10 experiences, age of first sexual experience decreased by -.06 (p&gt;.05), compared to someone who never experienced mistreatment.</a:t>
            </a:r>
          </a:p>
          <a:p>
            <a:pPr marL="368300" lvl="0" indent="-323850" rtl="0">
              <a:lnSpc>
                <a:spcPct val="115000"/>
              </a:lnSpc>
              <a:spcBef>
                <a:spcPts val="0"/>
              </a:spcBef>
              <a:spcAft>
                <a:spcPts val="1300"/>
              </a:spcAft>
              <a:buClr>
                <a:schemeClr val="dk1"/>
              </a:buClr>
              <a:buSzPts val="2100"/>
              <a:buChar char="●"/>
            </a:pPr>
            <a:r>
              <a:rPr lang="en-US" sz="2100">
                <a:solidFill>
                  <a:schemeClr val="dk1"/>
                </a:solidFill>
              </a:rPr>
              <a:t>More than 10 experiences, age of first sexual experience decreased by -.48 (p&lt;.001), compared to someone who never experienced mistreatment.</a:t>
            </a:r>
          </a:p>
          <a:p>
            <a:pPr marL="0" lvl="0" indent="0" rtl="0">
              <a:lnSpc>
                <a:spcPct val="115000"/>
              </a:lnSpc>
              <a:spcBef>
                <a:spcPts val="0"/>
              </a:spcBef>
              <a:spcAft>
                <a:spcPts val="1300"/>
              </a:spcAft>
              <a:buNone/>
            </a:pPr>
            <a:endParaRPr sz="1800">
              <a:solidFill>
                <a:schemeClr val="dk1"/>
              </a:solidFill>
            </a:endParaRPr>
          </a:p>
          <a:p>
            <a:pPr marL="0" lvl="0" indent="-50800" rtl="0">
              <a:lnSpc>
                <a:spcPct val="115000"/>
              </a:lnSpc>
              <a:spcBef>
                <a:spcPts val="0"/>
              </a:spcBef>
              <a:spcAft>
                <a:spcPts val="1300"/>
              </a:spcAft>
              <a:buClr>
                <a:schemeClr val="dk1"/>
              </a:buClr>
              <a:buSzPts val="800"/>
              <a:buFont typeface="Arial"/>
              <a:buNone/>
            </a:pPr>
            <a:endParaRPr sz="2000">
              <a:solidFill>
                <a:schemeClr val="dk1"/>
              </a:solidFill>
            </a:endParaRPr>
          </a:p>
        </p:txBody>
      </p:sp>
      <p:graphicFrame>
        <p:nvGraphicFramePr>
          <p:cNvPr id="113" name="Shape 113"/>
          <p:cNvGraphicFramePr/>
          <p:nvPr/>
        </p:nvGraphicFramePr>
        <p:xfrm>
          <a:off x="17304807" y="10883741"/>
          <a:ext cx="6406100" cy="2875420"/>
        </p:xfrm>
        <a:graphic>
          <a:graphicData uri="http://schemas.openxmlformats.org/drawingml/2006/table">
            <a:tbl>
              <a:tblPr>
                <a:noFill/>
                <a:tableStyleId>{BA3CD4A9-FAE8-4CE1-A472-A3481FF85E8E}</a:tableStyleId>
              </a:tblPr>
              <a:tblGrid>
                <a:gridCol w="1601525"/>
                <a:gridCol w="1601525"/>
                <a:gridCol w="1601525"/>
                <a:gridCol w="1601525"/>
              </a:tblGrid>
              <a:tr h="344250">
                <a:tc gridSpan="4">
                  <a:txBody>
                    <a:bodyPr/>
                    <a:lstStyle/>
                    <a:p>
                      <a:pPr marL="0" lvl="0" indent="0" rtl="0">
                        <a:spcBef>
                          <a:spcPts val="0"/>
                        </a:spcBef>
                        <a:buNone/>
                      </a:pPr>
                      <a:r>
                        <a:rPr lang="en-US" sz="1600" b="1"/>
                        <a:t>Table 3. Confidence interval of levels of mistreatment for multivariable model</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94075">
                <a:tc>
                  <a:txBody>
                    <a:bodyPr/>
                    <a:lstStyle/>
                    <a:p>
                      <a:pPr marL="0" lvl="0" indent="0">
                        <a:spcBef>
                          <a:spcPts val="0"/>
                        </a:spcBef>
                        <a:buNone/>
                      </a:pPr>
                      <a:endParaRPr sz="1600" b="1"/>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Low (2.5%)</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High (97.5%)</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P-value</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r>
              <a:tr h="294075">
                <a:tc>
                  <a:txBody>
                    <a:bodyPr/>
                    <a:lstStyle/>
                    <a:p>
                      <a:pPr marL="0" lvl="0" indent="0">
                        <a:spcBef>
                          <a:spcPts val="0"/>
                        </a:spcBef>
                        <a:buNone/>
                      </a:pPr>
                      <a:r>
                        <a:rPr lang="en-US" sz="1600" b="1"/>
                        <a:t>Once</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-.09</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-.03</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&lt;.001</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r>
              <a:tr h="294075">
                <a:tc>
                  <a:txBody>
                    <a:bodyPr/>
                    <a:lstStyle/>
                    <a:p>
                      <a:pPr marL="0" lvl="0" indent="0">
                        <a:spcBef>
                          <a:spcPts val="0"/>
                        </a:spcBef>
                        <a:buNone/>
                      </a:pPr>
                      <a:r>
                        <a:rPr lang="en-US" sz="1600" b="1"/>
                        <a:t>Twice</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-.07</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0.0</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&lt;.05</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r>
              <a:tr h="294075">
                <a:tc>
                  <a:txBody>
                    <a:bodyPr/>
                    <a:lstStyle/>
                    <a:p>
                      <a:pPr marL="0" lvl="0" indent="0">
                        <a:spcBef>
                          <a:spcPts val="0"/>
                        </a:spcBef>
                        <a:buNone/>
                      </a:pPr>
                      <a:r>
                        <a:rPr lang="en-US" sz="1600" b="1"/>
                        <a:t>3 - 5</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-0.9</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0.3</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&lt;.0001</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r>
              <a:tr h="294075">
                <a:tc>
                  <a:txBody>
                    <a:bodyPr/>
                    <a:lstStyle/>
                    <a:p>
                      <a:pPr marL="0" lvl="0" indent="0">
                        <a:spcBef>
                          <a:spcPts val="0"/>
                        </a:spcBef>
                        <a:buNone/>
                      </a:pPr>
                      <a:r>
                        <a:rPr lang="en-US" sz="1600" b="1"/>
                        <a:t>6 - 10</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-0.5</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0.3</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&gt;.05</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r>
              <a:tr h="294075">
                <a:tc>
                  <a:txBody>
                    <a:bodyPr/>
                    <a:lstStyle/>
                    <a:p>
                      <a:pPr marL="0" lvl="0" indent="0">
                        <a:spcBef>
                          <a:spcPts val="0"/>
                        </a:spcBef>
                        <a:buNone/>
                      </a:pPr>
                      <a:r>
                        <a:rPr lang="en-US" sz="1600" b="1"/>
                        <a:t>&gt; 10</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-0.8</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-0.3</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c>
                  <a:txBody>
                    <a:bodyPr/>
                    <a:lstStyle/>
                    <a:p>
                      <a:pPr marL="0" lvl="0" indent="0">
                        <a:spcBef>
                          <a:spcPts val="0"/>
                        </a:spcBef>
                        <a:buNone/>
                      </a:pPr>
                      <a:r>
                        <a:rPr lang="en-US" sz="1600" b="1"/>
                        <a:t>&lt;.001</a:t>
                      </a:r>
                    </a:p>
                  </a:txBody>
                  <a:tcPr marL="80000" marR="80000" marT="66050" marB="66050">
                    <a:lnL w="9525" cap="flat" cmpd="sng">
                      <a:solidFill>
                        <a:srgbClr val="1A1A1A"/>
                      </a:solidFill>
                      <a:prstDash val="solid"/>
                      <a:round/>
                      <a:headEnd type="none" w="med" len="med"/>
                      <a:tailEnd type="none" w="med" len="med"/>
                    </a:lnL>
                    <a:lnR w="9525" cap="flat" cmpd="sng">
                      <a:solidFill>
                        <a:srgbClr val="1A1A1A"/>
                      </a:solidFill>
                      <a:prstDash val="solid"/>
                      <a:round/>
                      <a:headEnd type="none" w="med" len="med"/>
                      <a:tailEnd type="none" w="med" len="med"/>
                    </a:lnR>
                    <a:lnT w="9525" cap="flat" cmpd="sng">
                      <a:solidFill>
                        <a:srgbClr val="1A1A1A"/>
                      </a:solidFill>
                      <a:prstDash val="solid"/>
                      <a:round/>
                      <a:headEnd type="none" w="med" len="med"/>
                      <a:tailEnd type="none" w="med" len="med"/>
                    </a:lnT>
                    <a:lnB w="9525" cap="flat" cmpd="sng">
                      <a:solidFill>
                        <a:srgbClr val="1A1A1A"/>
                      </a:solidFill>
                      <a:prstDash val="solid"/>
                      <a:round/>
                      <a:headEnd type="none" w="med" len="med"/>
                      <a:tailEnd type="none" w="med" len="med"/>
                    </a:lnB>
                  </a:tcPr>
                </a:tc>
              </a:tr>
            </a:tbl>
          </a:graphicData>
        </a:graphic>
      </p:graphicFrame>
      <p:sp>
        <p:nvSpPr>
          <p:cNvPr id="114" name="Shape 114"/>
          <p:cNvSpPr txBox="1"/>
          <p:nvPr/>
        </p:nvSpPr>
        <p:spPr>
          <a:xfrm>
            <a:off x="11136817" y="17160552"/>
            <a:ext cx="5752200" cy="942000"/>
          </a:xfrm>
          <a:prstGeom prst="rect">
            <a:avLst/>
          </a:prstGeom>
          <a:noFill/>
          <a:ln>
            <a:noFill/>
          </a:ln>
        </p:spPr>
        <p:txBody>
          <a:bodyPr wrap="square" lIns="74225" tIns="74225" rIns="74225" bIns="74225" anchor="t" anchorCtr="0">
            <a:noAutofit/>
          </a:bodyPr>
          <a:lstStyle/>
          <a:p>
            <a:pPr marL="0" lvl="0" indent="0" rtl="0">
              <a:spcBef>
                <a:spcPts val="0"/>
              </a:spcBef>
              <a:buClr>
                <a:schemeClr val="dk1"/>
              </a:buClr>
              <a:buFont typeface="Arial"/>
              <a:buNone/>
            </a:pPr>
            <a:r>
              <a:rPr lang="en-US" sz="1800">
                <a:solidFill>
                  <a:schemeClr val="dk1"/>
                </a:solidFill>
              </a:rPr>
              <a:t>Figure 3: Regression coefficient plot for the multivariable model. Variables whose error bars intersect the reference line at 0 are not significant.</a:t>
            </a:r>
          </a:p>
        </p:txBody>
      </p:sp>
      <p:pic>
        <p:nvPicPr>
          <p:cNvPr id="115" name="Shape 115"/>
          <p:cNvPicPr preferRelativeResize="0"/>
          <p:nvPr/>
        </p:nvPicPr>
        <p:blipFill rotWithShape="1">
          <a:blip r:embed="rId6">
            <a:alphaModFix/>
          </a:blip>
          <a:srcRect l="15347"/>
          <a:stretch/>
        </p:blipFill>
        <p:spPr>
          <a:xfrm>
            <a:off x="11941475" y="11487200"/>
            <a:ext cx="4534075" cy="5355650"/>
          </a:xfrm>
          <a:prstGeom prst="rect">
            <a:avLst/>
          </a:prstGeom>
          <a:noFill/>
          <a:ln>
            <a:noFill/>
          </a:ln>
          <a:effectLst>
            <a:outerShdw blurRad="57150" dist="19050" dir="5400000" algn="bl" rotWithShape="0">
              <a:srgbClr val="000000">
                <a:alpha val="0"/>
              </a:srgbClr>
            </a:outerShdw>
          </a:effectLst>
        </p:spPr>
      </p:pic>
      <p:sp>
        <p:nvSpPr>
          <p:cNvPr id="116" name="Shape 116"/>
          <p:cNvSpPr txBox="1"/>
          <p:nvPr/>
        </p:nvSpPr>
        <p:spPr>
          <a:xfrm>
            <a:off x="28238948" y="23434956"/>
            <a:ext cx="4090800" cy="247500"/>
          </a:xfrm>
          <a:prstGeom prst="rect">
            <a:avLst/>
          </a:prstGeom>
          <a:noFill/>
          <a:ln>
            <a:noFill/>
          </a:ln>
        </p:spPr>
        <p:txBody>
          <a:bodyPr wrap="square" lIns="74225" tIns="74225" rIns="74225" bIns="74225" anchor="t" anchorCtr="0">
            <a:noAutofit/>
          </a:bodyPr>
          <a:lstStyle/>
          <a:p>
            <a:pPr marL="0" lvl="0" indent="0">
              <a:spcBef>
                <a:spcPts val="0"/>
              </a:spcBef>
              <a:buNone/>
            </a:pPr>
            <a:r>
              <a:rPr lang="en-US" sz="1100"/>
              <a:t>Contact Stephanie Keck: stephanie.keck00@gmail.com</a:t>
            </a:r>
          </a:p>
        </p:txBody>
      </p:sp>
      <p:sp>
        <p:nvSpPr>
          <p:cNvPr id="117" name="Shape 117"/>
          <p:cNvSpPr txBox="1"/>
          <p:nvPr/>
        </p:nvSpPr>
        <p:spPr>
          <a:xfrm>
            <a:off x="17087243" y="3472853"/>
            <a:ext cx="6016800" cy="398700"/>
          </a:xfrm>
          <a:prstGeom prst="rect">
            <a:avLst/>
          </a:prstGeom>
          <a:noFill/>
          <a:ln>
            <a:noFill/>
          </a:ln>
        </p:spPr>
        <p:txBody>
          <a:bodyPr wrap="square" lIns="86200" tIns="86200" rIns="86200" bIns="86200" anchor="t" anchorCtr="0">
            <a:noAutofit/>
          </a:bodyPr>
          <a:lstStyle/>
          <a:p>
            <a:pPr marL="0" lvl="0" indent="0">
              <a:spcBef>
                <a:spcPts val="0"/>
              </a:spcBef>
              <a:buNone/>
            </a:pPr>
            <a:r>
              <a:rPr lang="en-US" sz="1800"/>
              <a:t>Table 2. Linear model of Age1_sex ~ Age_1</a:t>
            </a:r>
          </a:p>
        </p:txBody>
      </p:sp>
      <p:sp>
        <p:nvSpPr>
          <p:cNvPr id="118" name="Shape 118"/>
          <p:cNvSpPr txBox="1"/>
          <p:nvPr/>
        </p:nvSpPr>
        <p:spPr>
          <a:xfrm>
            <a:off x="5889425" y="15615525"/>
            <a:ext cx="4721400" cy="4767900"/>
          </a:xfrm>
          <a:prstGeom prst="rect">
            <a:avLst/>
          </a:prstGeom>
          <a:noFill/>
          <a:ln>
            <a:noFill/>
          </a:ln>
        </p:spPr>
        <p:txBody>
          <a:bodyPr wrap="square" lIns="86200" tIns="86200" rIns="86200" bIns="86200" anchor="t" anchorCtr="0">
            <a:noAutofit/>
          </a:bodyPr>
          <a:lstStyle/>
          <a:p>
            <a:pPr marL="0" lvl="0" indent="-69850" algn="ctr" rtl="0">
              <a:spcBef>
                <a:spcPts val="0"/>
              </a:spcBef>
              <a:buClr>
                <a:schemeClr val="dk1"/>
              </a:buClr>
              <a:buSzPts val="1100"/>
              <a:buFont typeface="Arial"/>
              <a:buNone/>
            </a:pPr>
            <a:r>
              <a:rPr lang="en-US" sz="2100" u="sng">
                <a:solidFill>
                  <a:schemeClr val="dk1"/>
                </a:solidFill>
              </a:rPr>
              <a:t>Analysis</a:t>
            </a:r>
          </a:p>
          <a:p>
            <a:pPr marL="0" lvl="0" indent="-69850" algn="ctr" rtl="0">
              <a:spcBef>
                <a:spcPts val="0"/>
              </a:spcBef>
              <a:buClr>
                <a:schemeClr val="dk1"/>
              </a:buClr>
              <a:buSzPts val="1100"/>
              <a:buFont typeface="Arial"/>
              <a:buNone/>
            </a:pPr>
            <a:endParaRPr sz="2100">
              <a:solidFill>
                <a:schemeClr val="dk1"/>
              </a:solidFill>
            </a:endParaRPr>
          </a:p>
          <a:p>
            <a:pPr marL="0" lvl="0" indent="361950">
              <a:spcBef>
                <a:spcPts val="0"/>
              </a:spcBef>
              <a:buClr>
                <a:schemeClr val="dk1"/>
              </a:buClr>
              <a:buSzPts val="1100"/>
              <a:buFont typeface="Arial"/>
              <a:buNone/>
            </a:pPr>
            <a:r>
              <a:rPr lang="en-US" sz="2100">
                <a:solidFill>
                  <a:schemeClr val="dk1"/>
                </a:solidFill>
              </a:rPr>
              <a:t>Simple linear regression used to examine the relationship between age of first drug/alcohol use and age of first sexual experience. Multiple linear regression used to further examine the relationship between age of first sexual experience and three predictor variables including, parental structure, closeness of relationship to parent figure, and mistreatment by adults. </a:t>
            </a:r>
          </a:p>
          <a:p>
            <a:pPr marL="0" lvl="0" indent="0">
              <a:spcBef>
                <a:spcPts val="0"/>
              </a:spcBef>
              <a:buNone/>
            </a:pPr>
            <a:endParaRPr sz="1300"/>
          </a:p>
        </p:txBody>
      </p:sp>
      <p:sp>
        <p:nvSpPr>
          <p:cNvPr id="119" name="Shape 119"/>
          <p:cNvSpPr txBox="1"/>
          <p:nvPr/>
        </p:nvSpPr>
        <p:spPr>
          <a:xfrm rot="10800000" flipH="1">
            <a:off x="11683650" y="13329578"/>
            <a:ext cx="6621900" cy="26433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
        <p:nvSpPr>
          <p:cNvPr id="120" name="Shape 120"/>
          <p:cNvSpPr txBox="1"/>
          <p:nvPr/>
        </p:nvSpPr>
        <p:spPr>
          <a:xfrm>
            <a:off x="10874125" y="12348575"/>
            <a:ext cx="1807200" cy="4233600"/>
          </a:xfrm>
          <a:prstGeom prst="rect">
            <a:avLst/>
          </a:prstGeom>
          <a:noFill/>
          <a:ln>
            <a:noFill/>
          </a:ln>
        </p:spPr>
        <p:txBody>
          <a:bodyPr wrap="square" lIns="91425" tIns="91425" rIns="91425" bIns="91425" anchor="t" anchorCtr="0">
            <a:noAutofit/>
          </a:bodyPr>
          <a:lstStyle/>
          <a:p>
            <a:pPr marL="0" lvl="0" indent="0">
              <a:spcBef>
                <a:spcPts val="0"/>
              </a:spcBef>
              <a:buNone/>
            </a:pPr>
            <a:r>
              <a:rPr lang="en-US" sz="1200"/>
              <a:t>prelationship_Close</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pstructure_Bio</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Mistreat_ &gt;10</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Mistreat_ 6-10 </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Mistreat_ 3-5</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Mistreat_ Twice</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Mistreat_ Once </a:t>
            </a:r>
          </a:p>
          <a:p>
            <a:pPr marL="0" lvl="0" indent="0">
              <a:spcBef>
                <a:spcPts val="0"/>
              </a:spcBef>
              <a:buNone/>
            </a:pPr>
            <a:endParaRPr sz="1200"/>
          </a:p>
          <a:p>
            <a:pPr marL="0" lvl="0" indent="0">
              <a:spcBef>
                <a:spcPts val="0"/>
              </a:spcBef>
              <a:buNone/>
            </a:pPr>
            <a:endParaRPr sz="1200"/>
          </a:p>
          <a:p>
            <a:pPr marL="0" lvl="0" indent="0">
              <a:spcBef>
                <a:spcPts val="0"/>
              </a:spcBef>
              <a:buNone/>
            </a:pPr>
            <a:r>
              <a:rPr lang="en-US" sz="1200"/>
              <a:t>Age_1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1558</Words>
  <Application>Microsoft Macintosh PowerPoint</Application>
  <PresentationFormat>Custom</PresentationFormat>
  <Paragraphs>142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Cabin</vt:lpstr>
      <vt:lpstr>Arial</vt:lpstr>
      <vt:lpstr>Default Design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Stephanie Keck</cp:lastModifiedBy>
  <cp:revision>1</cp:revision>
  <dcterms:modified xsi:type="dcterms:W3CDTF">2017-12-04T16:04:09Z</dcterms:modified>
</cp:coreProperties>
</file>