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61" r:id="rId2"/>
    <p:sldId id="310" r:id="rId3"/>
    <p:sldId id="315" r:id="rId4"/>
    <p:sldId id="320" r:id="rId5"/>
    <p:sldId id="316" r:id="rId6"/>
    <p:sldId id="317" r:id="rId7"/>
    <p:sldId id="318" r:id="rId8"/>
    <p:sldId id="319" r:id="rId9"/>
    <p:sldId id="321" r:id="rId10"/>
    <p:sldId id="322" r:id="rId11"/>
    <p:sldId id="323" r:id="rId12"/>
    <p:sldId id="324" r:id="rId13"/>
    <p:sldId id="325" r:id="rId14"/>
    <p:sldId id="308" r:id="rId15"/>
    <p:sldId id="314" r:id="rId16"/>
  </p:sldIdLst>
  <p:sldSz cx="9144000" cy="6858000" type="letter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2">
          <p15:clr>
            <a:srgbClr val="A4A3A4"/>
          </p15:clr>
        </p15:guide>
        <p15:guide id="2" orient="horz" pos="726">
          <p15:clr>
            <a:srgbClr val="A4A3A4"/>
          </p15:clr>
        </p15:guide>
        <p15:guide id="3" orient="horz" pos="488">
          <p15:clr>
            <a:srgbClr val="A4A3A4"/>
          </p15:clr>
        </p15:guide>
        <p15:guide id="4" orient="horz" pos="153">
          <p15:clr>
            <a:srgbClr val="A4A3A4"/>
          </p15:clr>
        </p15:guide>
        <p15:guide id="5" orient="horz" pos="3963">
          <p15:clr>
            <a:srgbClr val="A4A3A4"/>
          </p15:clr>
        </p15:guide>
        <p15:guide id="6" orient="horz" pos="4167">
          <p15:clr>
            <a:srgbClr val="A4A3A4"/>
          </p15:clr>
        </p15:guide>
        <p15:guide id="7" orient="horz" pos="4276">
          <p15:clr>
            <a:srgbClr val="A4A3A4"/>
          </p15:clr>
        </p15:guide>
        <p15:guide id="8" pos="2880">
          <p15:clr>
            <a:srgbClr val="A4A3A4"/>
          </p15:clr>
        </p15:guide>
        <p15:guide id="9" pos="2776">
          <p15:clr>
            <a:srgbClr val="A4A3A4"/>
          </p15:clr>
        </p15:guide>
        <p15:guide id="10" pos="2985">
          <p15:clr>
            <a:srgbClr val="A4A3A4"/>
          </p15:clr>
        </p15:guide>
        <p15:guide id="11" pos="5389">
          <p15:clr>
            <a:srgbClr val="A4A3A4"/>
          </p15:clr>
        </p15:guide>
        <p15:guide id="12" pos="5509">
          <p15:clr>
            <a:srgbClr val="A4A3A4"/>
          </p15:clr>
        </p15:guide>
        <p15:guide id="13" pos="259">
          <p15:clr>
            <a:srgbClr val="A4A3A4"/>
          </p15:clr>
        </p15:guide>
        <p15:guide id="14" pos="3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099CC"/>
    <a:srgbClr val="FFFFFF"/>
    <a:srgbClr val="003399"/>
    <a:srgbClr val="009999"/>
    <a:srgbClr val="80CCCC"/>
    <a:srgbClr val="80A3CC"/>
    <a:srgbClr val="406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9807" autoAdjust="0"/>
  </p:normalViewPr>
  <p:slideViewPr>
    <p:cSldViewPr snapToGrid="0">
      <p:cViewPr varScale="1">
        <p:scale>
          <a:sx n="71" d="100"/>
          <a:sy n="71" d="100"/>
        </p:scale>
        <p:origin x="1685" y="53"/>
      </p:cViewPr>
      <p:guideLst>
        <p:guide orient="horz" pos="882"/>
        <p:guide orient="horz" pos="726"/>
        <p:guide orient="horz" pos="488"/>
        <p:guide orient="horz" pos="153"/>
        <p:guide orient="horz" pos="3963"/>
        <p:guide orient="horz" pos="4167"/>
        <p:guide orient="horz" pos="4276"/>
        <p:guide pos="2880"/>
        <p:guide pos="2776"/>
        <p:guide pos="2985"/>
        <p:guide pos="5389"/>
        <p:guide pos="5509"/>
        <p:guide pos="259"/>
        <p:guide pos="366"/>
      </p:guideLst>
    </p:cSldViewPr>
  </p:slideViewPr>
  <p:outlineViewPr>
    <p:cViewPr>
      <p:scale>
        <a:sx n="33" d="100"/>
        <a:sy n="33" d="100"/>
      </p:scale>
      <p:origin x="0" y="1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997" y="53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Open Table Status by Star Ratings</a:t>
            </a:r>
          </a:p>
          <a:p>
            <a:pPr>
              <a:defRPr/>
            </a:pPr>
            <a:r>
              <a:rPr lang="en-US" dirty="0"/>
              <a:t>(SF&amp;NYC)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59056246908091"/>
          <c:y val="0.1579658475499251"/>
          <c:w val="0.70983701050965065"/>
          <c:h val="0.6491397576323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Sheet3!$N$1</c:f>
              <c:strCache>
                <c:ptCount val="1"/>
                <c:pt idx="0">
                  <c:v>On OpenTable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Sheet3!$M$2:$M$5</c:f>
              <c:strCache>
                <c:ptCount val="4"/>
                <c:pt idx="0">
                  <c:v>No Stars
(N=4676)</c:v>
                </c:pt>
                <c:pt idx="1">
                  <c:v>1 Star
(N=87)</c:v>
                </c:pt>
                <c:pt idx="2">
                  <c:v>2 Star
(N=17)</c:v>
                </c:pt>
                <c:pt idx="3">
                  <c:v>3 Star
(N=10)</c:v>
                </c:pt>
              </c:strCache>
            </c:strRef>
          </c:cat>
          <c:val>
            <c:numRef>
              <c:f>Sheet3!$N$2:$N$5</c:f>
              <c:numCache>
                <c:formatCode>0%</c:formatCode>
                <c:ptCount val="4"/>
                <c:pt idx="0">
                  <c:v>0.33276304533789564</c:v>
                </c:pt>
                <c:pt idx="1">
                  <c:v>0.72413793103448276</c:v>
                </c:pt>
                <c:pt idx="2">
                  <c:v>0.58823529411764708</c:v>
                </c:pt>
                <c:pt idx="3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Sheet3!$O$1</c:f>
              <c:strCache>
                <c:ptCount val="1"/>
                <c:pt idx="0">
                  <c:v>Not on OpenTable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Sheet3!$M$2:$M$5</c:f>
              <c:strCache>
                <c:ptCount val="4"/>
                <c:pt idx="0">
                  <c:v>No Stars
(N=4676)</c:v>
                </c:pt>
                <c:pt idx="1">
                  <c:v>1 Star
(N=87)</c:v>
                </c:pt>
                <c:pt idx="2">
                  <c:v>2 Star
(N=17)</c:v>
                </c:pt>
                <c:pt idx="3">
                  <c:v>3 Star
(N=10)</c:v>
                </c:pt>
              </c:strCache>
            </c:strRef>
          </c:cat>
          <c:val>
            <c:numRef>
              <c:f>Sheet3!$O$2:$O$5</c:f>
              <c:numCache>
                <c:formatCode>0%</c:formatCode>
                <c:ptCount val="4"/>
                <c:pt idx="0">
                  <c:v>0.66723695466210431</c:v>
                </c:pt>
                <c:pt idx="1">
                  <c:v>0.27586206896551724</c:v>
                </c:pt>
                <c:pt idx="2">
                  <c:v>0.41176470588235292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7994824"/>
        <c:axId val="517996392"/>
      </c:barChart>
      <c:catAx>
        <c:axId val="51799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7996392"/>
        <c:crosses val="autoZero"/>
        <c:auto val="1"/>
        <c:lblAlgn val="ctr"/>
        <c:lblOffset val="100"/>
        <c:noMultiLvlLbl val="0"/>
      </c:catAx>
      <c:valAx>
        <c:axId val="517996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Percentage of Star Group</a:t>
                </a:r>
              </a:p>
            </c:rich>
          </c:tx>
          <c:layout>
            <c:manualLayout>
              <c:xMode val="edge"/>
              <c:yMode val="edge"/>
              <c:x val="1.8663177675647586E-2"/>
              <c:y val="0.26830021620508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799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515591633118621"/>
          <c:y val="0.91827948870542397"/>
          <c:w val="0.56625348733946046"/>
          <c:h val="7.9936493205497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/>
              <a:t>Feature Importance in the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Sheet2!$F$18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Sheet2!$E$19:$E$25</c:f>
              <c:strCache>
                <c:ptCount val="7"/>
                <c:pt idx="0">
                  <c:v>Price Level Mapping</c:v>
                </c:pt>
                <c:pt idx="1">
                  <c:v>Open Table</c:v>
                </c:pt>
                <c:pt idx="2">
                  <c:v>Food Score</c:v>
                </c:pt>
                <c:pt idx="3">
                  <c:v>Service Score</c:v>
                </c:pt>
                <c:pt idx="4">
                  <c:v>Decor Score</c:v>
                </c:pt>
                <c:pt idx="5">
                  <c:v>Cuisine Type</c:v>
                </c:pt>
                <c:pt idx="6">
                  <c:v>Cost</c:v>
                </c:pt>
              </c:strCache>
            </c:strRef>
          </c:cat>
          <c:val>
            <c:numRef>
              <c:f>Sheet2!$F$19:$F$25</c:f>
              <c:numCache>
                <c:formatCode>0.00</c:formatCode>
                <c:ptCount val="7"/>
                <c:pt idx="0">
                  <c:v>8.9709999999999998E-3</c:v>
                </c:pt>
                <c:pt idx="1">
                  <c:v>1.1915E-2</c:v>
                </c:pt>
                <c:pt idx="2">
                  <c:v>3.3329999999999999E-2</c:v>
                </c:pt>
                <c:pt idx="3">
                  <c:v>4.5290999999999998E-2</c:v>
                </c:pt>
                <c:pt idx="4">
                  <c:v>5.0028999999999997E-2</c:v>
                </c:pt>
                <c:pt idx="5">
                  <c:v>6.8189E-2</c:v>
                </c:pt>
                <c:pt idx="6">
                  <c:v>0.78227400000000002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266840"/>
        <c:axId val="509270760"/>
      </c:barChart>
      <c:catAx>
        <c:axId val="509266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Featues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9270760"/>
        <c:crosses val="autoZero"/>
        <c:auto val="1"/>
        <c:lblAlgn val="ctr"/>
        <c:lblOffset val="100"/>
        <c:noMultiLvlLbl val="0"/>
      </c:catAx>
      <c:valAx>
        <c:axId val="509270760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50926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15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15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6B215677-9245-4C98-A6A3-43A0B8B9D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15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1950" y="53340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8888" y="3335338"/>
            <a:ext cx="6778625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15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EB65CF01-3C2D-4C69-A732-A9244301C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7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rfg</a:t>
            </a:r>
            <a:r>
              <a:rPr lang="en-US" dirty="0" smtClean="0"/>
              <a:t> = </a:t>
            </a:r>
            <a:r>
              <a:rPr lang="en-US" dirty="0" err="1" smtClean="0"/>
              <a:t>RandomForestRegressor</a:t>
            </a:r>
            <a:r>
              <a:rPr lang="en-US" dirty="0" smtClean="0"/>
              <a:t>(100, </a:t>
            </a:r>
            <a:r>
              <a:rPr lang="en-US" dirty="0" err="1" smtClean="0"/>
              <a:t>max_depth</a:t>
            </a:r>
            <a:r>
              <a:rPr lang="en-US" dirty="0" smtClean="0"/>
              <a:t>=8)</a:t>
            </a:r>
          </a:p>
          <a:p>
            <a:endParaRPr lang="en-US" dirty="0" smtClean="0"/>
          </a:p>
          <a:p>
            <a:r>
              <a:rPr lang="en-US" dirty="0" smtClean="0"/>
              <a:t>Cost</a:t>
            </a:r>
            <a:r>
              <a:rPr lang="en-US" baseline="0" dirty="0" smtClean="0"/>
              <a:t> is normalized, cutoff is 4.2 food score for restaurants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8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baseline="0" dirty="0" smtClean="0"/>
              <a:t>Raw data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/>
              <a:t>Why Zagat?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Most Michelin restaurants are Zagat-rated 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There are 3 US</a:t>
            </a:r>
            <a:r>
              <a:rPr lang="en-US" sz="1200" baseline="0" dirty="0" smtClean="0"/>
              <a:t> cities with Michelin stars – NYC, SF and Chicago. </a:t>
            </a:r>
            <a:r>
              <a:rPr lang="en-US" sz="1200" dirty="0" smtClean="0"/>
              <a:t>Zagat ratings exist in all three and in DC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/>
              <a:t>I wanted to use something different than Yelp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1200" dirty="0" smtClean="0"/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/>
              <a:t>How?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Webscraping</a:t>
            </a:r>
            <a:r>
              <a:rPr lang="en-US" sz="1200" baseline="0" dirty="0" smtClean="0"/>
              <a:t>. I built a scraper to iterate through all these pages and pull restaurant data. I got data on over 2500 restaurants in NYC, 2000 in SF, and 1300 in Chicago.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1200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with</a:t>
            </a:r>
            <a:r>
              <a:rPr lang="en-US" baseline="0" dirty="0" smtClean="0"/>
              <a:t> exploratory analysis to inform my modeling. Here’s something I noticed about the Zagat food ratings…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of this, I actually omitted all of the restaurants with a food rating below 4.2 in my modeling.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can see,</a:t>
            </a:r>
            <a:r>
              <a:rPr lang="en-US" baseline="0" dirty="0" smtClean="0"/>
              <a:t> almost all Michelin restaurants included here have Zagat food scores over that 4.2 cutoff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knowing that price is going to be important for a model in figuring out probability of being a Michelin restaurant… you have to think about different prices in different cities.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65CF01-3C2D-4C69-A732-A9244301C1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b="1">
              <a:cs typeface="+mn-cs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GB" sz="1200">
                <a:cs typeface="+mn-cs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>
          <a:xfrm>
            <a:off x="792163" y="1177925"/>
            <a:ext cx="4005262" cy="1023938"/>
          </a:xfrm>
          <a:prstGeom prst="rect">
            <a:avLst/>
          </a:prstGeom>
        </p:spPr>
        <p:txBody>
          <a:bodyPr/>
          <a:lstStyle/>
          <a:p>
            <a:pPr marL="169863" lvl="1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Bullet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>
                <a:solidFill>
                  <a:srgbClr val="000000"/>
                </a:solidFill>
                <a:cs typeface="+mn-cs"/>
              </a:rPr>
              <a:t>- </a:t>
            </a:r>
            <a:fld id="{76F01CFE-A5B5-4C86-9D1F-3A702C14C906}" type="slidenum">
              <a:rPr lang="en-US" sz="90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sp>
        <p:nvSpPr>
          <p:cNvPr id="369973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defRPr/>
            </a:pPr>
            <a:r>
              <a:rPr lang="en-US" sz="400" smtClean="0">
                <a:solidFill>
                  <a:srgbClr val="AFAFAF"/>
                </a:solidFill>
                <a:cs typeface="+mn-cs"/>
              </a:rPr>
              <a:t>Deloitte Ppt Template.pptx</a:t>
            </a:r>
            <a:endParaRPr lang="en-US" sz="400">
              <a:solidFill>
                <a:srgbClr val="AFAFAF"/>
              </a:solidFill>
              <a:cs typeface="+mn-cs"/>
            </a:endParaRP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  <p:sldLayoutId id="2147484583" r:id="rId30"/>
    <p:sldLayoutId id="2147484568" r:id="rId31"/>
    <p:sldLayoutId id="2147484569" r:id="rId32"/>
    <p:sldLayoutId id="2147484570" r:id="rId33"/>
    <p:sldLayoutId id="2147484571" r:id="rId34"/>
    <p:sldLayoutId id="2147484572" r:id="rId35"/>
    <p:sldLayoutId id="2147484573" r:id="rId36"/>
    <p:sldLayoutId id="2147484574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PowerPoint_97-2003_Presentation8.ppt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oleObject" Target="../embeddings/Microsoft_PowerPoint_97-2003_Presentation9.pp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5" Type="http://schemas.openxmlformats.org/officeDocument/2006/relationships/chart" Target="../charts/chart2.xml"/><Relationship Id="rId4" Type="http://schemas.openxmlformats.org/officeDocument/2006/relationships/oleObject" Target="../embeddings/Microsoft_PowerPoint_97-2003_Presentation10.pp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Microsoft_PowerPoint_97-2003_Presentation1.pp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PowerPoint_97-2003_Presentation2.pp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Microsoft_PowerPoint_97-2003_Presentation3.pp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chart" Target="../charts/chart1.xml"/><Relationship Id="rId4" Type="http://schemas.openxmlformats.org/officeDocument/2006/relationships/oleObject" Target="../embeddings/Microsoft_PowerPoint_97-2003_Presentation4.ppt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Microsoft_PowerPoint_97-2003_Presentation5.ppt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Microsoft_PowerPoint_97-2003_Presentation6.ppt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Microsoft_PowerPoint_97-2003_Presentation7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393700" y="381596"/>
            <a:ext cx="8345488" cy="391517"/>
          </a:xfrm>
        </p:spPr>
        <p:txBody>
          <a:bodyPr/>
          <a:lstStyle/>
          <a:p>
            <a:pPr eaLnBrk="1" hangingPunct="1"/>
            <a:r>
              <a:rPr lang="en-US" sz="2400" b="0" dirty="0" smtClean="0"/>
              <a:t>The prediction: 11 DC restaurants will receive Michelin stars</a:t>
            </a:r>
            <a:endParaRPr lang="en-US" sz="2400" b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7408"/>
              </p:ext>
            </p:extLst>
          </p:nvPr>
        </p:nvGraphicFramePr>
        <p:xfrm>
          <a:off x="393701" y="1397000"/>
          <a:ext cx="4660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077"/>
                <a:gridCol w="1260390"/>
                <a:gridCol w="1272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Fiola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Corduroy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Minibar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Marcel’s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Plume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Komi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Fiola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Mare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Sushi Taro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Obelisk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Sakedokoro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Makoto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22565"/>
              </p:ext>
            </p:extLst>
          </p:nvPr>
        </p:nvGraphicFramePr>
        <p:xfrm>
          <a:off x="5427020" y="1397000"/>
          <a:ext cx="33998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077"/>
                <a:gridCol w="1272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Random Forest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Trained with SF &amp; NYC, tested with Chicago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62813" t="41687" r="26250" b="43556"/>
          <a:stretch/>
        </p:blipFill>
        <p:spPr>
          <a:xfrm>
            <a:off x="877783" y="1580848"/>
            <a:ext cx="6947210" cy="2636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gray">
          <a:xfrm>
            <a:off x="2000922" y="2151528"/>
            <a:ext cx="1430767" cy="473336"/>
          </a:xfrm>
          <a:prstGeom prst="rect">
            <a:avLst/>
          </a:prstGeom>
          <a:noFill/>
          <a:ln w="3810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431689" y="2624864"/>
            <a:ext cx="1430767" cy="473336"/>
          </a:xfrm>
          <a:prstGeom prst="rect">
            <a:avLst/>
          </a:prstGeom>
          <a:noFill/>
          <a:ln w="3810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862456" y="3098200"/>
            <a:ext cx="1430767" cy="473336"/>
          </a:xfrm>
          <a:prstGeom prst="rect">
            <a:avLst/>
          </a:prstGeom>
          <a:noFill/>
          <a:ln w="3810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293223" y="3571536"/>
            <a:ext cx="1430767" cy="473336"/>
          </a:xfrm>
          <a:prstGeom prst="rect">
            <a:avLst/>
          </a:prstGeom>
          <a:noFill/>
          <a:ln w="3810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4249" y="1240599"/>
            <a:ext cx="5314278" cy="3533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588" algn="ctr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Best Model Results in Chicago</a:t>
            </a:r>
            <a:endParaRPr lang="en-US" sz="1600" kern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8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378421"/>
            <a:ext cx="8345487" cy="391517"/>
          </a:xfrm>
        </p:spPr>
        <p:txBody>
          <a:bodyPr/>
          <a:lstStyle/>
          <a:p>
            <a:r>
              <a:rPr lang="en-US" sz="2400" b="0" dirty="0" smtClean="0"/>
              <a:t>Cost was by far the most important model feature</a:t>
            </a:r>
            <a:endParaRPr lang="en-US" sz="240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692839"/>
              </p:ext>
            </p:extLst>
          </p:nvPr>
        </p:nvGraphicFramePr>
        <p:xfrm>
          <a:off x="910142" y="1392891"/>
          <a:ext cx="7685218" cy="442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799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4"/>
          <p:cNvSpPr>
            <a:spLocks noChangeShapeType="1"/>
          </p:cNvSpPr>
          <p:nvPr/>
        </p:nvSpPr>
        <p:spPr bwMode="gray">
          <a:xfrm>
            <a:off x="1746250" y="2249488"/>
            <a:ext cx="5640388" cy="0"/>
          </a:xfrm>
          <a:prstGeom prst="line">
            <a:avLst/>
          </a:prstGeom>
          <a:noFill/>
          <a:ln w="127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132572" y="2139950"/>
            <a:ext cx="894732" cy="212174"/>
          </a:xfrm>
          <a:solidFill>
            <a:schemeClr val="bg1"/>
          </a:solidFill>
        </p:spPr>
        <p:txBody>
          <a:bodyPr wrap="none" lIns="73152" rIns="73152" anchorCtr="1">
            <a:spAutoFit/>
          </a:bodyPr>
          <a:lstStyle/>
          <a:p>
            <a:pPr marL="0" indent="0" algn="ctr">
              <a:spcBef>
                <a:spcPct val="0"/>
              </a:spcBef>
              <a:buClrTx/>
              <a:buSzTx/>
              <a:defRPr/>
            </a:pPr>
            <a:r>
              <a:rPr lang="en-US" sz="1400" kern="1200" dirty="0" smtClean="0">
                <a:solidFill>
                  <a:srgbClr val="000000"/>
                </a:solidFill>
              </a:rPr>
              <a:t>Appendix</a:t>
            </a:r>
            <a:endParaRPr lang="en-US" sz="1400" kern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b="0" dirty="0" smtClean="0"/>
              <a:t>Sample JSON code from NY restaurant</a:t>
            </a:r>
            <a:endParaRPr 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417" t="20814" r="64541" b="19927"/>
          <a:stretch/>
        </p:blipFill>
        <p:spPr>
          <a:xfrm>
            <a:off x="762475" y="947538"/>
            <a:ext cx="7030873" cy="5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562" t="26316" r="61933" b="11925"/>
          <a:stretch/>
        </p:blipFill>
        <p:spPr>
          <a:xfrm>
            <a:off x="524255" y="475488"/>
            <a:ext cx="8080275" cy="52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9827" t="8917" r="10340" b="5157"/>
          <a:stretch/>
        </p:blipFill>
        <p:spPr>
          <a:xfrm>
            <a:off x="1024153" y="494852"/>
            <a:ext cx="7139604" cy="5783479"/>
          </a:xfrm>
          <a:prstGeom prst="rect">
            <a:avLst/>
          </a:prstGeom>
          <a:effectLst>
            <a:outerShdw blurRad="50800" dist="50800" dir="67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  <p:sp>
        <p:nvSpPr>
          <p:cNvPr id="6" name="Oval 5"/>
          <p:cNvSpPr/>
          <p:nvPr/>
        </p:nvSpPr>
        <p:spPr bwMode="gray">
          <a:xfrm>
            <a:off x="2576576" y="2064512"/>
            <a:ext cx="944880" cy="371856"/>
          </a:xfrm>
          <a:prstGeom prst="ellipse">
            <a:avLst/>
          </a:prstGeom>
          <a:noFill/>
          <a:ln w="5715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811520" y="2064512"/>
            <a:ext cx="2600960" cy="2151888"/>
          </a:xfrm>
          <a:prstGeom prst="wedgeRectCallout">
            <a:avLst>
              <a:gd name="adj1" fmla="val -66180"/>
              <a:gd name="adj2" fmla="val -2351"/>
            </a:avLst>
          </a:prstGeom>
          <a:solidFill>
            <a:schemeClr val="bg1"/>
          </a:solidFill>
          <a:ln w="38100" cap="rnd" algn="ctr">
            <a:solidFill>
              <a:srgbClr val="FF99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eaLnBrk="0" hangingPunct="0">
              <a:lnSpc>
                <a:spcPct val="106000"/>
              </a:lnSpc>
            </a:pPr>
            <a:r>
              <a:rPr lang="en-US" sz="1600" dirty="0" smtClean="0"/>
              <a:t>Variables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Cost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Cuisine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 open table?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Price level ($ - $$$$)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Food rating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Decor rating</a:t>
            </a:r>
          </a:p>
          <a:p>
            <a:pPr marL="171450" indent="-171450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Service rating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171450" indent="-171450" algn="r" eaLnBrk="0" hangingPunct="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Across cities, Zagat food ratings spiked at 4.2</a:t>
            </a: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1139302"/>
            <a:ext cx="3958385" cy="2638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1" y="3989953"/>
            <a:ext cx="3958385" cy="2638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3989954"/>
            <a:ext cx="3958385" cy="26389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1" y="1139302"/>
            <a:ext cx="3958385" cy="26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Michelin Restaurants have high Zagat food ratings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28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2"/>
          <p:cNvSpPr txBox="1">
            <a:spLocks noChangeArrowheads="1"/>
          </p:cNvSpPr>
          <p:nvPr/>
        </p:nvSpPr>
        <p:spPr bwMode="gray">
          <a:xfrm>
            <a:off x="7975600" y="106363"/>
            <a:ext cx="7699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06000"/>
              </a:lnSpc>
            </a:pPr>
            <a:r>
              <a:rPr lang="en-US" sz="900" b="1">
                <a:solidFill>
                  <a:srgbClr val="969696"/>
                </a:solidFill>
              </a:rPr>
              <a:t>Running head</a:t>
            </a:r>
          </a:p>
        </p:txBody>
      </p:sp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Certain cuisines receive Michelin stars more often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7" y="933299"/>
            <a:ext cx="8107661" cy="54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2"/>
          <p:cNvSpPr txBox="1">
            <a:spLocks noChangeArrowheads="1"/>
          </p:cNvSpPr>
          <p:nvPr/>
        </p:nvSpPr>
        <p:spPr bwMode="gray">
          <a:xfrm>
            <a:off x="7975600" y="106363"/>
            <a:ext cx="7699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>
              <a:lnSpc>
                <a:spcPct val="106000"/>
              </a:lnSpc>
            </a:pPr>
            <a:r>
              <a:rPr lang="en-US" sz="900" b="1">
                <a:solidFill>
                  <a:srgbClr val="969696"/>
                </a:solidFill>
              </a:rPr>
              <a:t>Running head</a:t>
            </a:r>
          </a:p>
        </p:txBody>
      </p:sp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378421"/>
            <a:ext cx="8345487" cy="391517"/>
          </a:xfrm>
        </p:spPr>
        <p:txBody>
          <a:bodyPr/>
          <a:lstStyle/>
          <a:p>
            <a:r>
              <a:rPr lang="en-US" sz="2400" b="0" dirty="0" smtClean="0"/>
              <a:t>Michelin restaurants are more likely to be on Open Table</a:t>
            </a:r>
            <a:endParaRPr lang="en-US" sz="2400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327284"/>
              </p:ext>
            </p:extLst>
          </p:nvPr>
        </p:nvGraphicFramePr>
        <p:xfrm>
          <a:off x="591670" y="1129553"/>
          <a:ext cx="7874598" cy="540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01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Michelin restaurants are also much more expensive</a:t>
            </a:r>
            <a:endParaRPr lang="en-US" sz="2400" dirty="0" smtClean="0"/>
          </a:p>
        </p:txBody>
      </p:sp>
      <p:sp>
        <p:nvSpPr>
          <p:cNvPr id="9" name="Text Placeholder 27"/>
          <p:cNvSpPr txBox="1">
            <a:spLocks/>
          </p:cNvSpPr>
          <p:nvPr/>
        </p:nvSpPr>
        <p:spPr bwMode="gray">
          <a:xfrm>
            <a:off x="1240155" y="6106160"/>
            <a:ext cx="6867525" cy="111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06000"/>
              </a:lnSpc>
              <a:spcBef>
                <a:spcPct val="20000"/>
              </a:spcBef>
              <a:tabLst>
                <a:tab pos="1428750" algn="l"/>
              </a:tabLst>
              <a:defRPr/>
            </a:pPr>
            <a:r>
              <a:rPr lang="en-US" sz="700" kern="0" dirty="0" smtClean="0">
                <a:solidFill>
                  <a:srgbClr val="000000"/>
                </a:solidFill>
                <a:latin typeface="+mn-lt"/>
              </a:rPr>
              <a:t>*Cost is cut off at $400 for visibility; some restaurants exceed this cost</a:t>
            </a:r>
            <a:r>
              <a:rPr lang="en-US" sz="700" kern="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700" kern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13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Some restaurants get </a:t>
            </a:r>
            <a:r>
              <a:rPr lang="en-US" sz="2400" b="0" i="1" dirty="0" smtClean="0"/>
              <a:t>really</a:t>
            </a:r>
            <a:r>
              <a:rPr lang="en-US" sz="2400" b="0" dirty="0" smtClean="0"/>
              <a:t> expensive…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933299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23"/>
          <p:cNvSpPr>
            <a:spLocks noGrp="1"/>
          </p:cNvSpPr>
          <p:nvPr>
            <p:ph type="title"/>
          </p:nvPr>
        </p:nvSpPr>
        <p:spPr>
          <a:xfrm>
            <a:off x="401638" y="406249"/>
            <a:ext cx="8345487" cy="363689"/>
          </a:xfrm>
        </p:spPr>
        <p:txBody>
          <a:bodyPr/>
          <a:lstStyle/>
          <a:p>
            <a:r>
              <a:rPr lang="en-US" sz="2400" b="0" dirty="0" smtClean="0"/>
              <a:t>Cutting off outliers, prices vary across cities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299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Report Template_R1.5V_0109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 Consulting Report Template_R1.5V_0109</Template>
  <TotalTime>383</TotalTime>
  <Words>389</Words>
  <Application>Microsoft Office PowerPoint</Application>
  <PresentationFormat>Letter Paper (8.5x11 in)</PresentationFormat>
  <Paragraphs>88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Wingdings</vt:lpstr>
      <vt:lpstr>Wingdings 2</vt:lpstr>
      <vt:lpstr>US Consulting Report Template_R1.5V_0109</vt:lpstr>
      <vt:lpstr>Microsoft PowerPoint 97-2003 Presentation</vt:lpstr>
      <vt:lpstr>The prediction: 11 DC restaurants will receive Michelin stars</vt:lpstr>
      <vt:lpstr>PowerPoint Presentation</vt:lpstr>
      <vt:lpstr>Across cities, Zagat food ratings spiked at 4.2</vt:lpstr>
      <vt:lpstr>Michelin Restaurants have high Zagat food ratings</vt:lpstr>
      <vt:lpstr>Certain cuisines receive Michelin stars more often</vt:lpstr>
      <vt:lpstr>Michelin restaurants are more likely to be on Open Table</vt:lpstr>
      <vt:lpstr>Michelin restaurants are also much more expensive</vt:lpstr>
      <vt:lpstr>Some restaurants get really expensive…</vt:lpstr>
      <vt:lpstr>Cutting off outliers, prices vary across cities</vt:lpstr>
      <vt:lpstr>Random Forest</vt:lpstr>
      <vt:lpstr>Trained with SF &amp; NYC, tested with Chicago</vt:lpstr>
      <vt:lpstr>Cost was by far the most important model feature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Consulting Report Template (Title sentence case 18-pt Arial bold, line spacing 22 points)</dc:title>
  <dc:creator>Jones, Michael C</dc:creator>
  <cp:lastModifiedBy>ELYNCHKLARUP (Open)
</cp:lastModifiedBy>
  <cp:revision>36</cp:revision>
  <cp:lastPrinted>2000-05-15T09:48:35Z</cp:lastPrinted>
  <dcterms:created xsi:type="dcterms:W3CDTF">2009-11-09T14:51:15Z</dcterms:created>
  <dcterms:modified xsi:type="dcterms:W3CDTF">2016-10-12T03:42:36Z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_ID">
    <vt:lpwstr>repTempV1</vt:lpwstr>
  </property>
</Properties>
</file>