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9"/>
  </p:notesMasterIdLst>
  <p:sldIdLst>
    <p:sldId id="256" r:id="rId3"/>
    <p:sldId id="257" r:id="rId4"/>
    <p:sldId id="258" r:id="rId5"/>
    <p:sldId id="259" r:id="rId6"/>
    <p:sldId id="260" r:id="rId7"/>
    <p:sldId id="262" r:id="rId8"/>
    <p:sldId id="270" r:id="rId9"/>
    <p:sldId id="263" r:id="rId10"/>
    <p:sldId id="264" r:id="rId11"/>
    <p:sldId id="265" r:id="rId12"/>
    <p:sldId id="266" r:id="rId13"/>
    <p:sldId id="267" r:id="rId14"/>
    <p:sldId id="268" r:id="rId15"/>
    <p:sldId id="269" r:id="rId16"/>
    <p:sldId id="26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Азат Абубакиров" initials="" lastIdx="1" clrIdx="0"/>
  <p:cmAuthor id="1" name="Serg Sevryukov"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E7076"/>
    <a:srgbClr val="953734"/>
    <a:srgbClr val="A129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0F4F74-C75C-49E1-9362-D41F6C1A6AB0}">
  <a:tblStyle styleId="{7E0F4F74-C75C-49E1-9362-D41F6C1A6AB0}"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71680"/>
  </p:normalViewPr>
  <p:slideViewPr>
    <p:cSldViewPr snapToGrid="0" snapToObjects="1">
      <p:cViewPr>
        <p:scale>
          <a:sx n="117" d="100"/>
          <a:sy n="117" d="100"/>
        </p:scale>
        <p:origin x="28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5-03T06:47:05.930" idx="1">
    <p:pos x="6000" y="0"/>
    <p:text>+sevrukovs@gmail.com Я правильно понимаю суть этого слайда?</p:text>
  </p:cm>
  <p:cm authorId="1" dt="2017-05-03T06:47:05.930" idx="1">
    <p:pos x="6000" y="100"/>
    <p:text>Да, но нет :)
Выводы это скорее о том, не что было сделано, а чего достигли и каковы последствия. Т.е. да, для начала можно перечислить проделанную работу, а потом указать: "дубликаты были\не были устранены, задача оказалась решаемой\не решаемой, найденные и апробированные хорошо\плохо показали себя в работе" (что-то в этом духе).</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6126936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ru-RU" dirty="0" smtClean="0"/>
              <a:t>Здравствуйте,</a:t>
            </a:r>
            <a:r>
              <a:rPr lang="ru-RU" baseline="0" dirty="0" smtClean="0"/>
              <a:t> уважаемые члены комиссии и присутствующие в зале. Меня зовут </a:t>
            </a:r>
            <a:r>
              <a:rPr lang="ru-RU" baseline="0" dirty="0" err="1" smtClean="0"/>
              <a:t>Абубакиров</a:t>
            </a:r>
            <a:r>
              <a:rPr lang="ru-RU" baseline="0" dirty="0" smtClean="0"/>
              <a:t> Азат </a:t>
            </a:r>
            <a:r>
              <a:rPr lang="ru-RU" baseline="0" dirty="0" err="1" smtClean="0"/>
              <a:t>Радисович</a:t>
            </a:r>
            <a:r>
              <a:rPr lang="ru-RU" baseline="0" dirty="0" smtClean="0"/>
              <a:t> и темой моей выпускной квалификационной работы является «</a:t>
            </a:r>
            <a:r>
              <a:rPr lang="ru-RU" sz="1100" dirty="0" smtClean="0">
                <a:solidFill>
                  <a:srgbClr val="5E7076"/>
                </a:solidFill>
              </a:rPr>
              <a:t>Автоматизация сверки и устранения дубликатов в персональных данных</a:t>
            </a:r>
            <a:r>
              <a:rPr lang="ru-RU" baseline="0" dirty="0" smtClean="0"/>
              <a:t>». </a:t>
            </a:r>
            <a:endParaRPr dirty="0"/>
          </a:p>
        </p:txBody>
      </p:sp>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9373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r>
              <a:rPr lang="ru-RU" dirty="0" smtClean="0"/>
              <a:t>После</a:t>
            </a:r>
            <a:r>
              <a:rPr lang="ru-RU" baseline="0" dirty="0" smtClean="0"/>
              <a:t> вычисления матрицы расстояний происходит непосредственно поиск дубликатов. Для этого необходимо задать вектор пороговых значений. Если вектор расстояний между двумя записями удовлетворяет пороговым значениям, то эти записи считаются дубликатами. Изначально был реализован рекурсивный алгоритм: для каждой записи выбиралась одна самая похожая запись, и для выбранной записи также выбиралась наиболее близкая запись из ранее нерассмотренных и так далее. Однако данный алгоритм имеет в свой недостаток: если 1-ая запись похожа на 2-ую, а 2-ая на 3-ью, то это не значит, что 1-ая похожа на 3-ью. Поэтому был разработан линейный алгоритм, который помещал все записи, которые удовлетворяли пороговым значениям, в одну группу дубликатов.</a:t>
            </a:r>
            <a:endParaRPr lang="en-GB" dirty="0"/>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180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r>
              <a:rPr lang="ru-RU" dirty="0" smtClean="0"/>
              <a:t>Обработка</a:t>
            </a:r>
            <a:r>
              <a:rPr lang="ru-RU" baseline="0" dirty="0" smtClean="0"/>
              <a:t> найденных дубликатов полностью зависит от пользователя. В рамках данной работы я реализовал слияний дубликатов в одну запись. Заказчик со стороны МИАЦ предпочел не устранять дубликаты, а лишь отметить их соответствующими лейблами.</a:t>
            </a:r>
            <a:endParaRPr dirty="0"/>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9011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r>
              <a:rPr lang="ru-RU" dirty="0" smtClean="0"/>
              <a:t>На</a:t>
            </a:r>
            <a:r>
              <a:rPr lang="ru-RU" baseline="0" dirty="0" smtClean="0"/>
              <a:t> данном слайде представлены результаты применения алгоритма. Стоит отметить сложность оценивания качества работы алгоритма на полной выборке из-за отсутствия большого количества размеченных данных. К сожалению, нельзя сказать, что найденные дубликаты — это все дубликаты, которые присутствуют в </a:t>
            </a:r>
            <a:r>
              <a:rPr lang="ru-RU" baseline="0" dirty="0" err="1" smtClean="0"/>
              <a:t>датасете</a:t>
            </a:r>
            <a:r>
              <a:rPr lang="ru-RU" baseline="0" dirty="0" smtClean="0"/>
              <a:t>. </a:t>
            </a:r>
            <a:endParaRPr lang="en-GB" dirty="0"/>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107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r>
              <a:rPr lang="ru-RU" dirty="0" smtClean="0"/>
              <a:t>В заключении</a:t>
            </a:r>
            <a:r>
              <a:rPr lang="ru-RU" baseline="0" dirty="0" smtClean="0"/>
              <a:t> хотелось бы отметить, что полностью автоматизировать процесс поиска и устранения дубликатов нельзя — последнее слово всегда за пользователем. Разработанный прототип библиотеки обладает модульной структурой, что позволяет пользователю добавлять свои методы. </a:t>
            </a:r>
            <a:endParaRPr dirty="0"/>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5959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dirty="0"/>
          </a:p>
        </p:txBody>
      </p:sp>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3202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a:spcBef>
                <a:spcPts val="0"/>
              </a:spcBef>
              <a:buNone/>
            </a:pPr>
            <a:r>
              <a:rPr lang="en-GB"/>
              <a:t>Ошибки можно разбить на две категории: ошибки на уровне поля и ошибки на уровне записи. </a:t>
            </a:r>
          </a:p>
          <a:p>
            <a:pPr lvl="0" rtl="0">
              <a:spcBef>
                <a:spcPts val="0"/>
              </a:spcBef>
              <a:buNone/>
            </a:pPr>
            <a:r>
              <a:rPr lang="en-GB"/>
              <a:t>Некоторые неоднозначные случаи тяжело разрешить человеку без специального образования. В основном это связано с особенностями образования имен и фамилий у различных наций. </a:t>
            </a: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56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3003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marL="228600" lvl="0" indent="0" rtl="0">
              <a:spcBef>
                <a:spcPts val="0"/>
              </a:spcBef>
              <a:buNone/>
            </a:pPr>
            <a:r>
              <a:rPr lang="ru-RU" noProof="0" dirty="0" smtClean="0"/>
              <a:t>Две записи в базе данных считаются</a:t>
            </a:r>
            <a:r>
              <a:rPr lang="ru-RU" baseline="0" noProof="0" dirty="0" smtClean="0"/>
              <a:t> </a:t>
            </a:r>
            <a:r>
              <a:rPr lang="ru-RU" noProof="0" dirty="0" smtClean="0"/>
              <a:t>дубликатами, если они описывают на одну и ту же сущность.</a:t>
            </a:r>
          </a:p>
          <a:p>
            <a:pPr marL="228600" lvl="0" indent="0" rtl="0">
              <a:spcBef>
                <a:spcPts val="0"/>
              </a:spcBef>
              <a:buNone/>
            </a:pPr>
            <a:r>
              <a:rPr lang="ru-RU" noProof="0" dirty="0" smtClean="0"/>
              <a:t>Основная причина возникновения дубликатов — это человеческий фактор. Допущенные опечатки порождают дубликаты. </a:t>
            </a:r>
          </a:p>
          <a:p>
            <a:pPr marL="228600" lvl="0" indent="0" rtl="0">
              <a:spcBef>
                <a:spcPts val="0"/>
              </a:spcBef>
              <a:buNone/>
            </a:pPr>
            <a:r>
              <a:rPr lang="ru-RU" noProof="0" dirty="0" smtClean="0"/>
              <a:t>Дубликаты могут</a:t>
            </a:r>
            <a:r>
              <a:rPr lang="ru-RU" baseline="0" noProof="0" dirty="0" smtClean="0"/>
              <a:t> возникнуть в ходе л</a:t>
            </a:r>
            <a:r>
              <a:rPr lang="ru-RU" noProof="0" dirty="0" smtClean="0"/>
              <a:t>юбой деятельности, в которой пользователь</a:t>
            </a:r>
            <a:r>
              <a:rPr lang="ru-RU" baseline="0" noProof="0" dirty="0" smtClean="0"/>
              <a:t> </a:t>
            </a:r>
            <a:r>
              <a:rPr lang="ru-RU" noProof="0" dirty="0" smtClean="0"/>
              <a:t>вручную добавляет данные в информационную</a:t>
            </a:r>
            <a:r>
              <a:rPr lang="ru-RU" baseline="0" noProof="0" dirty="0" smtClean="0"/>
              <a:t> систему</a:t>
            </a:r>
            <a:r>
              <a:rPr lang="ru-RU" noProof="0" dirty="0" smtClean="0"/>
              <a:t>.</a:t>
            </a:r>
            <a:r>
              <a:rPr lang="ru-RU" baseline="0" noProof="0" dirty="0" smtClean="0"/>
              <a:t> И э</a:t>
            </a:r>
            <a:r>
              <a:rPr lang="ru-RU" noProof="0" dirty="0" smtClean="0"/>
              <a:t>то касается не только персональных данных.</a:t>
            </a:r>
          </a:p>
          <a:p>
            <a:pPr marL="228600" lvl="0" indent="0" rtl="0">
              <a:spcBef>
                <a:spcPts val="0"/>
              </a:spcBef>
              <a:buNone/>
            </a:pPr>
            <a:r>
              <a:rPr lang="ru-RU" noProof="0" dirty="0" smtClean="0"/>
              <a:t>Находить</a:t>
            </a:r>
            <a:r>
              <a:rPr lang="ru-RU" baseline="0" noProof="0" dirty="0" smtClean="0"/>
              <a:t> </a:t>
            </a:r>
            <a:r>
              <a:rPr lang="ru-RU" noProof="0" dirty="0" smtClean="0"/>
              <a:t>и устранять дубликаты</a:t>
            </a:r>
            <a:r>
              <a:rPr lang="ru-RU" baseline="0" noProof="0" dirty="0" smtClean="0"/>
              <a:t> необходимо</a:t>
            </a:r>
            <a:r>
              <a:rPr lang="ru-RU" noProof="0" dirty="0" smtClean="0"/>
              <a:t> для увеличения точности последующего анализа данных,</a:t>
            </a:r>
            <a:r>
              <a:rPr lang="ru-RU" baseline="0" noProof="0" dirty="0" smtClean="0"/>
              <a:t> д</a:t>
            </a:r>
            <a:r>
              <a:rPr lang="ru-RU" noProof="0" dirty="0" smtClean="0"/>
              <a:t>ля того, чтобы поддерживать информацию в актуальном состоянии.</a:t>
            </a:r>
            <a:r>
              <a:rPr lang="ru-RU" baseline="0" noProof="0" dirty="0" smtClean="0"/>
              <a:t> </a:t>
            </a:r>
          </a:p>
          <a:p>
            <a:pPr marL="228600" lvl="0" indent="0" rtl="0">
              <a:spcBef>
                <a:spcPts val="0"/>
              </a:spcBef>
              <a:buNone/>
            </a:pPr>
            <a:r>
              <a:rPr lang="ru-RU" baseline="0" noProof="0" dirty="0" smtClean="0"/>
              <a:t>Во время поиска дубликатов не всегда есть возможность опереться на уникальный идентификатор типа номера паспорта, так как номера паспортов в течение жизни меняются и не всегда есть доступ к таким данным.</a:t>
            </a:r>
            <a:endParaRPr lang="ru-RU" noProof="0" dirty="0" smtClean="0"/>
          </a:p>
        </p:txBody>
      </p:sp>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494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r>
              <a:rPr lang="ru-RU" dirty="0" smtClean="0"/>
              <a:t>Целью</a:t>
            </a:r>
            <a:r>
              <a:rPr lang="ru-RU" baseline="0" dirty="0" smtClean="0"/>
              <a:t> моей работы является повышение качества персональных данных, в которых могут быть дубликаты. Для достижения этой цели было необходимо разработать алгоритм поиска дубликатов и реализовать его в виде расширяемой библиотеки. Данная задача была поставлена медицинским информационно-аналитическим центром города </a:t>
            </a:r>
            <a:r>
              <a:rPr lang="ru-RU" baseline="0" dirty="0" err="1" smtClean="0"/>
              <a:t>санкт-петербург</a:t>
            </a:r>
            <a:r>
              <a:rPr lang="ru-RU" baseline="0" dirty="0" smtClean="0"/>
              <a:t>.</a:t>
            </a:r>
            <a:endParaRPr lang="en-GB" dirty="0"/>
          </a:p>
        </p:txBody>
      </p:sp>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663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RU" dirty="0" smtClean="0"/>
              <a:t>На рынке уже присутствует ряд сервисов,</a:t>
            </a:r>
            <a:r>
              <a:rPr lang="ru-RU" baseline="0" dirty="0" smtClean="0"/>
              <a:t> которые решает данную проблему. Однако все они подразумевают необходимость передачи персональных данных третьим лицам, что не приемлемо для МИАЦ.</a:t>
            </a:r>
            <a:endParaRPr dirty="0"/>
          </a:p>
        </p:txBody>
      </p:sp>
    </p:spTree>
    <p:extLst>
      <p:ext uri="{BB962C8B-B14F-4D97-AF65-F5344CB8AC3E}">
        <p14:creationId xmlns:p14="http://schemas.microsoft.com/office/powerpoint/2010/main" val="1704211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r>
              <a:rPr lang="ru-RU" dirty="0" smtClean="0"/>
              <a:t>Данные,</a:t>
            </a:r>
            <a:r>
              <a:rPr lang="ru-RU" baseline="0" dirty="0" smtClean="0"/>
              <a:t> которые мне предоставил МИАЦ, представлены в виде таблицы, состоящей из 4 столбцов: </a:t>
            </a:r>
            <a:r>
              <a:rPr lang="ru-RU" baseline="0" dirty="0" err="1" smtClean="0"/>
              <a:t>фио</a:t>
            </a:r>
            <a:r>
              <a:rPr lang="ru-RU" baseline="0" dirty="0" smtClean="0"/>
              <a:t> и дата рождения. </a:t>
            </a:r>
            <a:r>
              <a:rPr lang="ru-RU" dirty="0" smtClean="0"/>
              <a:t>На</a:t>
            </a:r>
            <a:r>
              <a:rPr lang="ru-RU" baseline="0" dirty="0" smtClean="0"/>
              <a:t> данном слайде представлена сводная информация о данных.</a:t>
            </a:r>
            <a:endParaRPr dirty="0"/>
          </a:p>
        </p:txBody>
      </p:sp>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683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r>
              <a:rPr lang="ru-RU" baseline="0" dirty="0" smtClean="0"/>
              <a:t>Разработанное решение состоит из нескольких этапов, основные из них вы можете видеть на экране. Каждый этап реализован в виде отдельного модуля библиотеки. Таким образом данная схема также отображает структуру самой библиотеки. Прототип библиотеки был разработан с использованием библиотек </a:t>
            </a:r>
            <a:r>
              <a:rPr lang="en-US" baseline="0" dirty="0" smtClean="0"/>
              <a:t>numpy </a:t>
            </a:r>
            <a:r>
              <a:rPr lang="ru-RU" baseline="0" dirty="0" smtClean="0"/>
              <a:t>и </a:t>
            </a:r>
            <a:r>
              <a:rPr lang="en-US" baseline="0" dirty="0" smtClean="0"/>
              <a:t>pandas.</a:t>
            </a:r>
            <a:endParaRPr lang="en-GB" dirty="0"/>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7720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r>
              <a:rPr lang="ru-RU" dirty="0" smtClean="0"/>
              <a:t>Возвращаясь</a:t>
            </a:r>
            <a:r>
              <a:rPr lang="ru-RU" baseline="0" dirty="0" smtClean="0"/>
              <a:t> к данным, хочу привести типы ошибок, которые встречались в представленном </a:t>
            </a:r>
            <a:r>
              <a:rPr lang="ru-RU" baseline="0" dirty="0" err="1" smtClean="0"/>
              <a:t>датасете</a:t>
            </a:r>
            <a:r>
              <a:rPr lang="ru-RU" baseline="0" dirty="0" smtClean="0"/>
              <a:t>. </a:t>
            </a:r>
            <a:endParaRPr dirty="0"/>
          </a:p>
        </p:txBody>
      </p:sp>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6027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r>
              <a:rPr lang="ru-RU" noProof="0" dirty="0" smtClean="0"/>
              <a:t>Поиск дубликатов</a:t>
            </a:r>
            <a:r>
              <a:rPr lang="ru-RU" baseline="0" noProof="0" dirty="0" smtClean="0"/>
              <a:t> построен на сравнении записей. Однако с</a:t>
            </a:r>
            <a:r>
              <a:rPr lang="ru-RU" noProof="0" dirty="0" smtClean="0"/>
              <a:t>равнивать каждую запись с каждой весьма дорого. Чтобы уменьшить время работы, нужно выделить группы потенциальных</a:t>
            </a:r>
            <a:r>
              <a:rPr lang="ru-RU" baseline="0" noProof="0" dirty="0" smtClean="0"/>
              <a:t> дубликатов</a:t>
            </a:r>
            <a:r>
              <a:rPr lang="ru-RU" noProof="0" dirty="0" smtClean="0"/>
              <a:t>, которые имеют нечто общее между собой. Для</a:t>
            </a:r>
            <a:r>
              <a:rPr lang="ru-RU" baseline="0" noProof="0" dirty="0" smtClean="0"/>
              <a:t> этого необходимо выбрать ключевое поле и критерий, по которым будет производиться отбор. В данным случае ключевым полем является «Фамилия». Критерий на основе подстроки звучит так: две записи являются дубликатами, если фамилия одной записи является подстрокой фамилии другой записи. Критерий на основе общих символов: две записи являются дубликатами, если доля общих букв в фамилиях первой и второй записей превышает определенного порогового значения. На основе выбранного критерия строится индекс: структура данных, в которых</a:t>
            </a:r>
            <a:r>
              <a:rPr lang="en-US" baseline="0" noProof="0" dirty="0" smtClean="0"/>
              <a:t> </a:t>
            </a:r>
            <a:endParaRPr lang="ru-RU" baseline="0" noProof="0" dirty="0" smtClean="0"/>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686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r>
              <a:rPr lang="ru-RU" noProof="0" dirty="0" smtClean="0"/>
              <a:t>На</a:t>
            </a:r>
            <a:r>
              <a:rPr lang="ru-RU" baseline="0" noProof="0" dirty="0" smtClean="0"/>
              <a:t> основе</a:t>
            </a:r>
            <a:r>
              <a:rPr lang="en-US" baseline="0" noProof="0" dirty="0" smtClean="0"/>
              <a:t> </a:t>
            </a:r>
            <a:r>
              <a:rPr lang="ru-RU" baseline="0" noProof="0" dirty="0" smtClean="0"/>
              <a:t>построенного индекса вычисляется матрица расстояний. Каждый элемент матрицы — это массив, длина которого равна количеству полей в записи. Элементами данного массива являются нормализованные редакционные расстояния между соответствующими значения записей. </a:t>
            </a:r>
            <a:endParaRPr lang="ru-RU" noProof="0" dirty="0"/>
          </a:p>
        </p:txBody>
      </p:sp>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014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Титульный слайд">
    <p:bg>
      <p:bgPr>
        <a:blipFill rotWithShape="1">
          <a:blip r:embed="rId2">
            <a:alphaModFix/>
          </a:blip>
          <a:stretch>
            <a:fillRect/>
          </a:stretch>
        </a:blipFill>
        <a:effectLst/>
      </p:bgPr>
    </p:bg>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5800" y="1597819"/>
            <a:ext cx="7772400" cy="1102518"/>
          </a:xfrm>
          <a:prstGeom prst="rect">
            <a:avLst/>
          </a:prstGeom>
          <a:noFill/>
          <a:ln>
            <a:noFill/>
          </a:ln>
        </p:spPr>
        <p:txBody>
          <a:bodyPr lIns="91425" tIns="91425" rIns="91425" bIns="91425" anchor="ctr" anchorCtr="0"/>
          <a:lstStyle>
            <a:lvl1pPr marL="0" marR="0" lvl="0" indent="0" algn="ctr" rtl="0">
              <a:spcBef>
                <a:spcPts val="0"/>
              </a:spcBef>
              <a:buClr>
                <a:srgbClr val="5E7076"/>
              </a:buClr>
              <a:buFont typeface="Calibri"/>
              <a:buNone/>
              <a:defRPr sz="4400" b="0" i="0" u="none" strike="noStrike" cap="none">
                <a:solidFill>
                  <a:srgbClr val="5E7076"/>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8" name="Shape 58"/>
          <p:cNvSpPr txBox="1">
            <a:spLocks noGrp="1"/>
          </p:cNvSpPr>
          <p:nvPr>
            <p:ph type="subTitle" idx="1"/>
          </p:nvPr>
        </p:nvSpPr>
        <p:spPr>
          <a:xfrm>
            <a:off x="1403648" y="2859782"/>
            <a:ext cx="6400799" cy="1314449"/>
          </a:xfrm>
          <a:prstGeom prst="rect">
            <a:avLst/>
          </a:prstGeom>
          <a:noFill/>
          <a:ln>
            <a:noFill/>
          </a:ln>
        </p:spPr>
        <p:txBody>
          <a:bodyPr lIns="91425" tIns="91425" rIns="91425" bIns="91425" anchor="t" anchorCtr="0"/>
          <a:lstStyle>
            <a:lvl1pPr marL="0" marR="0" lvl="0" indent="0" algn="ctr" rtl="0">
              <a:spcBef>
                <a:spcPts val="640"/>
              </a:spcBef>
              <a:buClr>
                <a:srgbClr val="5E7076"/>
              </a:buClr>
              <a:buFont typeface="Arial"/>
              <a:buNone/>
              <a:defRPr sz="3200" b="0" i="0" u="none" strike="noStrike" cap="none">
                <a:solidFill>
                  <a:srgbClr val="5E7076"/>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59" name="Shape 59"/>
          <p:cNvSpPr txBox="1"/>
          <p:nvPr/>
        </p:nvSpPr>
        <p:spPr>
          <a:xfrm>
            <a:off x="380057" y="4587973"/>
            <a:ext cx="1071892" cy="360040"/>
          </a:xfrm>
          <a:prstGeom prst="rect">
            <a:avLst/>
          </a:prstGeom>
          <a:noFill/>
          <a:ln>
            <a:noFill/>
          </a:ln>
        </p:spPr>
        <p:txBody>
          <a:bodyPr lIns="91425" tIns="45700" rIns="91425" bIns="45700" anchor="t" anchorCtr="0">
            <a:noAutofit/>
          </a:bodyPr>
          <a:lstStyle/>
          <a:p>
            <a:pPr marL="0" marR="0" lvl="0" indent="0" algn="l" rtl="0">
              <a:spcBef>
                <a:spcPts val="0"/>
              </a:spcBef>
              <a:buClr>
                <a:schemeClr val="lt1"/>
              </a:buClr>
              <a:buSzPct val="25000"/>
              <a:buFont typeface="Arial"/>
              <a:buNone/>
            </a:pPr>
            <a:r>
              <a:rPr lang="en-GB" sz="1800" b="0" i="0" u="none" strike="noStrike" cap="none">
                <a:solidFill>
                  <a:schemeClr val="lt1"/>
                </a:solidFill>
                <a:latin typeface="Calibri"/>
                <a:ea typeface="Calibri"/>
                <a:cs typeface="Calibri"/>
                <a:sym typeface="Calibri"/>
              </a:rPr>
              <a:t>spbu.ru</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Титульный слайд">
    <p:bg>
      <p:bgPr>
        <a:blipFill rotWithShape="1">
          <a:blip r:embed="rId2">
            <a:alphaModFix/>
          </a:blip>
          <a:stretch>
            <a:fillRect/>
          </a:stretch>
        </a:blipFill>
        <a:effectLst/>
      </p:bgPr>
    </p:bg>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323527" y="843558"/>
            <a:ext cx="8704741" cy="504056"/>
          </a:xfrm>
          <a:prstGeom prst="rect">
            <a:avLst/>
          </a:prstGeom>
          <a:noFill/>
          <a:ln>
            <a:noFill/>
          </a:ln>
        </p:spPr>
        <p:txBody>
          <a:bodyPr lIns="91425" tIns="91425" rIns="91425" bIns="91425" anchor="ctr" anchorCtr="0"/>
          <a:lstStyle>
            <a:lvl1pPr marL="0" marR="0" lvl="0" indent="0" algn="l" rtl="0">
              <a:spcBef>
                <a:spcPts val="0"/>
              </a:spcBef>
              <a:buClr>
                <a:srgbClr val="5E7076"/>
              </a:buClr>
              <a:buFont typeface="Calibri"/>
              <a:buNone/>
              <a:defRPr sz="2800" b="1" i="0" u="none" strike="noStrike" cap="none">
                <a:solidFill>
                  <a:srgbClr val="5E7076"/>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2" name="Shape 62"/>
          <p:cNvSpPr txBox="1">
            <a:spLocks noGrp="1"/>
          </p:cNvSpPr>
          <p:nvPr>
            <p:ph type="subTitle" idx="1"/>
          </p:nvPr>
        </p:nvSpPr>
        <p:spPr>
          <a:xfrm>
            <a:off x="323527" y="1419621"/>
            <a:ext cx="8704741" cy="3024335"/>
          </a:xfrm>
          <a:prstGeom prst="rect">
            <a:avLst/>
          </a:prstGeom>
          <a:noFill/>
          <a:ln>
            <a:noFill/>
          </a:ln>
        </p:spPr>
        <p:txBody>
          <a:bodyPr lIns="91425" tIns="91425" rIns="91425" bIns="91425" anchor="t" anchorCtr="0"/>
          <a:lstStyle>
            <a:lvl1pPr marL="0" marR="0" lvl="0" indent="0" algn="l" rtl="0">
              <a:spcBef>
                <a:spcPts val="480"/>
              </a:spcBef>
              <a:buClr>
                <a:srgbClr val="5E7076"/>
              </a:buClr>
              <a:buFont typeface="Arial"/>
              <a:buNone/>
              <a:defRPr sz="2400" b="0" i="0" u="none" strike="noStrike" cap="none">
                <a:solidFill>
                  <a:srgbClr val="5E7076"/>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63" name="Shape 63"/>
          <p:cNvSpPr txBox="1">
            <a:spLocks noGrp="1"/>
          </p:cNvSpPr>
          <p:nvPr>
            <p:ph type="sldNum" idx="12"/>
          </p:nvPr>
        </p:nvSpPr>
        <p:spPr>
          <a:xfrm>
            <a:off x="395536" y="4659982"/>
            <a:ext cx="1512167" cy="216023"/>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
        <p:nvSpPr>
          <p:cNvPr id="64" name="Shape 64"/>
          <p:cNvSpPr txBox="1"/>
          <p:nvPr/>
        </p:nvSpPr>
        <p:spPr>
          <a:xfrm>
            <a:off x="7956375" y="4587973"/>
            <a:ext cx="1071892" cy="360040"/>
          </a:xfrm>
          <a:prstGeom prst="rect">
            <a:avLst/>
          </a:prstGeom>
          <a:noFill/>
          <a:ln>
            <a:noFill/>
          </a:ln>
        </p:spPr>
        <p:txBody>
          <a:bodyPr lIns="91425" tIns="45700" rIns="91425" bIns="45700" anchor="t" anchorCtr="0">
            <a:noAutofit/>
          </a:bodyPr>
          <a:lstStyle/>
          <a:p>
            <a:pPr marL="0" marR="0" lvl="0" indent="0" algn="r" rtl="0">
              <a:spcBef>
                <a:spcPts val="0"/>
              </a:spcBef>
              <a:buClr>
                <a:schemeClr val="lt1"/>
              </a:buClr>
              <a:buSzPct val="25000"/>
              <a:buFont typeface="Arial"/>
              <a:buNone/>
            </a:pPr>
            <a:r>
              <a:rPr lang="en-GB" sz="1800" b="0" i="0" u="none" strike="noStrike" cap="none">
                <a:solidFill>
                  <a:schemeClr val="lt1"/>
                </a:solidFill>
                <a:latin typeface="Calibri"/>
                <a:ea typeface="Calibri"/>
                <a:cs typeface="Calibri"/>
                <a:sym typeface="Calibri"/>
              </a:rPr>
              <a:t>spbu.ru</a:t>
            </a:r>
          </a:p>
        </p:txBody>
      </p:sp>
      <p:sp>
        <p:nvSpPr>
          <p:cNvPr id="65" name="Shape 65"/>
          <p:cNvSpPr txBox="1"/>
          <p:nvPr/>
        </p:nvSpPr>
        <p:spPr>
          <a:xfrm>
            <a:off x="323528" y="267493"/>
            <a:ext cx="3610743" cy="421555"/>
          </a:xfrm>
          <a:prstGeom prst="rect">
            <a:avLst/>
          </a:prstGeom>
          <a:noFill/>
          <a:ln>
            <a:noFill/>
          </a:ln>
        </p:spPr>
        <p:txBody>
          <a:bodyPr lIns="91425" tIns="45700" rIns="91425" bIns="45700" anchor="ctr" anchorCtr="0">
            <a:noAutofit/>
          </a:bodyPr>
          <a:lstStyle/>
          <a:p>
            <a:pPr marL="0" marR="0" lvl="0" indent="0" algn="l" rtl="0">
              <a:spcBef>
                <a:spcPts val="0"/>
              </a:spcBef>
              <a:buClr>
                <a:srgbClr val="953734"/>
              </a:buClr>
              <a:buSzPct val="25000"/>
              <a:buFont typeface="Calibri"/>
              <a:buNone/>
            </a:pPr>
            <a:r>
              <a:rPr lang="en-GB" sz="2800" b="0" i="0" u="none" strike="noStrike" cap="none">
                <a:solidFill>
                  <a:srgbClr val="953734"/>
                </a:solidFill>
                <a:latin typeface="Calibri"/>
                <a:ea typeface="Calibri"/>
                <a:cs typeface="Calibri"/>
                <a:sym typeface="Calibri"/>
              </a:rPr>
              <a:t>Колонтитул</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Рабочий слайд с фотографией">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23528" y="267493"/>
            <a:ext cx="3610743" cy="421555"/>
          </a:xfrm>
          <a:prstGeom prst="rect">
            <a:avLst/>
          </a:prstGeom>
          <a:noFill/>
          <a:ln>
            <a:noFill/>
          </a:ln>
        </p:spPr>
        <p:txBody>
          <a:bodyPr lIns="91425" tIns="91425" rIns="91425" bIns="91425" anchor="ctr" anchorCtr="0"/>
          <a:lstStyle>
            <a:lvl1pPr marL="0" marR="0" lvl="0" indent="0" algn="l" rtl="0">
              <a:spcBef>
                <a:spcPts val="0"/>
              </a:spcBef>
              <a:buClr>
                <a:srgbClr val="953734"/>
              </a:buClr>
              <a:buFont typeface="Calibri"/>
              <a:buNone/>
              <a:defRPr sz="2800" b="0" i="0" u="none" strike="noStrike" cap="none">
                <a:solidFill>
                  <a:srgbClr val="953734"/>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txBox="1">
            <a:spLocks noGrp="1"/>
          </p:cNvSpPr>
          <p:nvPr>
            <p:ph type="sldNum" idx="12"/>
          </p:nvPr>
        </p:nvSpPr>
        <p:spPr>
          <a:xfrm>
            <a:off x="395536" y="4659982"/>
            <a:ext cx="1512167" cy="216023"/>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
        <p:nvSpPr>
          <p:cNvPr id="69" name="Shape 69"/>
          <p:cNvSpPr txBox="1"/>
          <p:nvPr/>
        </p:nvSpPr>
        <p:spPr>
          <a:xfrm>
            <a:off x="7956375" y="4587973"/>
            <a:ext cx="1071892" cy="360040"/>
          </a:xfrm>
          <a:prstGeom prst="rect">
            <a:avLst/>
          </a:prstGeom>
          <a:noFill/>
          <a:ln>
            <a:noFill/>
          </a:ln>
        </p:spPr>
        <p:txBody>
          <a:bodyPr lIns="91425" tIns="45700" rIns="91425" bIns="45700" anchor="t" anchorCtr="0">
            <a:noAutofit/>
          </a:bodyPr>
          <a:lstStyle/>
          <a:p>
            <a:pPr marL="0" marR="0" lvl="0" indent="0" algn="r" rtl="0">
              <a:spcBef>
                <a:spcPts val="0"/>
              </a:spcBef>
              <a:buClr>
                <a:schemeClr val="lt1"/>
              </a:buClr>
              <a:buSzPct val="25000"/>
              <a:buFont typeface="Arial"/>
              <a:buNone/>
            </a:pPr>
            <a:r>
              <a:rPr lang="en-GB" sz="1800" b="0" i="0" u="none" strike="noStrike" cap="none">
                <a:solidFill>
                  <a:schemeClr val="lt1"/>
                </a:solidFill>
                <a:latin typeface="Calibri"/>
                <a:ea typeface="Calibri"/>
                <a:cs typeface="Calibri"/>
                <a:sym typeface="Calibri"/>
              </a:rPr>
              <a:t>spbu.ru</a:t>
            </a:r>
          </a:p>
        </p:txBody>
      </p:sp>
      <p:sp>
        <p:nvSpPr>
          <p:cNvPr id="70" name="Shape 70"/>
          <p:cNvSpPr txBox="1">
            <a:spLocks noGrp="1"/>
          </p:cNvSpPr>
          <p:nvPr>
            <p:ph type="body" idx="1"/>
          </p:nvPr>
        </p:nvSpPr>
        <p:spPr>
          <a:xfrm>
            <a:off x="323528" y="1059582"/>
            <a:ext cx="4038599" cy="3312367"/>
          </a:xfrm>
          <a:prstGeom prst="rect">
            <a:avLst/>
          </a:prstGeom>
          <a:solidFill>
            <a:srgbClr val="D8D8D8"/>
          </a:solidFill>
          <a:ln>
            <a:noFill/>
          </a:ln>
        </p:spPr>
        <p:txBody>
          <a:bodyPr lIns="91425" tIns="91425" rIns="91425" bIns="91425" anchor="ctr" anchorCtr="0"/>
          <a:lstStyle>
            <a:lvl1pPr marL="0" marR="0" lvl="0" indent="0" algn="ctr" rtl="0">
              <a:spcBef>
                <a:spcPts val="560"/>
              </a:spcBef>
              <a:buClr>
                <a:schemeClr val="lt1"/>
              </a:buClr>
              <a:buFont typeface="Arial"/>
              <a:buNone/>
              <a:defRPr sz="2800" b="0" i="0" u="none" strike="noStrike" cap="none">
                <a:solidFill>
                  <a:schemeClr val="lt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ubTitle" idx="2"/>
          </p:nvPr>
        </p:nvSpPr>
        <p:spPr>
          <a:xfrm>
            <a:off x="4572000" y="1059582"/>
            <a:ext cx="4320480" cy="3384375"/>
          </a:xfrm>
          <a:prstGeom prst="rect">
            <a:avLst/>
          </a:prstGeom>
          <a:noFill/>
          <a:ln>
            <a:noFill/>
          </a:ln>
        </p:spPr>
        <p:txBody>
          <a:bodyPr lIns="91425" tIns="91425" rIns="91425" bIns="91425" anchor="t" anchorCtr="0"/>
          <a:lstStyle>
            <a:lvl1pPr marL="0" marR="0" lvl="0" indent="0" algn="l" rtl="0">
              <a:spcBef>
                <a:spcPts val="360"/>
              </a:spcBef>
              <a:buClr>
                <a:srgbClr val="5E7076"/>
              </a:buClr>
              <a:buFont typeface="Arial"/>
              <a:buNone/>
              <a:defRPr sz="1800" b="0" i="0" u="none" strike="noStrike" cap="none">
                <a:solidFill>
                  <a:srgbClr val="5E7076"/>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Слайд с большой фотографией">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0" y="1059582"/>
            <a:ext cx="9144000" cy="4083917"/>
          </a:xfrm>
          <a:prstGeom prst="rect">
            <a:avLst/>
          </a:prstGeom>
          <a:solidFill>
            <a:srgbClr val="BFBFBF"/>
          </a:solidFill>
          <a:ln w="9525" cap="flat" cmpd="sng">
            <a:solidFill>
              <a:srgbClr val="000000">
                <a:alpha val="20784"/>
              </a:srgbClr>
            </a:solidFill>
            <a:prstDash val="solid"/>
            <a:round/>
            <a:headEnd type="none" w="med" len="med"/>
            <a:tailEnd type="none" w="med" len="med"/>
          </a:ln>
        </p:spPr>
        <p:txBody>
          <a:bodyPr lIns="91425" tIns="91425" rIns="91425" bIns="91425" anchor="ctr" anchorCtr="0"/>
          <a:lstStyle>
            <a:lvl1pPr marL="0" marR="0" lvl="0" indent="0" algn="ctr" rtl="0">
              <a:spcBef>
                <a:spcPts val="560"/>
              </a:spcBef>
              <a:buClr>
                <a:schemeClr val="lt1"/>
              </a:buClr>
              <a:buFont typeface="Arial"/>
              <a:buNone/>
              <a:defRPr sz="2800" b="0" i="0" u="none" strike="noStrike" cap="none">
                <a:solidFill>
                  <a:schemeClr val="lt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title"/>
          </p:nvPr>
        </p:nvSpPr>
        <p:spPr>
          <a:xfrm>
            <a:off x="323528" y="267493"/>
            <a:ext cx="3610743" cy="421555"/>
          </a:xfrm>
          <a:prstGeom prst="rect">
            <a:avLst/>
          </a:prstGeom>
          <a:noFill/>
          <a:ln>
            <a:noFill/>
          </a:ln>
        </p:spPr>
        <p:txBody>
          <a:bodyPr lIns="91425" tIns="91425" rIns="91425" bIns="91425" anchor="ctr" anchorCtr="0"/>
          <a:lstStyle>
            <a:lvl1pPr marL="0" marR="0" lvl="0" indent="0" algn="l" rtl="0">
              <a:spcBef>
                <a:spcPts val="0"/>
              </a:spcBef>
              <a:buClr>
                <a:srgbClr val="953734"/>
              </a:buClr>
              <a:buFont typeface="Calibri"/>
              <a:buNone/>
              <a:defRPr sz="2800" b="0" i="0" u="none" strike="noStrike" cap="none">
                <a:solidFill>
                  <a:srgbClr val="953734"/>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p:nvPr/>
        </p:nvSpPr>
        <p:spPr>
          <a:xfrm>
            <a:off x="323528" y="4299942"/>
            <a:ext cx="8820472" cy="504056"/>
          </a:xfrm>
          <a:prstGeom prst="rect">
            <a:avLst/>
          </a:prstGeom>
          <a:solidFill>
            <a:srgbClr val="FFFFFF">
              <a:alpha val="56862"/>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76" name="Shape 76"/>
          <p:cNvSpPr txBox="1">
            <a:spLocks noGrp="1"/>
          </p:cNvSpPr>
          <p:nvPr>
            <p:ph type="subTitle" idx="2"/>
          </p:nvPr>
        </p:nvSpPr>
        <p:spPr>
          <a:xfrm>
            <a:off x="323528" y="4316112"/>
            <a:ext cx="8640960" cy="504056"/>
          </a:xfrm>
          <a:prstGeom prst="rect">
            <a:avLst/>
          </a:prstGeom>
          <a:noFill/>
          <a:ln>
            <a:noFill/>
          </a:ln>
        </p:spPr>
        <p:txBody>
          <a:bodyPr lIns="91425" tIns="91425" rIns="91425" bIns="91425" anchor="ctr" anchorCtr="0"/>
          <a:lstStyle>
            <a:lvl1pPr marL="0" marR="0" lvl="0" indent="0" algn="l" rtl="0">
              <a:spcBef>
                <a:spcPts val="360"/>
              </a:spcBef>
              <a:buClr>
                <a:srgbClr val="5E7076"/>
              </a:buClr>
              <a:buFont typeface="Arial"/>
              <a:buNone/>
              <a:defRPr sz="1800" b="0" i="0" u="none" strike="noStrike" cap="none">
                <a:solidFill>
                  <a:srgbClr val="5E7076"/>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556783" y="4749850"/>
            <a:ext cx="548700" cy="393600"/>
          </a:xfrm>
          <a:prstGeom prst="rect">
            <a:avLst/>
          </a:prstGeom>
        </p:spPr>
        <p:txBody>
          <a:bodyPr lIns="91425" tIns="45700" rIns="91425" bIns="45700" anchor="ctr" anchorCtr="0">
            <a:noAutofit/>
          </a:bodyPr>
          <a:lstStyle/>
          <a:p>
            <a:pPr lvl="0">
              <a:spcBef>
                <a:spcPts val="0"/>
              </a:spcBef>
              <a:buNone/>
            </a:pPr>
            <a:fld id="{00000000-1234-1234-1234-123412341234}" type="slidenum">
              <a:rPr lang="en-GB" sz="1300">
                <a:solidFill>
                  <a:schemeClr val="lt1"/>
                </a:solidFill>
              </a:rPr>
              <a:t>‹#›</a:t>
            </a:fld>
            <a:endParaRPr lang="en-GB" sz="1300">
              <a:solidFill>
                <a:schemeClr val="lt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Закрывающий слайд">
    <p:bg>
      <p:bgPr>
        <a:blipFill rotWithShape="1">
          <a:blip r:embed="rId2">
            <a:alphaModFix/>
          </a:blip>
          <a:stretch>
            <a:fillRect/>
          </a:stretch>
        </a:blipFill>
        <a:effectLst/>
      </p:bgPr>
    </p:bg>
    <p:spTree>
      <p:nvGrpSpPr>
        <p:cNvPr id="1" name="Shape 78"/>
        <p:cNvGrpSpPr/>
        <p:nvPr/>
      </p:nvGrpSpPr>
      <p:grpSpPr>
        <a:xfrm>
          <a:off x="0" y="0"/>
          <a:ext cx="0" cy="0"/>
          <a:chOff x="0" y="0"/>
          <a:chExt cx="0" cy="0"/>
        </a:xfrm>
      </p:grpSpPr>
      <p:sp>
        <p:nvSpPr>
          <p:cNvPr id="79" name="Shape 79"/>
          <p:cNvSpPr txBox="1"/>
          <p:nvPr/>
        </p:nvSpPr>
        <p:spPr>
          <a:xfrm>
            <a:off x="380057" y="4587973"/>
            <a:ext cx="1071892" cy="360040"/>
          </a:xfrm>
          <a:prstGeom prst="rect">
            <a:avLst/>
          </a:prstGeom>
          <a:noFill/>
          <a:ln>
            <a:noFill/>
          </a:ln>
        </p:spPr>
        <p:txBody>
          <a:bodyPr lIns="91425" tIns="45700" rIns="91425" bIns="45700" anchor="t" anchorCtr="0">
            <a:noAutofit/>
          </a:bodyPr>
          <a:lstStyle/>
          <a:p>
            <a:pPr marL="0" marR="0" lvl="0" indent="0" algn="l" rtl="0">
              <a:spcBef>
                <a:spcPts val="0"/>
              </a:spcBef>
              <a:buClr>
                <a:schemeClr val="lt1"/>
              </a:buClr>
              <a:buSzPct val="25000"/>
              <a:buFont typeface="Arial"/>
              <a:buNone/>
            </a:pPr>
            <a:r>
              <a:rPr lang="en-GB" sz="1800" b="0" i="0" u="none" strike="noStrike" cap="none">
                <a:solidFill>
                  <a:schemeClr val="lt1"/>
                </a:solidFill>
                <a:latin typeface="Calibri"/>
                <a:ea typeface="Calibri"/>
                <a:cs typeface="Calibri"/>
                <a:sym typeface="Calibri"/>
              </a:rPr>
              <a:t>spbu.ru</a:t>
            </a:r>
          </a:p>
        </p:txBody>
      </p:sp>
      <p:sp>
        <p:nvSpPr>
          <p:cNvPr id="80" name="Shape 80"/>
          <p:cNvSpPr txBox="1"/>
          <p:nvPr/>
        </p:nvSpPr>
        <p:spPr>
          <a:xfrm>
            <a:off x="323528" y="267493"/>
            <a:ext cx="3610743" cy="421555"/>
          </a:xfrm>
          <a:prstGeom prst="rect">
            <a:avLst/>
          </a:prstGeom>
          <a:noFill/>
          <a:ln>
            <a:noFill/>
          </a:ln>
        </p:spPr>
        <p:txBody>
          <a:bodyPr lIns="91425" tIns="45700" rIns="91425" bIns="45700" anchor="ctr" anchorCtr="0">
            <a:noAutofit/>
          </a:bodyPr>
          <a:lstStyle/>
          <a:p>
            <a:pPr marL="0" marR="0" lvl="0" indent="0" algn="l" rtl="0">
              <a:spcBef>
                <a:spcPts val="0"/>
              </a:spcBef>
              <a:buClr>
                <a:srgbClr val="953734"/>
              </a:buClr>
              <a:buSzPct val="25000"/>
              <a:buFont typeface="Calibri"/>
              <a:buNone/>
            </a:pPr>
            <a:r>
              <a:rPr lang="en-GB" sz="2800" b="0" i="0" u="none" strike="noStrike" cap="none">
                <a:solidFill>
                  <a:srgbClr val="953734"/>
                </a:solidFill>
                <a:latin typeface="Calibri"/>
                <a:ea typeface="Calibri"/>
                <a:cs typeface="Calibri"/>
                <a:sym typeface="Calibri"/>
              </a:rPr>
              <a:t>Колонтитул</a:t>
            </a:r>
          </a:p>
        </p:txBody>
      </p:sp>
      <p:sp>
        <p:nvSpPr>
          <p:cNvPr id="81" name="Shape 81"/>
          <p:cNvSpPr txBox="1">
            <a:spLocks noGrp="1"/>
          </p:cNvSpPr>
          <p:nvPr>
            <p:ph type="subTitle" idx="1"/>
          </p:nvPr>
        </p:nvSpPr>
        <p:spPr>
          <a:xfrm>
            <a:off x="323528" y="1131590"/>
            <a:ext cx="8568951" cy="360040"/>
          </a:xfrm>
          <a:prstGeom prst="rect">
            <a:avLst/>
          </a:prstGeom>
          <a:noFill/>
          <a:ln>
            <a:noFill/>
          </a:ln>
        </p:spPr>
        <p:txBody>
          <a:bodyPr lIns="91425" tIns="91425" rIns="91425" bIns="91425" anchor="t" anchorCtr="0"/>
          <a:lstStyle>
            <a:lvl1pPr marL="0" marR="0" lvl="0" indent="0" algn="ctr" rtl="0">
              <a:spcBef>
                <a:spcPts val="360"/>
              </a:spcBef>
              <a:buClr>
                <a:srgbClr val="5E7076"/>
              </a:buClr>
              <a:buFont typeface="Arial"/>
              <a:buNone/>
              <a:defRPr sz="1800" b="0" i="0" u="none" strike="noStrike" cap="none">
                <a:solidFill>
                  <a:srgbClr val="5E7076"/>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82" name="Shape 82"/>
          <p:cNvSpPr/>
          <p:nvPr/>
        </p:nvSpPr>
        <p:spPr>
          <a:xfrm>
            <a:off x="3995935" y="3939901"/>
            <a:ext cx="120109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800" b="0" i="0" u="none" strike="noStrike" cap="none">
                <a:solidFill>
                  <a:srgbClr val="5E7076"/>
                </a:solidFill>
                <a:latin typeface="Calibri"/>
                <a:ea typeface="Calibri"/>
                <a:cs typeface="Calibri"/>
                <a:sym typeface="Calibri"/>
              </a:rPr>
              <a:t>СПАСИБО!</a:t>
            </a:r>
          </a:p>
        </p:txBody>
      </p:sp>
      <p:sp>
        <p:nvSpPr>
          <p:cNvPr id="83" name="Shape 83"/>
          <p:cNvSpPr txBox="1">
            <a:spLocks noGrp="1"/>
          </p:cNvSpPr>
          <p:nvPr>
            <p:ph type="sldNum" idx="12"/>
          </p:nvPr>
        </p:nvSpPr>
        <p:spPr>
          <a:xfrm>
            <a:off x="8556783" y="4749850"/>
            <a:ext cx="548700" cy="393600"/>
          </a:xfrm>
          <a:prstGeom prst="rect">
            <a:avLst/>
          </a:prstGeom>
        </p:spPr>
        <p:txBody>
          <a:bodyPr lIns="91425" tIns="45700" rIns="91425" bIns="45700" anchor="ctr" anchorCtr="0">
            <a:noAutofit/>
          </a:bodyPr>
          <a:lstStyle/>
          <a:p>
            <a:pPr lvl="0">
              <a:spcBef>
                <a:spcPts val="0"/>
              </a:spcBef>
              <a:buNone/>
            </a:pPr>
            <a:fld id="{00000000-1234-1234-1234-123412341234}" type="slidenum">
              <a:rPr lang="en-GB" sz="1300">
                <a:solidFill>
                  <a:schemeClr val="dk1"/>
                </a:solidFill>
              </a:rPr>
              <a:t>‹#›</a:t>
            </a:fld>
            <a:endParaRPr lang="en-GB" sz="130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 Id="rId7" Type="http://schemas.openxmlformats.org/officeDocument/2006/relationships/image" Target="../media/image1.jp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7">
            <a:alphaModFix/>
          </a:blip>
          <a:stretch>
            <a:fillRect/>
          </a:stretch>
        </a:blip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457200" y="1200150"/>
            <a:ext cx="8229600" cy="339447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85799" y="1548810"/>
            <a:ext cx="7772400" cy="1481100"/>
          </a:xfrm>
          <a:prstGeom prst="rect">
            <a:avLst/>
          </a:prstGeom>
          <a:noFill/>
          <a:ln>
            <a:noFill/>
          </a:ln>
        </p:spPr>
        <p:txBody>
          <a:bodyPr lIns="91425" tIns="45700" rIns="91425" bIns="45700" anchor="ctr" anchorCtr="0">
            <a:noAutofit/>
          </a:bodyPr>
          <a:lstStyle/>
          <a:p>
            <a:pPr lvl="0" rtl="0">
              <a:spcBef>
                <a:spcPts val="0"/>
              </a:spcBef>
              <a:buClr>
                <a:schemeClr val="dk1"/>
              </a:buClr>
              <a:buSzPct val="30555"/>
              <a:buFont typeface="Arial"/>
              <a:buNone/>
            </a:pPr>
            <a:r>
              <a:rPr lang="ru-RU" sz="3600" dirty="0" smtClean="0">
                <a:solidFill>
                  <a:srgbClr val="5E7076"/>
                </a:solidFill>
              </a:rPr>
              <a:t>Автоматизация сверки и устранения дубликатов в персональных данных</a:t>
            </a:r>
            <a:endParaRPr lang="ru-RU" sz="3600" dirty="0">
              <a:solidFill>
                <a:srgbClr val="5E7076"/>
              </a:solidFill>
            </a:endParaRPr>
          </a:p>
        </p:txBody>
      </p:sp>
      <p:sp>
        <p:nvSpPr>
          <p:cNvPr id="89" name="Shape 89"/>
          <p:cNvSpPr txBox="1">
            <a:spLocks noGrp="1"/>
          </p:cNvSpPr>
          <p:nvPr>
            <p:ph type="subTitle" idx="1"/>
          </p:nvPr>
        </p:nvSpPr>
        <p:spPr>
          <a:xfrm>
            <a:off x="5241850" y="3334210"/>
            <a:ext cx="3216349" cy="1194954"/>
          </a:xfrm>
          <a:prstGeom prst="rect">
            <a:avLst/>
          </a:prstGeom>
          <a:noFill/>
          <a:ln>
            <a:noFill/>
          </a:ln>
        </p:spPr>
        <p:txBody>
          <a:bodyPr lIns="91425" tIns="45700" rIns="91425" bIns="45700" anchor="t" anchorCtr="0">
            <a:noAutofit/>
          </a:bodyPr>
          <a:lstStyle/>
          <a:p>
            <a:pPr marL="0" marR="0" lvl="0" indent="0" algn="r" rtl="0">
              <a:spcBef>
                <a:spcPts val="0"/>
              </a:spcBef>
              <a:buClr>
                <a:srgbClr val="5E7076"/>
              </a:buClr>
              <a:buSzPct val="25000"/>
              <a:buFont typeface="Arial"/>
              <a:buNone/>
            </a:pPr>
            <a:r>
              <a:rPr lang="ru-RU" sz="2200" dirty="0" smtClean="0"/>
              <a:t>Абубакиров А.Р.</a:t>
            </a:r>
          </a:p>
          <a:p>
            <a:pPr marL="0" marR="0" lvl="0" indent="0" algn="r" rtl="0">
              <a:spcBef>
                <a:spcPts val="0"/>
              </a:spcBef>
              <a:buClr>
                <a:srgbClr val="5E7076"/>
              </a:buClr>
              <a:buSzPct val="25000"/>
              <a:buFont typeface="Arial"/>
              <a:buNone/>
            </a:pPr>
            <a:r>
              <a:rPr lang="ru-RU" sz="2200" dirty="0"/>
              <a:t>с</a:t>
            </a:r>
            <a:r>
              <a:rPr lang="ru-RU" sz="2200" b="0" i="0" u="none" strike="noStrike" cap="none" dirty="0" smtClean="0">
                <a:solidFill>
                  <a:srgbClr val="5E7076"/>
                </a:solidFill>
                <a:sym typeface="Calibri"/>
              </a:rPr>
              <a:t>т. </a:t>
            </a:r>
            <a:r>
              <a:rPr lang="ru-RU" sz="2200" dirty="0"/>
              <a:t>п</a:t>
            </a:r>
            <a:r>
              <a:rPr lang="ru-RU" sz="2200" b="0" i="0" u="none" strike="noStrike" cap="none" dirty="0" smtClean="0">
                <a:solidFill>
                  <a:srgbClr val="5E7076"/>
                </a:solidFill>
                <a:sym typeface="Calibri"/>
              </a:rPr>
              <a:t>реп. Севрюков С.Ю.</a:t>
            </a:r>
          </a:p>
          <a:p>
            <a:pPr marL="0" marR="0" lvl="0" indent="0" algn="r" rtl="0">
              <a:spcBef>
                <a:spcPts val="0"/>
              </a:spcBef>
              <a:buClr>
                <a:srgbClr val="5E7076"/>
              </a:buClr>
              <a:buSzPct val="25000"/>
              <a:buFont typeface="Arial"/>
              <a:buNone/>
            </a:pPr>
            <a:r>
              <a:rPr lang="ru-RU" sz="2200" dirty="0"/>
              <a:t>к</a:t>
            </a:r>
            <a:r>
              <a:rPr lang="ru-RU" sz="2200" dirty="0" smtClean="0"/>
              <a:t>.ф.-м.н. Корхов В.В.</a:t>
            </a:r>
            <a:endParaRPr sz="2200" b="0" i="0" u="none" strike="noStrike" cap="none" dirty="0">
              <a:solidFill>
                <a:srgbClr val="5E7076"/>
              </a:solidFill>
              <a:sym typeface="Calibri"/>
            </a:endParaRPr>
          </a:p>
        </p:txBody>
      </p:sp>
      <p:sp>
        <p:nvSpPr>
          <p:cNvPr id="4" name="Shape 89"/>
          <p:cNvSpPr txBox="1">
            <a:spLocks/>
          </p:cNvSpPr>
          <p:nvPr/>
        </p:nvSpPr>
        <p:spPr>
          <a:xfrm>
            <a:off x="951614" y="3334210"/>
            <a:ext cx="3216349" cy="1194954"/>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ctr" rtl="0">
              <a:lnSpc>
                <a:spcPct val="100000"/>
              </a:lnSpc>
              <a:spcBef>
                <a:spcPts val="640"/>
              </a:spcBef>
              <a:spcAft>
                <a:spcPts val="0"/>
              </a:spcAft>
              <a:buClr>
                <a:srgbClr val="5E7076"/>
              </a:buClr>
              <a:buSzPct val="100000"/>
              <a:buFont typeface="Arial"/>
              <a:buNone/>
              <a:defRPr sz="3200" b="0" i="0" u="none" strike="noStrike" cap="none">
                <a:solidFill>
                  <a:srgbClr val="5E7076"/>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SzPct val="100000"/>
              <a:buFont typeface="Arial"/>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SzPct val="100000"/>
              <a:buFont typeface="Arial"/>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9pPr>
          </a:lstStyle>
          <a:p>
            <a:pPr algn="l">
              <a:spcBef>
                <a:spcPts val="0"/>
              </a:spcBef>
              <a:buSzPct val="25000"/>
            </a:pPr>
            <a:r>
              <a:rPr lang="ru-RU" sz="2200" dirty="0" smtClean="0"/>
              <a:t>Автор:</a:t>
            </a:r>
          </a:p>
          <a:p>
            <a:pPr algn="l">
              <a:spcBef>
                <a:spcPts val="0"/>
              </a:spcBef>
              <a:buSzPct val="25000"/>
            </a:pPr>
            <a:r>
              <a:rPr lang="ru-RU" sz="2200" dirty="0" smtClean="0"/>
              <a:t>Научный руководитель:</a:t>
            </a:r>
          </a:p>
          <a:p>
            <a:pPr algn="l">
              <a:spcBef>
                <a:spcPts val="0"/>
              </a:spcBef>
              <a:buSzPct val="25000"/>
            </a:pPr>
            <a:r>
              <a:rPr lang="ru-RU" sz="2200" dirty="0" smtClean="0"/>
              <a:t>Рецензент:</a:t>
            </a:r>
            <a:endParaRPr lang="ru-RU" sz="2200" dirty="0"/>
          </a:p>
        </p:txBody>
      </p:sp>
      <p:sp>
        <p:nvSpPr>
          <p:cNvPr id="5" name="Shape 89"/>
          <p:cNvSpPr txBox="1">
            <a:spLocks/>
          </p:cNvSpPr>
          <p:nvPr/>
        </p:nvSpPr>
        <p:spPr>
          <a:xfrm>
            <a:off x="951614" y="959172"/>
            <a:ext cx="7506585" cy="437488"/>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ctr" rtl="0">
              <a:lnSpc>
                <a:spcPct val="100000"/>
              </a:lnSpc>
              <a:spcBef>
                <a:spcPts val="640"/>
              </a:spcBef>
              <a:spcAft>
                <a:spcPts val="0"/>
              </a:spcAft>
              <a:buClr>
                <a:srgbClr val="5E7076"/>
              </a:buClr>
              <a:buSzPct val="100000"/>
              <a:buFont typeface="Arial"/>
              <a:buNone/>
              <a:defRPr sz="3200" b="0" i="0" u="none" strike="noStrike" cap="none">
                <a:solidFill>
                  <a:srgbClr val="5E7076"/>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SzPct val="100000"/>
              <a:buFont typeface="Arial"/>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SzPct val="100000"/>
              <a:buFont typeface="Arial"/>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9pPr>
          </a:lstStyle>
          <a:p>
            <a:pPr>
              <a:spcBef>
                <a:spcPts val="0"/>
              </a:spcBef>
              <a:buSzPct val="25000"/>
            </a:pPr>
            <a:r>
              <a:rPr lang="ru-RU" sz="2200" smtClean="0"/>
              <a:t>ВЫПУСКНАЯ КВАЛИФИКАЦИОННАЯ РАБОТА</a:t>
            </a:r>
            <a:endParaRPr lang="ru-RU"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23525" y="267500"/>
            <a:ext cx="8704800" cy="421500"/>
          </a:xfrm>
          <a:prstGeom prst="rect">
            <a:avLst/>
          </a:prstGeom>
          <a:noFill/>
          <a:ln>
            <a:noFill/>
          </a:ln>
        </p:spPr>
        <p:txBody>
          <a:bodyPr lIns="91425" tIns="45700" rIns="91425" bIns="45700" anchor="ctr" anchorCtr="0">
            <a:noAutofit/>
          </a:bodyPr>
          <a:lstStyle/>
          <a:p>
            <a:pPr marL="0" marR="0" lvl="0" indent="0" algn="l" rtl="0">
              <a:spcBef>
                <a:spcPts val="0"/>
              </a:spcBef>
              <a:buClr>
                <a:srgbClr val="953734"/>
              </a:buClr>
              <a:buSzPct val="25000"/>
              <a:buFont typeface="Calibri"/>
              <a:buNone/>
            </a:pPr>
            <a:r>
              <a:rPr lang="en-GB"/>
              <a:t>Алгоритм поиска дубликатов</a:t>
            </a:r>
          </a:p>
        </p:txBody>
      </p:sp>
      <p:sp>
        <p:nvSpPr>
          <p:cNvPr id="171" name="Shape 171"/>
          <p:cNvSpPr txBox="1">
            <a:spLocks noGrp="1"/>
          </p:cNvSpPr>
          <p:nvPr>
            <p:ph type="subTitle" idx="2"/>
          </p:nvPr>
        </p:nvSpPr>
        <p:spPr>
          <a:xfrm>
            <a:off x="587907" y="1275650"/>
            <a:ext cx="3650662" cy="2592300"/>
          </a:xfrm>
          <a:prstGeom prst="rect">
            <a:avLst/>
          </a:prstGeom>
          <a:noFill/>
          <a:ln w="9525" cap="flat" cmpd="sng">
            <a:solidFill>
              <a:srgbClr val="5E7076"/>
            </a:solidFill>
            <a:prstDash val="solid"/>
            <a:round/>
            <a:headEnd type="none" w="med" len="med"/>
            <a:tailEnd type="none" w="med" len="med"/>
          </a:ln>
        </p:spPr>
        <p:txBody>
          <a:bodyPr lIns="91425" tIns="45700" rIns="91425" bIns="45700" anchor="t" anchorCtr="0">
            <a:noAutofit/>
          </a:bodyPr>
          <a:lstStyle/>
          <a:p>
            <a:pPr marL="0" marR="0" lvl="0" indent="0" rtl="0">
              <a:spcBef>
                <a:spcPts val="0"/>
              </a:spcBef>
              <a:buClr>
                <a:srgbClr val="5E7076"/>
              </a:buClr>
              <a:buSzPct val="25000"/>
              <a:buFont typeface="Arial"/>
              <a:buNone/>
            </a:pPr>
            <a:r>
              <a:rPr lang="ru-RU" sz="2400" dirty="0" smtClean="0">
                <a:solidFill>
                  <a:srgbClr val="953734"/>
                </a:solidFill>
              </a:rPr>
              <a:t>Рекурсивный алгоритм</a:t>
            </a:r>
          </a:p>
          <a:p>
            <a:pPr marL="0" marR="0" lvl="0" indent="0" algn="l" rtl="0">
              <a:spcBef>
                <a:spcPts val="0"/>
              </a:spcBef>
              <a:buClr>
                <a:srgbClr val="5E7076"/>
              </a:buClr>
              <a:buSzPct val="25000"/>
              <a:buFont typeface="Arial"/>
              <a:buNone/>
            </a:pPr>
            <a:endParaRPr sz="2400" dirty="0">
              <a:solidFill>
                <a:srgbClr val="5E7076"/>
              </a:solidFill>
            </a:endParaRPr>
          </a:p>
        </p:txBody>
      </p:sp>
      <p:sp>
        <p:nvSpPr>
          <p:cNvPr id="172" name="Shape 172"/>
          <p:cNvSpPr txBox="1">
            <a:spLocks noGrp="1"/>
          </p:cNvSpPr>
          <p:nvPr>
            <p:ph type="sldNum" idx="12"/>
          </p:nvPr>
        </p:nvSpPr>
        <p:spPr>
          <a:xfrm>
            <a:off x="395536" y="4659982"/>
            <a:ext cx="1512299" cy="216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GB" sz="1200" b="0" i="0" u="none" strike="noStrike" cap="none" smtClean="0">
                <a:solidFill>
                  <a:srgbClr val="888888"/>
                </a:solidFill>
                <a:latin typeface="Calibri"/>
                <a:ea typeface="Calibri"/>
                <a:cs typeface="Calibri"/>
                <a:sym typeface="Calibri"/>
              </a:rPr>
              <a:t>10</a:t>
            </a:fld>
            <a:r>
              <a:rPr lang="ru-RU" sz="1200" b="0" i="0" u="none" strike="noStrike" cap="none" dirty="0" smtClean="0">
                <a:solidFill>
                  <a:srgbClr val="888888"/>
                </a:solidFill>
                <a:latin typeface="Calibri"/>
                <a:ea typeface="Calibri"/>
                <a:cs typeface="Calibri"/>
                <a:sym typeface="Calibri"/>
              </a:rPr>
              <a:t>/14</a:t>
            </a:r>
            <a:endParaRPr lang="en-GB" dirty="0"/>
          </a:p>
        </p:txBody>
      </p:sp>
      <p:sp>
        <p:nvSpPr>
          <p:cNvPr id="173" name="Shape 173"/>
          <p:cNvSpPr txBox="1">
            <a:spLocks noGrp="1"/>
          </p:cNvSpPr>
          <p:nvPr>
            <p:ph type="subTitle" idx="2"/>
          </p:nvPr>
        </p:nvSpPr>
        <p:spPr>
          <a:xfrm>
            <a:off x="4840756" y="1275550"/>
            <a:ext cx="3650101" cy="2592300"/>
          </a:xfrm>
          <a:prstGeom prst="rect">
            <a:avLst/>
          </a:prstGeom>
          <a:noFill/>
          <a:ln w="9525" cap="flat" cmpd="sng">
            <a:solidFill>
              <a:srgbClr val="5E7076"/>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rgbClr val="5E7076"/>
              </a:buClr>
              <a:buSzPct val="25000"/>
              <a:buFont typeface="Arial"/>
              <a:buNone/>
            </a:pPr>
            <a:r>
              <a:rPr lang="ru-RU" sz="2400" dirty="0" smtClean="0">
                <a:solidFill>
                  <a:srgbClr val="953734"/>
                </a:solidFill>
              </a:rPr>
              <a:t>Линейный алгоритм</a:t>
            </a:r>
          </a:p>
          <a:p>
            <a:pPr marL="0" marR="0" lvl="0" indent="0" algn="l" rtl="0">
              <a:spcBef>
                <a:spcPts val="0"/>
              </a:spcBef>
              <a:buClr>
                <a:srgbClr val="5E7076"/>
              </a:buClr>
              <a:buSzPct val="25000"/>
              <a:buFont typeface="Arial"/>
              <a:buNone/>
            </a:pPr>
            <a:endParaRPr sz="2400" dirty="0">
              <a:solidFill>
                <a:srgbClr val="5E7076"/>
              </a:solidFill>
            </a:endParaRPr>
          </a:p>
        </p:txBody>
      </p:sp>
      <p:sp>
        <p:nvSpPr>
          <p:cNvPr id="174" name="Shape 174"/>
          <p:cNvSpPr/>
          <p:nvPr/>
        </p:nvSpPr>
        <p:spPr>
          <a:xfrm>
            <a:off x="863617" y="1861023"/>
            <a:ext cx="390300" cy="421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t>0</a:t>
            </a:r>
          </a:p>
        </p:txBody>
      </p:sp>
      <p:sp>
        <p:nvSpPr>
          <p:cNvPr id="175" name="Shape 175"/>
          <p:cNvSpPr/>
          <p:nvPr/>
        </p:nvSpPr>
        <p:spPr>
          <a:xfrm>
            <a:off x="1504506" y="2211677"/>
            <a:ext cx="390300" cy="421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t>3</a:t>
            </a:r>
          </a:p>
        </p:txBody>
      </p:sp>
      <p:sp>
        <p:nvSpPr>
          <p:cNvPr id="176" name="Shape 176"/>
          <p:cNvSpPr/>
          <p:nvPr/>
        </p:nvSpPr>
        <p:spPr>
          <a:xfrm>
            <a:off x="1830550" y="2900427"/>
            <a:ext cx="390299" cy="421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dirty="0"/>
              <a:t>4</a:t>
            </a:r>
          </a:p>
        </p:txBody>
      </p:sp>
      <p:sp>
        <p:nvSpPr>
          <p:cNvPr id="177" name="Shape 177"/>
          <p:cNvSpPr/>
          <p:nvPr/>
        </p:nvSpPr>
        <p:spPr>
          <a:xfrm>
            <a:off x="838063" y="2857051"/>
            <a:ext cx="390300" cy="421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t>9</a:t>
            </a:r>
          </a:p>
        </p:txBody>
      </p:sp>
      <p:sp>
        <p:nvSpPr>
          <p:cNvPr id="178" name="Shape 178"/>
          <p:cNvSpPr/>
          <p:nvPr/>
        </p:nvSpPr>
        <p:spPr>
          <a:xfrm>
            <a:off x="2159766" y="1867081"/>
            <a:ext cx="390300" cy="421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t>5</a:t>
            </a:r>
          </a:p>
        </p:txBody>
      </p:sp>
      <p:sp>
        <p:nvSpPr>
          <p:cNvPr id="179" name="Shape 179"/>
          <p:cNvSpPr/>
          <p:nvPr/>
        </p:nvSpPr>
        <p:spPr>
          <a:xfrm>
            <a:off x="2793557" y="2303975"/>
            <a:ext cx="390300" cy="421500"/>
          </a:xfrm>
          <a:prstGeom prst="ellipse">
            <a:avLst/>
          </a:prstGeom>
          <a:solidFill>
            <a:srgbClr val="95373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solidFill>
                  <a:srgbClr val="FFFFFF"/>
                </a:solidFill>
              </a:rPr>
              <a:t>6</a:t>
            </a:r>
          </a:p>
        </p:txBody>
      </p:sp>
      <p:sp>
        <p:nvSpPr>
          <p:cNvPr id="180" name="Shape 180"/>
          <p:cNvSpPr/>
          <p:nvPr/>
        </p:nvSpPr>
        <p:spPr>
          <a:xfrm>
            <a:off x="3489019" y="1766056"/>
            <a:ext cx="390300" cy="421500"/>
          </a:xfrm>
          <a:prstGeom prst="ellipse">
            <a:avLst/>
          </a:prstGeom>
          <a:solidFill>
            <a:srgbClr val="95373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solidFill>
                  <a:srgbClr val="FFFFFF"/>
                </a:solidFill>
              </a:rPr>
              <a:t>7</a:t>
            </a:r>
          </a:p>
        </p:txBody>
      </p:sp>
      <p:sp>
        <p:nvSpPr>
          <p:cNvPr id="181" name="Shape 181"/>
          <p:cNvSpPr/>
          <p:nvPr/>
        </p:nvSpPr>
        <p:spPr>
          <a:xfrm>
            <a:off x="3582730" y="2425952"/>
            <a:ext cx="390300" cy="421500"/>
          </a:xfrm>
          <a:prstGeom prst="ellipse">
            <a:avLst/>
          </a:prstGeom>
          <a:solidFill>
            <a:srgbClr val="95373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solidFill>
                  <a:srgbClr val="FFFFFF"/>
                </a:solidFill>
              </a:rPr>
              <a:t>8</a:t>
            </a:r>
          </a:p>
        </p:txBody>
      </p:sp>
      <p:sp>
        <p:nvSpPr>
          <p:cNvPr id="182" name="Shape 182"/>
          <p:cNvSpPr/>
          <p:nvPr/>
        </p:nvSpPr>
        <p:spPr>
          <a:xfrm>
            <a:off x="2431534" y="3039960"/>
            <a:ext cx="390300" cy="421500"/>
          </a:xfrm>
          <a:prstGeom prst="ellipse">
            <a:avLst/>
          </a:prstGeom>
          <a:solidFill>
            <a:srgbClr val="5E707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solidFill>
                  <a:srgbClr val="FFFFFF"/>
                </a:solidFill>
              </a:rPr>
              <a:t>2</a:t>
            </a:r>
          </a:p>
        </p:txBody>
      </p:sp>
      <p:sp>
        <p:nvSpPr>
          <p:cNvPr id="183" name="Shape 183"/>
          <p:cNvSpPr/>
          <p:nvPr/>
        </p:nvSpPr>
        <p:spPr>
          <a:xfrm>
            <a:off x="3305634" y="3085848"/>
            <a:ext cx="390300" cy="421500"/>
          </a:xfrm>
          <a:prstGeom prst="ellipse">
            <a:avLst/>
          </a:prstGeom>
          <a:solidFill>
            <a:srgbClr val="5E707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solidFill>
                  <a:srgbClr val="FFFFFF"/>
                </a:solidFill>
              </a:rPr>
              <a:t>1</a:t>
            </a:r>
          </a:p>
        </p:txBody>
      </p:sp>
      <p:cxnSp>
        <p:nvCxnSpPr>
          <p:cNvPr id="184" name="Shape 184"/>
          <p:cNvCxnSpPr>
            <a:stCxn id="174" idx="4"/>
            <a:endCxn id="177" idx="0"/>
          </p:cNvCxnSpPr>
          <p:nvPr/>
        </p:nvCxnSpPr>
        <p:spPr>
          <a:xfrm flipH="1">
            <a:off x="1033213" y="2282523"/>
            <a:ext cx="25554" cy="574528"/>
          </a:xfrm>
          <a:prstGeom prst="straightConnector1">
            <a:avLst/>
          </a:prstGeom>
          <a:noFill/>
          <a:ln w="9525" cap="flat" cmpd="sng">
            <a:solidFill>
              <a:schemeClr val="dk2"/>
            </a:solidFill>
            <a:prstDash val="solid"/>
            <a:round/>
            <a:headEnd type="none" w="lg" len="lg"/>
            <a:tailEnd type="triangle" w="lg" len="lg"/>
          </a:ln>
        </p:spPr>
      </p:cxnSp>
      <p:cxnSp>
        <p:nvCxnSpPr>
          <p:cNvPr id="185" name="Shape 185"/>
          <p:cNvCxnSpPr>
            <a:stCxn id="177" idx="7"/>
            <a:endCxn id="175" idx="3"/>
          </p:cNvCxnSpPr>
          <p:nvPr/>
        </p:nvCxnSpPr>
        <p:spPr>
          <a:xfrm flipV="1">
            <a:off x="1171205" y="2571450"/>
            <a:ext cx="390459" cy="347328"/>
          </a:xfrm>
          <a:prstGeom prst="straightConnector1">
            <a:avLst/>
          </a:prstGeom>
          <a:noFill/>
          <a:ln w="9525" cap="flat" cmpd="sng">
            <a:solidFill>
              <a:schemeClr val="dk2"/>
            </a:solidFill>
            <a:prstDash val="solid"/>
            <a:round/>
            <a:headEnd type="none" w="lg" len="lg"/>
            <a:tailEnd type="triangle" w="lg" len="lg"/>
          </a:ln>
        </p:spPr>
      </p:cxnSp>
      <p:cxnSp>
        <p:nvCxnSpPr>
          <p:cNvPr id="186" name="Shape 186"/>
          <p:cNvCxnSpPr>
            <a:stCxn id="175" idx="5"/>
            <a:endCxn id="176" idx="1"/>
          </p:cNvCxnSpPr>
          <p:nvPr/>
        </p:nvCxnSpPr>
        <p:spPr>
          <a:xfrm>
            <a:off x="1837648" y="2571450"/>
            <a:ext cx="50060" cy="390704"/>
          </a:xfrm>
          <a:prstGeom prst="straightConnector1">
            <a:avLst/>
          </a:prstGeom>
          <a:noFill/>
          <a:ln w="9525" cap="flat" cmpd="sng">
            <a:solidFill>
              <a:schemeClr val="dk2"/>
            </a:solidFill>
            <a:prstDash val="solid"/>
            <a:round/>
            <a:headEnd type="none" w="lg" len="lg"/>
            <a:tailEnd type="triangle" w="lg" len="lg"/>
          </a:ln>
        </p:spPr>
      </p:cxnSp>
      <p:cxnSp>
        <p:nvCxnSpPr>
          <p:cNvPr id="187" name="Shape 187"/>
          <p:cNvCxnSpPr>
            <a:stCxn id="176" idx="0"/>
            <a:endCxn id="178" idx="4"/>
          </p:cNvCxnSpPr>
          <p:nvPr/>
        </p:nvCxnSpPr>
        <p:spPr>
          <a:xfrm flipV="1">
            <a:off x="2025700" y="2288581"/>
            <a:ext cx="329216" cy="611846"/>
          </a:xfrm>
          <a:prstGeom prst="straightConnector1">
            <a:avLst/>
          </a:prstGeom>
          <a:noFill/>
          <a:ln w="9525" cap="flat" cmpd="sng">
            <a:solidFill>
              <a:schemeClr val="dk2"/>
            </a:solidFill>
            <a:prstDash val="solid"/>
            <a:round/>
            <a:headEnd type="none" w="lg" len="lg"/>
            <a:tailEnd type="triangle" w="lg" len="lg"/>
          </a:ln>
        </p:spPr>
      </p:cxnSp>
      <p:cxnSp>
        <p:nvCxnSpPr>
          <p:cNvPr id="188" name="Shape 188"/>
          <p:cNvCxnSpPr>
            <a:stCxn id="180" idx="3"/>
            <a:endCxn id="179" idx="7"/>
          </p:cNvCxnSpPr>
          <p:nvPr/>
        </p:nvCxnSpPr>
        <p:spPr>
          <a:xfrm flipH="1">
            <a:off x="3126699" y="2125829"/>
            <a:ext cx="419478" cy="239873"/>
          </a:xfrm>
          <a:prstGeom prst="straightConnector1">
            <a:avLst/>
          </a:prstGeom>
          <a:noFill/>
          <a:ln w="9525" cap="flat" cmpd="sng">
            <a:solidFill>
              <a:schemeClr val="dk2"/>
            </a:solidFill>
            <a:prstDash val="solid"/>
            <a:round/>
            <a:headEnd type="none" w="lg" len="lg"/>
            <a:tailEnd type="triangle" w="lg" len="lg"/>
          </a:ln>
        </p:spPr>
      </p:cxnSp>
      <p:cxnSp>
        <p:nvCxnSpPr>
          <p:cNvPr id="189" name="Shape 189"/>
          <p:cNvCxnSpPr>
            <a:stCxn id="179" idx="6"/>
            <a:endCxn id="181" idx="2"/>
          </p:cNvCxnSpPr>
          <p:nvPr/>
        </p:nvCxnSpPr>
        <p:spPr>
          <a:xfrm>
            <a:off x="3183857" y="2514725"/>
            <a:ext cx="398873" cy="121977"/>
          </a:xfrm>
          <a:prstGeom prst="straightConnector1">
            <a:avLst/>
          </a:prstGeom>
          <a:noFill/>
          <a:ln w="9525" cap="flat" cmpd="sng">
            <a:solidFill>
              <a:schemeClr val="dk2"/>
            </a:solidFill>
            <a:prstDash val="solid"/>
            <a:round/>
            <a:headEnd type="none" w="lg" len="lg"/>
            <a:tailEnd type="triangle" w="lg" len="lg"/>
          </a:ln>
        </p:spPr>
      </p:cxnSp>
      <p:sp>
        <p:nvSpPr>
          <p:cNvPr id="190" name="Shape 190"/>
          <p:cNvSpPr/>
          <p:nvPr/>
        </p:nvSpPr>
        <p:spPr>
          <a:xfrm>
            <a:off x="5242069" y="1817102"/>
            <a:ext cx="390300" cy="421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t>0</a:t>
            </a:r>
          </a:p>
        </p:txBody>
      </p:sp>
      <p:sp>
        <p:nvSpPr>
          <p:cNvPr id="191" name="Shape 191"/>
          <p:cNvSpPr/>
          <p:nvPr/>
        </p:nvSpPr>
        <p:spPr>
          <a:xfrm>
            <a:off x="5221269" y="2689677"/>
            <a:ext cx="390300" cy="421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t>9</a:t>
            </a:r>
          </a:p>
        </p:txBody>
      </p:sp>
      <p:sp>
        <p:nvSpPr>
          <p:cNvPr id="192" name="Shape 192"/>
          <p:cNvSpPr/>
          <p:nvPr/>
        </p:nvSpPr>
        <p:spPr>
          <a:xfrm>
            <a:off x="5960932" y="2110839"/>
            <a:ext cx="390300" cy="421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t>3</a:t>
            </a:r>
          </a:p>
        </p:txBody>
      </p:sp>
      <p:sp>
        <p:nvSpPr>
          <p:cNvPr id="193" name="Shape 193"/>
          <p:cNvSpPr/>
          <p:nvPr/>
        </p:nvSpPr>
        <p:spPr>
          <a:xfrm>
            <a:off x="6058519" y="2786402"/>
            <a:ext cx="390300" cy="421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t>4</a:t>
            </a:r>
          </a:p>
        </p:txBody>
      </p:sp>
      <p:sp>
        <p:nvSpPr>
          <p:cNvPr id="194" name="Shape 194"/>
          <p:cNvSpPr/>
          <p:nvPr/>
        </p:nvSpPr>
        <p:spPr>
          <a:xfrm>
            <a:off x="6401119" y="1720877"/>
            <a:ext cx="390300" cy="4215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t>5</a:t>
            </a:r>
          </a:p>
        </p:txBody>
      </p:sp>
      <p:sp>
        <p:nvSpPr>
          <p:cNvPr id="195" name="Shape 195"/>
          <p:cNvSpPr/>
          <p:nvPr/>
        </p:nvSpPr>
        <p:spPr>
          <a:xfrm>
            <a:off x="7560169" y="1740752"/>
            <a:ext cx="390300" cy="421500"/>
          </a:xfrm>
          <a:prstGeom prst="ellipse">
            <a:avLst/>
          </a:prstGeom>
          <a:solidFill>
            <a:srgbClr val="95373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solidFill>
                  <a:srgbClr val="FFFFFF"/>
                </a:solidFill>
              </a:rPr>
              <a:t>7</a:t>
            </a:r>
          </a:p>
        </p:txBody>
      </p:sp>
      <p:sp>
        <p:nvSpPr>
          <p:cNvPr id="196" name="Shape 196"/>
          <p:cNvSpPr/>
          <p:nvPr/>
        </p:nvSpPr>
        <p:spPr>
          <a:xfrm>
            <a:off x="7580644" y="2425952"/>
            <a:ext cx="390300" cy="421500"/>
          </a:xfrm>
          <a:prstGeom prst="ellipse">
            <a:avLst/>
          </a:prstGeom>
          <a:solidFill>
            <a:srgbClr val="95373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solidFill>
                  <a:srgbClr val="FFFFFF"/>
                </a:solidFill>
              </a:rPr>
              <a:t>8</a:t>
            </a:r>
          </a:p>
        </p:txBody>
      </p:sp>
      <p:sp>
        <p:nvSpPr>
          <p:cNvPr id="197" name="Shape 197"/>
          <p:cNvSpPr/>
          <p:nvPr/>
        </p:nvSpPr>
        <p:spPr>
          <a:xfrm>
            <a:off x="6787469" y="2253452"/>
            <a:ext cx="390300" cy="421500"/>
          </a:xfrm>
          <a:prstGeom prst="ellipse">
            <a:avLst/>
          </a:prstGeom>
          <a:solidFill>
            <a:srgbClr val="95373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solidFill>
                  <a:srgbClr val="FFFFFF"/>
                </a:solidFill>
              </a:rPr>
              <a:t>6</a:t>
            </a:r>
          </a:p>
        </p:txBody>
      </p:sp>
      <p:sp>
        <p:nvSpPr>
          <p:cNvPr id="198" name="Shape 198"/>
          <p:cNvSpPr/>
          <p:nvPr/>
        </p:nvSpPr>
        <p:spPr>
          <a:xfrm>
            <a:off x="6932619" y="3099402"/>
            <a:ext cx="390300" cy="421500"/>
          </a:xfrm>
          <a:prstGeom prst="ellipse">
            <a:avLst/>
          </a:prstGeom>
          <a:solidFill>
            <a:srgbClr val="5E707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solidFill>
                  <a:srgbClr val="FFFFFF"/>
                </a:solidFill>
              </a:rPr>
              <a:t>2</a:t>
            </a:r>
          </a:p>
        </p:txBody>
      </p:sp>
      <p:sp>
        <p:nvSpPr>
          <p:cNvPr id="199" name="Shape 199"/>
          <p:cNvSpPr/>
          <p:nvPr/>
        </p:nvSpPr>
        <p:spPr>
          <a:xfrm>
            <a:off x="7925106" y="3039960"/>
            <a:ext cx="390300" cy="421500"/>
          </a:xfrm>
          <a:prstGeom prst="ellipse">
            <a:avLst/>
          </a:prstGeom>
          <a:solidFill>
            <a:srgbClr val="5E707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GB">
                <a:solidFill>
                  <a:srgbClr val="FFFFFF"/>
                </a:solidFill>
              </a:rPr>
              <a:t>1</a:t>
            </a:r>
          </a:p>
        </p:txBody>
      </p:sp>
      <p:cxnSp>
        <p:nvCxnSpPr>
          <p:cNvPr id="200" name="Shape 200"/>
          <p:cNvCxnSpPr>
            <a:stCxn id="190" idx="4"/>
            <a:endCxn id="191" idx="0"/>
          </p:cNvCxnSpPr>
          <p:nvPr/>
        </p:nvCxnSpPr>
        <p:spPr>
          <a:xfrm flipH="1">
            <a:off x="5416519" y="2238602"/>
            <a:ext cx="20700" cy="451200"/>
          </a:xfrm>
          <a:prstGeom prst="straightConnector1">
            <a:avLst/>
          </a:prstGeom>
          <a:noFill/>
          <a:ln w="9525" cap="flat" cmpd="sng">
            <a:solidFill>
              <a:schemeClr val="dk2"/>
            </a:solidFill>
            <a:prstDash val="solid"/>
            <a:round/>
            <a:headEnd type="none" w="lg" len="lg"/>
            <a:tailEnd type="triangle" w="lg" len="lg"/>
          </a:ln>
        </p:spPr>
      </p:cxnSp>
      <p:cxnSp>
        <p:nvCxnSpPr>
          <p:cNvPr id="201" name="Shape 201"/>
          <p:cNvCxnSpPr>
            <a:stCxn id="190" idx="7"/>
            <a:endCxn id="194" idx="2"/>
          </p:cNvCxnSpPr>
          <p:nvPr/>
        </p:nvCxnSpPr>
        <p:spPr>
          <a:xfrm>
            <a:off x="5575211" y="1878829"/>
            <a:ext cx="825900" cy="52800"/>
          </a:xfrm>
          <a:prstGeom prst="straightConnector1">
            <a:avLst/>
          </a:prstGeom>
          <a:noFill/>
          <a:ln w="9525" cap="flat" cmpd="sng">
            <a:solidFill>
              <a:schemeClr val="dk2"/>
            </a:solidFill>
            <a:prstDash val="solid"/>
            <a:round/>
            <a:headEnd type="none" w="lg" len="lg"/>
            <a:tailEnd type="triangle" w="lg" len="lg"/>
          </a:ln>
        </p:spPr>
      </p:cxnSp>
      <p:cxnSp>
        <p:nvCxnSpPr>
          <p:cNvPr id="202" name="Shape 202"/>
          <p:cNvCxnSpPr>
            <a:stCxn id="190" idx="6"/>
            <a:endCxn id="192" idx="1"/>
          </p:cNvCxnSpPr>
          <p:nvPr/>
        </p:nvCxnSpPr>
        <p:spPr>
          <a:xfrm>
            <a:off x="5632369" y="2027852"/>
            <a:ext cx="385800" cy="144600"/>
          </a:xfrm>
          <a:prstGeom prst="straightConnector1">
            <a:avLst/>
          </a:prstGeom>
          <a:noFill/>
          <a:ln w="9525" cap="flat" cmpd="sng">
            <a:solidFill>
              <a:schemeClr val="dk2"/>
            </a:solidFill>
            <a:prstDash val="solid"/>
            <a:round/>
            <a:headEnd type="none" w="lg" len="lg"/>
            <a:tailEnd type="triangle" w="lg" len="lg"/>
          </a:ln>
        </p:spPr>
      </p:cxnSp>
      <p:cxnSp>
        <p:nvCxnSpPr>
          <p:cNvPr id="203" name="Shape 203"/>
          <p:cNvCxnSpPr>
            <a:stCxn id="190" idx="5"/>
            <a:endCxn id="193" idx="2"/>
          </p:cNvCxnSpPr>
          <p:nvPr/>
        </p:nvCxnSpPr>
        <p:spPr>
          <a:xfrm>
            <a:off x="5575211" y="2176874"/>
            <a:ext cx="483300" cy="820200"/>
          </a:xfrm>
          <a:prstGeom prst="straightConnector1">
            <a:avLst/>
          </a:prstGeom>
          <a:noFill/>
          <a:ln w="9525" cap="flat" cmpd="sng">
            <a:solidFill>
              <a:schemeClr val="dk2"/>
            </a:solidFill>
            <a:prstDash val="solid"/>
            <a:round/>
            <a:headEnd type="none" w="lg" len="lg"/>
            <a:tailEnd type="triangle" w="lg" len="lg"/>
          </a:ln>
        </p:spPr>
      </p:cxnSp>
      <p:cxnSp>
        <p:nvCxnSpPr>
          <p:cNvPr id="204" name="Shape 204"/>
          <p:cNvCxnSpPr>
            <a:stCxn id="182" idx="6"/>
            <a:endCxn id="183" idx="2"/>
          </p:cNvCxnSpPr>
          <p:nvPr/>
        </p:nvCxnSpPr>
        <p:spPr>
          <a:xfrm>
            <a:off x="2821834" y="3250710"/>
            <a:ext cx="483800" cy="45888"/>
          </a:xfrm>
          <a:prstGeom prst="straightConnector1">
            <a:avLst/>
          </a:prstGeom>
          <a:noFill/>
          <a:ln w="9525" cap="flat" cmpd="sng">
            <a:solidFill>
              <a:schemeClr val="dk2"/>
            </a:solidFill>
            <a:prstDash val="solid"/>
            <a:round/>
            <a:headEnd type="none" w="lg" len="lg"/>
            <a:tailEnd type="triangle" w="lg" len="lg"/>
          </a:ln>
        </p:spPr>
      </p:cxnSp>
      <p:cxnSp>
        <p:nvCxnSpPr>
          <p:cNvPr id="205" name="Shape 205"/>
          <p:cNvCxnSpPr>
            <a:stCxn id="195" idx="3"/>
            <a:endCxn id="197" idx="7"/>
          </p:cNvCxnSpPr>
          <p:nvPr/>
        </p:nvCxnSpPr>
        <p:spPr>
          <a:xfrm flipH="1">
            <a:off x="7120528" y="2100524"/>
            <a:ext cx="496800" cy="214800"/>
          </a:xfrm>
          <a:prstGeom prst="straightConnector1">
            <a:avLst/>
          </a:prstGeom>
          <a:noFill/>
          <a:ln w="9525" cap="flat" cmpd="sng">
            <a:solidFill>
              <a:schemeClr val="dk2"/>
            </a:solidFill>
            <a:prstDash val="solid"/>
            <a:round/>
            <a:headEnd type="none" w="lg" len="lg"/>
            <a:tailEnd type="triangle" w="lg" len="lg"/>
          </a:ln>
        </p:spPr>
      </p:cxnSp>
      <p:cxnSp>
        <p:nvCxnSpPr>
          <p:cNvPr id="206" name="Shape 206"/>
          <p:cNvCxnSpPr>
            <a:stCxn id="195" idx="4"/>
            <a:endCxn id="196" idx="0"/>
          </p:cNvCxnSpPr>
          <p:nvPr/>
        </p:nvCxnSpPr>
        <p:spPr>
          <a:xfrm>
            <a:off x="7755319" y="2162252"/>
            <a:ext cx="20400" cy="263700"/>
          </a:xfrm>
          <a:prstGeom prst="straightConnector1">
            <a:avLst/>
          </a:prstGeom>
          <a:noFill/>
          <a:ln w="9525" cap="flat" cmpd="sng">
            <a:solidFill>
              <a:schemeClr val="dk2"/>
            </a:solidFill>
            <a:prstDash val="solid"/>
            <a:round/>
            <a:headEnd type="none" w="lg" len="lg"/>
            <a:tailEnd type="triangle" w="lg" len="lg"/>
          </a:ln>
        </p:spPr>
      </p:cxnSp>
      <p:cxnSp>
        <p:nvCxnSpPr>
          <p:cNvPr id="207" name="Shape 207"/>
          <p:cNvCxnSpPr>
            <a:stCxn id="198" idx="6"/>
            <a:endCxn id="199" idx="2"/>
          </p:cNvCxnSpPr>
          <p:nvPr/>
        </p:nvCxnSpPr>
        <p:spPr>
          <a:xfrm flipV="1">
            <a:off x="7322919" y="3250710"/>
            <a:ext cx="602187" cy="59442"/>
          </a:xfrm>
          <a:prstGeom prst="straightConnector1">
            <a:avLst/>
          </a:prstGeom>
          <a:noFill/>
          <a:ln w="9525" cap="flat" cmpd="sng">
            <a:solidFill>
              <a:schemeClr val="dk2"/>
            </a:solidFill>
            <a:prstDash val="solid"/>
            <a:round/>
            <a:headEnd type="none" w="lg" len="lg"/>
            <a:tailEnd type="triangle" w="lg" len="lg"/>
          </a:ln>
        </p:spPr>
      </p:cxnSp>
      <p:sp>
        <p:nvSpPr>
          <p:cNvPr id="208" name="Shape 208"/>
          <p:cNvSpPr txBox="1"/>
          <p:nvPr/>
        </p:nvSpPr>
        <p:spPr>
          <a:xfrm>
            <a:off x="341187" y="3977727"/>
            <a:ext cx="8461625" cy="525900"/>
          </a:xfrm>
          <a:prstGeom prst="rect">
            <a:avLst/>
          </a:prstGeom>
          <a:noFill/>
          <a:ln>
            <a:noFill/>
          </a:ln>
        </p:spPr>
        <p:txBody>
          <a:bodyPr lIns="91425" tIns="91425" rIns="91425" bIns="91425" anchor="t" anchorCtr="0">
            <a:noAutofit/>
          </a:bodyPr>
          <a:lstStyle/>
          <a:p>
            <a:pPr lvl="0" algn="ctr" rtl="0">
              <a:spcBef>
                <a:spcPts val="0"/>
              </a:spcBef>
              <a:buNone/>
            </a:pPr>
            <a:r>
              <a:rPr lang="en-GB" sz="1800">
                <a:solidFill>
                  <a:srgbClr val="5E7076"/>
                </a:solidFill>
                <a:latin typeface="Calibri"/>
                <a:ea typeface="Calibri"/>
                <a:cs typeface="Calibri"/>
                <a:sym typeface="Calibri"/>
              </a:rPr>
              <a:t>Рис.2. Варианты алгоритма поиска дубликатов</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23522" y="267500"/>
            <a:ext cx="6350999" cy="421500"/>
          </a:xfrm>
          <a:prstGeom prst="rect">
            <a:avLst/>
          </a:prstGeom>
          <a:noFill/>
          <a:ln>
            <a:noFill/>
          </a:ln>
        </p:spPr>
        <p:txBody>
          <a:bodyPr lIns="91425" tIns="45700" rIns="91425" bIns="45700" anchor="ctr" anchorCtr="0">
            <a:noAutofit/>
          </a:bodyPr>
          <a:lstStyle/>
          <a:p>
            <a:pPr marL="0" marR="0" lvl="0" indent="0" algn="l" rtl="0">
              <a:spcBef>
                <a:spcPts val="0"/>
              </a:spcBef>
              <a:buClr>
                <a:srgbClr val="953734"/>
              </a:buClr>
              <a:buSzPct val="25000"/>
              <a:buFont typeface="Calibri"/>
              <a:buNone/>
            </a:pPr>
            <a:r>
              <a:rPr lang="en-GB"/>
              <a:t>Устранение дубликатов: подходы</a:t>
            </a:r>
          </a:p>
        </p:txBody>
      </p:sp>
      <p:sp>
        <p:nvSpPr>
          <p:cNvPr id="215" name="Shape 215"/>
          <p:cNvSpPr txBox="1">
            <a:spLocks noGrp="1"/>
          </p:cNvSpPr>
          <p:nvPr>
            <p:ph type="subTitle" idx="2"/>
          </p:nvPr>
        </p:nvSpPr>
        <p:spPr>
          <a:xfrm>
            <a:off x="323525" y="927825"/>
            <a:ext cx="8704800" cy="3519600"/>
          </a:xfrm>
          <a:prstGeom prst="rect">
            <a:avLst/>
          </a:prstGeom>
          <a:noFill/>
          <a:ln>
            <a:noFill/>
          </a:ln>
        </p:spPr>
        <p:txBody>
          <a:bodyPr lIns="91425" tIns="45700" rIns="91425" bIns="45700" anchor="ctr" anchorCtr="0">
            <a:noAutofit/>
          </a:bodyPr>
          <a:lstStyle/>
          <a:p>
            <a:pPr marL="457200" marR="0" lvl="0" indent="-381000" algn="l" rtl="0">
              <a:lnSpc>
                <a:spcPct val="200000"/>
              </a:lnSpc>
              <a:spcBef>
                <a:spcPts val="0"/>
              </a:spcBef>
              <a:buSzPct val="100000"/>
              <a:buAutoNum type="arabicPeriod"/>
            </a:pPr>
            <a:r>
              <a:rPr lang="ru-RU" sz="2400" dirty="0" smtClean="0"/>
              <a:t>Оставить наиболее полную запись</a:t>
            </a:r>
          </a:p>
          <a:p>
            <a:pPr marL="457200" marR="0" lvl="0" indent="-381000" algn="l" rtl="0">
              <a:lnSpc>
                <a:spcPct val="200000"/>
              </a:lnSpc>
              <a:spcBef>
                <a:spcPts val="0"/>
              </a:spcBef>
              <a:buSzPct val="100000"/>
              <a:buAutoNum type="arabicPeriod"/>
            </a:pPr>
            <a:r>
              <a:rPr lang="ru-RU" sz="2400" dirty="0" smtClean="0"/>
              <a:t>Оставить самую свежую запись</a:t>
            </a:r>
          </a:p>
          <a:p>
            <a:pPr marL="457200" marR="0" lvl="0" indent="-381000" algn="l" rtl="0">
              <a:lnSpc>
                <a:spcPct val="200000"/>
              </a:lnSpc>
              <a:spcBef>
                <a:spcPts val="0"/>
              </a:spcBef>
              <a:buSzPct val="100000"/>
              <a:buAutoNum type="arabicPeriod"/>
            </a:pPr>
            <a:r>
              <a:rPr lang="ru-RU" sz="2400" dirty="0" smtClean="0"/>
              <a:t>Объединить все записи в одну</a:t>
            </a:r>
          </a:p>
          <a:p>
            <a:pPr marL="457200" marR="0" lvl="0" indent="-381000" algn="l" rtl="0">
              <a:lnSpc>
                <a:spcPct val="200000"/>
              </a:lnSpc>
              <a:spcBef>
                <a:spcPts val="0"/>
              </a:spcBef>
              <a:buSzPct val="100000"/>
              <a:buAutoNum type="arabicPeriod"/>
            </a:pPr>
            <a:r>
              <a:rPr lang="ru-RU" sz="2400" dirty="0" smtClean="0"/>
              <a:t>Предоставить выбор пользователю</a:t>
            </a:r>
            <a:endParaRPr lang="ru-RU" sz="2400" dirty="0"/>
          </a:p>
        </p:txBody>
      </p:sp>
      <p:sp>
        <p:nvSpPr>
          <p:cNvPr id="216" name="Shape 216"/>
          <p:cNvSpPr txBox="1">
            <a:spLocks noGrp="1"/>
          </p:cNvSpPr>
          <p:nvPr>
            <p:ph type="sldNum" idx="12"/>
          </p:nvPr>
        </p:nvSpPr>
        <p:spPr>
          <a:xfrm>
            <a:off x="395536" y="4659982"/>
            <a:ext cx="1512299" cy="216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GB" sz="1200" b="0" i="0" u="none" strike="noStrike" cap="none" smtClean="0">
                <a:solidFill>
                  <a:srgbClr val="888888"/>
                </a:solidFill>
                <a:latin typeface="Calibri"/>
                <a:ea typeface="Calibri"/>
                <a:cs typeface="Calibri"/>
                <a:sym typeface="Calibri"/>
              </a:rPr>
              <a:t>11</a:t>
            </a:fld>
            <a:r>
              <a:rPr lang="ru-RU" sz="1200" b="0" i="0" u="none" strike="noStrike" cap="none" dirty="0" smtClean="0">
                <a:solidFill>
                  <a:srgbClr val="888888"/>
                </a:solidFill>
                <a:latin typeface="Calibri"/>
                <a:ea typeface="Calibri"/>
                <a:cs typeface="Calibri"/>
                <a:sym typeface="Calibri"/>
              </a:rPr>
              <a:t>/14</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23522" y="267500"/>
            <a:ext cx="6350999" cy="421500"/>
          </a:xfrm>
          <a:prstGeom prst="rect">
            <a:avLst/>
          </a:prstGeom>
          <a:noFill/>
          <a:ln>
            <a:noFill/>
          </a:ln>
        </p:spPr>
        <p:txBody>
          <a:bodyPr lIns="91425" tIns="45700" rIns="91425" bIns="45700" anchor="ctr" anchorCtr="0">
            <a:noAutofit/>
          </a:bodyPr>
          <a:lstStyle/>
          <a:p>
            <a:pPr marL="0" marR="0" lvl="0" indent="0" algn="l" rtl="0">
              <a:spcBef>
                <a:spcPts val="0"/>
              </a:spcBef>
              <a:buClr>
                <a:srgbClr val="953734"/>
              </a:buClr>
              <a:buSzPct val="25000"/>
              <a:buFont typeface="Calibri"/>
              <a:buNone/>
            </a:pPr>
            <a:r>
              <a:rPr lang="ru-RU" dirty="0" smtClean="0"/>
              <a:t>Полученные результаты</a:t>
            </a:r>
            <a:endParaRPr lang="ru-RU" dirty="0"/>
          </a:p>
        </p:txBody>
      </p:sp>
      <p:sp>
        <p:nvSpPr>
          <p:cNvPr id="223" name="Shape 223"/>
          <p:cNvSpPr txBox="1">
            <a:spLocks noGrp="1"/>
          </p:cNvSpPr>
          <p:nvPr>
            <p:ph type="sldNum" idx="12"/>
          </p:nvPr>
        </p:nvSpPr>
        <p:spPr>
          <a:xfrm>
            <a:off x="395536" y="4659982"/>
            <a:ext cx="1512299" cy="216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GB" sz="1200" b="0" i="0" u="none" strike="noStrike" cap="none" smtClean="0">
                <a:solidFill>
                  <a:srgbClr val="888888"/>
                </a:solidFill>
                <a:latin typeface="Calibri"/>
                <a:ea typeface="Calibri"/>
                <a:cs typeface="Calibri"/>
                <a:sym typeface="Calibri"/>
              </a:rPr>
              <a:t>12</a:t>
            </a:fld>
            <a:r>
              <a:rPr lang="ru-RU" sz="1200" b="0" i="0" u="none" strike="noStrike" cap="none" dirty="0" smtClean="0">
                <a:solidFill>
                  <a:srgbClr val="888888"/>
                </a:solidFill>
                <a:latin typeface="Calibri"/>
                <a:ea typeface="Calibri"/>
                <a:cs typeface="Calibri"/>
                <a:sym typeface="Calibri"/>
              </a:rPr>
              <a:t>/14</a:t>
            </a:r>
            <a:endParaRPr lang="en-GB" dirty="0"/>
          </a:p>
        </p:txBody>
      </p:sp>
      <p:graphicFrame>
        <p:nvGraphicFramePr>
          <p:cNvPr id="224" name="Shape 224"/>
          <p:cNvGraphicFramePr/>
          <p:nvPr>
            <p:extLst>
              <p:ext uri="{D42A27DB-BD31-4B8C-83A1-F6EECF244321}">
                <p14:modId xmlns:p14="http://schemas.microsoft.com/office/powerpoint/2010/main" val="1657295095"/>
              </p:ext>
            </p:extLst>
          </p:nvPr>
        </p:nvGraphicFramePr>
        <p:xfrm>
          <a:off x="350400" y="976584"/>
          <a:ext cx="8443173" cy="2986830"/>
        </p:xfrm>
        <a:graphic>
          <a:graphicData uri="http://schemas.openxmlformats.org/drawingml/2006/table">
            <a:tbl>
              <a:tblPr>
                <a:noFill/>
                <a:tableStyleId>{7E0F4F74-C75C-49E1-9362-D41F6C1A6AB0}</a:tableStyleId>
              </a:tblPr>
              <a:tblGrid>
                <a:gridCol w="3092596"/>
                <a:gridCol w="970384"/>
                <a:gridCol w="1026367"/>
                <a:gridCol w="1054359"/>
                <a:gridCol w="2299467"/>
              </a:tblGrid>
              <a:tr h="420150">
                <a:tc>
                  <a:txBody>
                    <a:bodyPr/>
                    <a:lstStyle/>
                    <a:p>
                      <a:pPr lvl="0">
                        <a:spcBef>
                          <a:spcPts val="0"/>
                        </a:spcBef>
                        <a:buNone/>
                      </a:pPr>
                      <a:endParaRPr sz="1600">
                        <a:solidFill>
                          <a:srgbClr val="5E7076"/>
                        </a:solidFill>
                        <a:latin typeface="Calibri"/>
                        <a:ea typeface="Calibri"/>
                        <a:cs typeface="Calibri"/>
                        <a:sym typeface="Calibri"/>
                      </a:endParaRPr>
                    </a:p>
                  </a:txBody>
                  <a:tcPr marL="91425" marR="91425" marT="91425" marB="91425"/>
                </a:tc>
                <a:tc gridSpan="3">
                  <a:txBody>
                    <a:bodyPr/>
                    <a:lstStyle/>
                    <a:p>
                      <a:pPr lvl="0" algn="ctr">
                        <a:spcBef>
                          <a:spcPts val="0"/>
                        </a:spcBef>
                        <a:buNone/>
                      </a:pPr>
                      <a:r>
                        <a:rPr lang="ru-RU" sz="1600" b="1" noProof="0" dirty="0" smtClean="0">
                          <a:solidFill>
                            <a:srgbClr val="953734"/>
                          </a:solidFill>
                          <a:latin typeface="Calibri"/>
                          <a:ea typeface="Calibri"/>
                          <a:cs typeface="Calibri"/>
                          <a:sym typeface="Calibri"/>
                        </a:rPr>
                        <a:t>Тестовая выборка</a:t>
                      </a:r>
                      <a:endParaRPr lang="ru-RU" sz="1600" b="1" noProof="0" dirty="0">
                        <a:solidFill>
                          <a:srgbClr val="953734"/>
                        </a:solidFill>
                        <a:latin typeface="Calibri"/>
                        <a:ea typeface="Calibri"/>
                        <a:cs typeface="Calibri"/>
                        <a:sym typeface="Calibri"/>
                      </a:endParaRPr>
                    </a:p>
                  </a:txBody>
                  <a:tcPr marL="91425" marR="91425" marT="91425" marB="91425"/>
                </a:tc>
                <a:tc hMerge="1">
                  <a:txBody>
                    <a:bodyPr/>
                    <a:lstStyle/>
                    <a:p>
                      <a:pPr lvl="0" algn="ctr">
                        <a:spcBef>
                          <a:spcPts val="0"/>
                        </a:spcBef>
                        <a:buNone/>
                      </a:pPr>
                      <a:endParaRPr lang="ru-RU" sz="1600" noProof="0" dirty="0">
                        <a:solidFill>
                          <a:srgbClr val="5E7076"/>
                        </a:solidFill>
                        <a:latin typeface="Calibri"/>
                        <a:ea typeface="Calibri"/>
                        <a:cs typeface="Calibri"/>
                        <a:sym typeface="Calibri"/>
                      </a:endParaRPr>
                    </a:p>
                  </a:txBody>
                  <a:tcPr marL="91425" marR="91425" marT="91425" marB="91425"/>
                </a:tc>
                <a:tc hMerge="1">
                  <a:txBody>
                    <a:bodyPr/>
                    <a:lstStyle/>
                    <a:p>
                      <a:pPr lvl="0" algn="ctr">
                        <a:spcBef>
                          <a:spcPts val="0"/>
                        </a:spcBef>
                        <a:buNone/>
                      </a:pPr>
                      <a:endParaRPr lang="ru-RU" sz="1600" noProof="0" dirty="0">
                        <a:solidFill>
                          <a:srgbClr val="5E7076"/>
                        </a:solidFill>
                        <a:latin typeface="Calibri"/>
                        <a:ea typeface="Calibri"/>
                        <a:cs typeface="Calibri"/>
                        <a:sym typeface="Calibri"/>
                      </a:endParaRPr>
                    </a:p>
                  </a:txBody>
                  <a:tcPr marL="91425" marR="91425" marT="91425" marB="91425"/>
                </a:tc>
                <a:tc>
                  <a:txBody>
                    <a:bodyPr/>
                    <a:lstStyle/>
                    <a:p>
                      <a:pPr lvl="0" algn="ctr">
                        <a:spcBef>
                          <a:spcPts val="0"/>
                        </a:spcBef>
                        <a:buNone/>
                      </a:pPr>
                      <a:r>
                        <a:rPr lang="ru-RU" sz="1600" b="1" dirty="0" smtClean="0">
                          <a:solidFill>
                            <a:srgbClr val="953734"/>
                          </a:solidFill>
                          <a:latin typeface="Calibri"/>
                          <a:ea typeface="Calibri"/>
                          <a:cs typeface="Calibri"/>
                          <a:sym typeface="Calibri"/>
                        </a:rPr>
                        <a:t>Полная выборка</a:t>
                      </a:r>
                      <a:endParaRPr lang="en-GB" sz="1600" b="1" dirty="0">
                        <a:solidFill>
                          <a:srgbClr val="953734"/>
                        </a:solidFill>
                        <a:latin typeface="Calibri"/>
                        <a:ea typeface="Calibri"/>
                        <a:cs typeface="Calibri"/>
                        <a:sym typeface="Calibri"/>
                      </a:endParaRPr>
                    </a:p>
                  </a:txBody>
                  <a:tcPr marL="91425" marR="91425" marT="91425" marB="91425"/>
                </a:tc>
              </a:tr>
              <a:tr h="420150">
                <a:tc>
                  <a:txBody>
                    <a:bodyPr/>
                    <a:lstStyle/>
                    <a:p>
                      <a:pPr lvl="0">
                        <a:spcBef>
                          <a:spcPts val="0"/>
                        </a:spcBef>
                        <a:buNone/>
                      </a:pPr>
                      <a:r>
                        <a:rPr lang="en-GB" sz="1600" dirty="0">
                          <a:solidFill>
                            <a:srgbClr val="5E7076"/>
                          </a:solidFill>
                          <a:latin typeface="Calibri"/>
                          <a:ea typeface="Calibri"/>
                          <a:cs typeface="Calibri"/>
                          <a:sym typeface="Calibri"/>
                        </a:rPr>
                        <a:t>Всего записей</a:t>
                      </a:r>
                    </a:p>
                  </a:txBody>
                  <a:tcPr marL="91425" marR="91425" marT="91425" marB="91425"/>
                </a:tc>
                <a:tc>
                  <a:txBody>
                    <a:bodyPr/>
                    <a:lstStyle/>
                    <a:p>
                      <a:pPr lvl="0" algn="ctr">
                        <a:spcBef>
                          <a:spcPts val="0"/>
                        </a:spcBef>
                        <a:buNone/>
                      </a:pPr>
                      <a:r>
                        <a:rPr lang="en-GB" sz="1600" dirty="0">
                          <a:solidFill>
                            <a:srgbClr val="5E7076"/>
                          </a:solidFill>
                          <a:latin typeface="Calibri"/>
                          <a:ea typeface="Calibri"/>
                          <a:cs typeface="Calibri"/>
                          <a:sym typeface="Calibri"/>
                        </a:rPr>
                        <a:t>1000</a:t>
                      </a:r>
                    </a:p>
                  </a:txBody>
                  <a:tcPr marL="91425" marR="91425" marT="91425" marB="91425"/>
                </a:tc>
                <a:tc>
                  <a:txBody>
                    <a:bodyPr/>
                    <a:lstStyle/>
                    <a:p>
                      <a:pPr lvl="0" algn="ctr">
                        <a:spcBef>
                          <a:spcPts val="0"/>
                        </a:spcBef>
                        <a:buNone/>
                      </a:pPr>
                      <a:r>
                        <a:rPr lang="en-GB" sz="1600" dirty="0" smtClean="0">
                          <a:solidFill>
                            <a:srgbClr val="5E7076"/>
                          </a:solidFill>
                          <a:latin typeface="Calibri"/>
                          <a:ea typeface="Calibri"/>
                          <a:cs typeface="Calibri"/>
                          <a:sym typeface="Calibri"/>
                        </a:rPr>
                        <a:t>1000</a:t>
                      </a:r>
                      <a:endParaRPr lang="en-GB" sz="1600" dirty="0">
                        <a:solidFill>
                          <a:srgbClr val="5E7076"/>
                        </a:solidFill>
                        <a:latin typeface="Calibri"/>
                        <a:ea typeface="Calibri"/>
                        <a:cs typeface="Calibri"/>
                        <a:sym typeface="Calibri"/>
                      </a:endParaRPr>
                    </a:p>
                  </a:txBody>
                  <a:tcPr marL="91425" marR="91425" marT="91425" marB="91425"/>
                </a:tc>
                <a:tc>
                  <a:txBody>
                    <a:bodyPr/>
                    <a:lstStyle/>
                    <a:p>
                      <a:pPr lvl="0" algn="ctr">
                        <a:spcBef>
                          <a:spcPts val="0"/>
                        </a:spcBef>
                        <a:buNone/>
                      </a:pPr>
                      <a:r>
                        <a:rPr lang="en-GB" sz="1600" dirty="0" smtClean="0">
                          <a:solidFill>
                            <a:srgbClr val="5E7076"/>
                          </a:solidFill>
                          <a:latin typeface="Calibri"/>
                          <a:ea typeface="Calibri"/>
                          <a:cs typeface="Calibri"/>
                          <a:sym typeface="Calibri"/>
                        </a:rPr>
                        <a:t>1000</a:t>
                      </a:r>
                      <a:endParaRPr lang="en-GB" sz="1600" dirty="0">
                        <a:solidFill>
                          <a:srgbClr val="5E7076"/>
                        </a:solidFill>
                        <a:latin typeface="Calibri"/>
                        <a:ea typeface="Calibri"/>
                        <a:cs typeface="Calibri"/>
                        <a:sym typeface="Calibri"/>
                      </a:endParaRPr>
                    </a:p>
                  </a:txBody>
                  <a:tcPr marL="91425" marR="91425" marT="91425" marB="91425"/>
                </a:tc>
                <a:tc>
                  <a:txBody>
                    <a:bodyPr/>
                    <a:lstStyle/>
                    <a:p>
                      <a:pPr lvl="0" algn="ctr">
                        <a:spcBef>
                          <a:spcPts val="0"/>
                        </a:spcBef>
                        <a:buNone/>
                      </a:pPr>
                      <a:r>
                        <a:rPr lang="en-GB" sz="1600">
                          <a:solidFill>
                            <a:srgbClr val="5E7076"/>
                          </a:solidFill>
                          <a:latin typeface="Calibri"/>
                          <a:ea typeface="Calibri"/>
                          <a:cs typeface="Calibri"/>
                          <a:sym typeface="Calibri"/>
                        </a:rPr>
                        <a:t>34406</a:t>
                      </a:r>
                    </a:p>
                  </a:txBody>
                  <a:tcPr marL="91425" marR="91425" marT="91425" marB="91425"/>
                </a:tc>
              </a:tr>
              <a:tr h="420150">
                <a:tc>
                  <a:txBody>
                    <a:bodyPr/>
                    <a:lstStyle/>
                    <a:p>
                      <a:pPr lvl="0">
                        <a:spcBef>
                          <a:spcPts val="0"/>
                        </a:spcBef>
                        <a:buNone/>
                      </a:pPr>
                      <a:r>
                        <a:rPr lang="ru-RU" sz="1600" noProof="0" dirty="0" smtClean="0">
                          <a:solidFill>
                            <a:srgbClr val="5E7076"/>
                          </a:solidFill>
                          <a:latin typeface="Calibri"/>
                          <a:ea typeface="Calibri"/>
                          <a:cs typeface="Calibri"/>
                          <a:sym typeface="Calibri"/>
                        </a:rPr>
                        <a:t>Уникальные записи</a:t>
                      </a:r>
                      <a:endParaRPr lang="ru-RU" sz="1600" noProof="0" dirty="0">
                        <a:solidFill>
                          <a:srgbClr val="5E7076"/>
                        </a:solidFill>
                        <a:latin typeface="Calibri"/>
                        <a:ea typeface="Calibri"/>
                        <a:cs typeface="Calibri"/>
                        <a:sym typeface="Calibri"/>
                      </a:endParaRPr>
                    </a:p>
                  </a:txBody>
                  <a:tcPr marL="91425" marR="91425" marT="91425" marB="91425"/>
                </a:tc>
                <a:tc>
                  <a:txBody>
                    <a:bodyPr/>
                    <a:lstStyle/>
                    <a:p>
                      <a:pPr lvl="0" algn="ctr">
                        <a:spcBef>
                          <a:spcPts val="0"/>
                        </a:spcBef>
                        <a:buNone/>
                      </a:pPr>
                      <a:r>
                        <a:rPr lang="en-GB" sz="1600">
                          <a:solidFill>
                            <a:srgbClr val="5E7076"/>
                          </a:solidFill>
                          <a:latin typeface="Calibri"/>
                          <a:ea typeface="Calibri"/>
                          <a:cs typeface="Calibri"/>
                          <a:sym typeface="Calibri"/>
                        </a:rPr>
                        <a:t>990</a:t>
                      </a:r>
                    </a:p>
                  </a:txBody>
                  <a:tcPr marL="91425" marR="91425" marT="91425" marB="91425"/>
                </a:tc>
                <a:tc>
                  <a:txBody>
                    <a:bodyPr/>
                    <a:lstStyle/>
                    <a:p>
                      <a:pPr lvl="0" algn="ctr">
                        <a:spcBef>
                          <a:spcPts val="0"/>
                        </a:spcBef>
                        <a:buNone/>
                      </a:pPr>
                      <a:r>
                        <a:rPr lang="en-GB" sz="1600" dirty="0" smtClean="0">
                          <a:solidFill>
                            <a:srgbClr val="5E7076"/>
                          </a:solidFill>
                          <a:latin typeface="Calibri"/>
                          <a:ea typeface="Calibri"/>
                          <a:cs typeface="Calibri"/>
                          <a:sym typeface="Calibri"/>
                        </a:rPr>
                        <a:t>987</a:t>
                      </a:r>
                      <a:endParaRPr lang="en-GB" sz="1600" dirty="0">
                        <a:solidFill>
                          <a:srgbClr val="5E7076"/>
                        </a:solidFill>
                        <a:latin typeface="Calibri"/>
                        <a:ea typeface="Calibri"/>
                        <a:cs typeface="Calibri"/>
                        <a:sym typeface="Calibri"/>
                      </a:endParaRPr>
                    </a:p>
                  </a:txBody>
                  <a:tcPr marL="91425" marR="91425" marT="91425" marB="91425"/>
                </a:tc>
                <a:tc>
                  <a:txBody>
                    <a:bodyPr/>
                    <a:lstStyle/>
                    <a:p>
                      <a:pPr lvl="0" algn="ctr">
                        <a:spcBef>
                          <a:spcPts val="0"/>
                        </a:spcBef>
                        <a:buNone/>
                      </a:pPr>
                      <a:r>
                        <a:rPr lang="en-GB" sz="1600" dirty="0" smtClean="0">
                          <a:solidFill>
                            <a:srgbClr val="5E7076"/>
                          </a:solidFill>
                          <a:latin typeface="Calibri"/>
                          <a:ea typeface="Calibri"/>
                          <a:cs typeface="Calibri"/>
                          <a:sym typeface="Calibri"/>
                        </a:rPr>
                        <a:t>988</a:t>
                      </a:r>
                      <a:endParaRPr lang="en-GB" sz="1600" dirty="0">
                        <a:solidFill>
                          <a:srgbClr val="5E7076"/>
                        </a:solidFill>
                        <a:latin typeface="Calibri"/>
                        <a:ea typeface="Calibri"/>
                        <a:cs typeface="Calibri"/>
                        <a:sym typeface="Calibri"/>
                      </a:endParaRPr>
                    </a:p>
                  </a:txBody>
                  <a:tcPr marL="91425" marR="91425" marT="91425" marB="91425"/>
                </a:tc>
                <a:tc>
                  <a:txBody>
                    <a:bodyPr/>
                    <a:lstStyle/>
                    <a:p>
                      <a:pPr lvl="0" algn="ctr">
                        <a:spcBef>
                          <a:spcPts val="0"/>
                        </a:spcBef>
                        <a:buNone/>
                      </a:pPr>
                      <a:r>
                        <a:rPr lang="en-GB" sz="1600" dirty="0">
                          <a:solidFill>
                            <a:srgbClr val="5E7076"/>
                          </a:solidFill>
                          <a:latin typeface="Calibri"/>
                          <a:ea typeface="Calibri"/>
                          <a:cs typeface="Calibri"/>
                          <a:sym typeface="Calibri"/>
                        </a:rPr>
                        <a:t>33987</a:t>
                      </a:r>
                    </a:p>
                  </a:txBody>
                  <a:tcPr marL="91425" marR="91425" marT="91425" marB="91425"/>
                </a:tc>
              </a:tr>
              <a:tr h="420150">
                <a:tc>
                  <a:txBody>
                    <a:bodyPr/>
                    <a:lstStyle/>
                    <a:p>
                      <a:pPr lvl="0">
                        <a:spcBef>
                          <a:spcPts val="0"/>
                        </a:spcBef>
                        <a:buNone/>
                      </a:pPr>
                      <a:r>
                        <a:rPr lang="en-GB" sz="1600">
                          <a:solidFill>
                            <a:srgbClr val="5E7076"/>
                          </a:solidFill>
                          <a:latin typeface="Calibri"/>
                          <a:ea typeface="Calibri"/>
                          <a:cs typeface="Calibri"/>
                          <a:sym typeface="Calibri"/>
                        </a:rPr>
                        <a:t>Кластеры по 1 записи</a:t>
                      </a:r>
                    </a:p>
                  </a:txBody>
                  <a:tcPr marL="91425" marR="91425" marT="91425" marB="91425"/>
                </a:tc>
                <a:tc>
                  <a:txBody>
                    <a:bodyPr/>
                    <a:lstStyle/>
                    <a:p>
                      <a:pPr lvl="0" algn="ctr">
                        <a:spcBef>
                          <a:spcPts val="0"/>
                        </a:spcBef>
                        <a:buNone/>
                      </a:pPr>
                      <a:r>
                        <a:rPr lang="en-GB" sz="1600">
                          <a:solidFill>
                            <a:srgbClr val="5E7076"/>
                          </a:solidFill>
                          <a:latin typeface="Calibri"/>
                          <a:ea typeface="Calibri"/>
                          <a:cs typeface="Calibri"/>
                          <a:sym typeface="Calibri"/>
                        </a:rPr>
                        <a:t>981</a:t>
                      </a:r>
                    </a:p>
                  </a:txBody>
                  <a:tcPr marL="91425" marR="91425" marT="91425" marB="91425"/>
                </a:tc>
                <a:tc>
                  <a:txBody>
                    <a:bodyPr/>
                    <a:lstStyle/>
                    <a:p>
                      <a:pPr lvl="0" algn="ctr">
                        <a:spcBef>
                          <a:spcPts val="0"/>
                        </a:spcBef>
                        <a:buNone/>
                      </a:pPr>
                      <a:r>
                        <a:rPr lang="en-GB" sz="1600" dirty="0" smtClean="0">
                          <a:solidFill>
                            <a:srgbClr val="5E7076"/>
                          </a:solidFill>
                          <a:latin typeface="Calibri"/>
                          <a:ea typeface="Calibri"/>
                          <a:cs typeface="Calibri"/>
                          <a:sym typeface="Calibri"/>
                        </a:rPr>
                        <a:t>976</a:t>
                      </a:r>
                      <a:endParaRPr lang="en-GB" sz="1600" dirty="0">
                        <a:solidFill>
                          <a:srgbClr val="5E7076"/>
                        </a:solidFill>
                        <a:latin typeface="Calibri"/>
                        <a:ea typeface="Calibri"/>
                        <a:cs typeface="Calibri"/>
                        <a:sym typeface="Calibri"/>
                      </a:endParaRPr>
                    </a:p>
                  </a:txBody>
                  <a:tcPr marL="91425" marR="91425" marT="91425" marB="91425"/>
                </a:tc>
                <a:tc>
                  <a:txBody>
                    <a:bodyPr/>
                    <a:lstStyle/>
                    <a:p>
                      <a:pPr lvl="0" algn="ctr">
                        <a:spcBef>
                          <a:spcPts val="0"/>
                        </a:spcBef>
                        <a:buNone/>
                      </a:pPr>
                      <a:r>
                        <a:rPr lang="en-GB" sz="1600" dirty="0" smtClean="0">
                          <a:solidFill>
                            <a:srgbClr val="5E7076"/>
                          </a:solidFill>
                          <a:latin typeface="Calibri"/>
                          <a:ea typeface="Calibri"/>
                          <a:cs typeface="Calibri"/>
                          <a:sym typeface="Calibri"/>
                        </a:rPr>
                        <a:t>976</a:t>
                      </a:r>
                      <a:endParaRPr lang="en-GB" sz="1600" dirty="0">
                        <a:solidFill>
                          <a:srgbClr val="5E7076"/>
                        </a:solidFill>
                        <a:latin typeface="Calibri"/>
                        <a:ea typeface="Calibri"/>
                        <a:cs typeface="Calibri"/>
                        <a:sym typeface="Calibri"/>
                      </a:endParaRPr>
                    </a:p>
                  </a:txBody>
                  <a:tcPr marL="91425" marR="91425" marT="91425" marB="91425"/>
                </a:tc>
                <a:tc>
                  <a:txBody>
                    <a:bodyPr/>
                    <a:lstStyle/>
                    <a:p>
                      <a:pPr lvl="0" algn="ctr">
                        <a:spcBef>
                          <a:spcPts val="0"/>
                        </a:spcBef>
                        <a:buNone/>
                      </a:pPr>
                      <a:r>
                        <a:rPr lang="en-GB" sz="1600" dirty="0">
                          <a:solidFill>
                            <a:srgbClr val="5E7076"/>
                          </a:solidFill>
                          <a:latin typeface="Calibri"/>
                          <a:ea typeface="Calibri"/>
                          <a:cs typeface="Calibri"/>
                          <a:sym typeface="Calibri"/>
                        </a:rPr>
                        <a:t>33575</a:t>
                      </a:r>
                    </a:p>
                  </a:txBody>
                  <a:tcPr marL="91425" marR="91425" marT="91425" marB="91425"/>
                </a:tc>
              </a:tr>
              <a:tr h="420150">
                <a:tc>
                  <a:txBody>
                    <a:bodyPr/>
                    <a:lstStyle/>
                    <a:p>
                      <a:pPr lvl="0">
                        <a:spcBef>
                          <a:spcPts val="0"/>
                        </a:spcBef>
                        <a:buNone/>
                      </a:pPr>
                      <a:r>
                        <a:rPr lang="en-GB" sz="1600">
                          <a:solidFill>
                            <a:srgbClr val="5E7076"/>
                          </a:solidFill>
                          <a:latin typeface="Calibri"/>
                          <a:ea typeface="Calibri"/>
                          <a:cs typeface="Calibri"/>
                          <a:sym typeface="Calibri"/>
                        </a:rPr>
                        <a:t>Кластеры по 2 записи</a:t>
                      </a:r>
                    </a:p>
                  </a:txBody>
                  <a:tcPr marL="91425" marR="91425" marT="91425" marB="91425"/>
                </a:tc>
                <a:tc>
                  <a:txBody>
                    <a:bodyPr/>
                    <a:lstStyle/>
                    <a:p>
                      <a:pPr lvl="0" algn="ctr">
                        <a:spcBef>
                          <a:spcPts val="0"/>
                        </a:spcBef>
                        <a:buNone/>
                      </a:pPr>
                      <a:r>
                        <a:rPr lang="en-GB" sz="1600">
                          <a:solidFill>
                            <a:srgbClr val="5E7076"/>
                          </a:solidFill>
                          <a:latin typeface="Calibri"/>
                          <a:ea typeface="Calibri"/>
                          <a:cs typeface="Calibri"/>
                          <a:sym typeface="Calibri"/>
                        </a:rPr>
                        <a:t>8</a:t>
                      </a:r>
                    </a:p>
                  </a:txBody>
                  <a:tcPr marL="91425" marR="91425" marT="91425" marB="91425"/>
                </a:tc>
                <a:tc>
                  <a:txBody>
                    <a:bodyPr/>
                    <a:lstStyle/>
                    <a:p>
                      <a:pPr lvl="0" algn="ctr">
                        <a:spcBef>
                          <a:spcPts val="0"/>
                        </a:spcBef>
                        <a:buNone/>
                      </a:pPr>
                      <a:r>
                        <a:rPr lang="en-GB" sz="1600" dirty="0" smtClean="0">
                          <a:solidFill>
                            <a:srgbClr val="5E7076"/>
                          </a:solidFill>
                          <a:latin typeface="Calibri"/>
                          <a:ea typeface="Calibri"/>
                          <a:cs typeface="Calibri"/>
                          <a:sym typeface="Calibri"/>
                        </a:rPr>
                        <a:t>9</a:t>
                      </a:r>
                      <a:endParaRPr lang="en-GB" sz="1600" dirty="0">
                        <a:solidFill>
                          <a:srgbClr val="5E7076"/>
                        </a:solidFill>
                        <a:latin typeface="Calibri"/>
                        <a:ea typeface="Calibri"/>
                        <a:cs typeface="Calibri"/>
                        <a:sym typeface="Calibri"/>
                      </a:endParaRPr>
                    </a:p>
                  </a:txBody>
                  <a:tcPr marL="91425" marR="91425" marT="91425" marB="91425"/>
                </a:tc>
                <a:tc>
                  <a:txBody>
                    <a:bodyPr/>
                    <a:lstStyle/>
                    <a:p>
                      <a:pPr lvl="0" algn="ctr">
                        <a:spcBef>
                          <a:spcPts val="0"/>
                        </a:spcBef>
                        <a:buNone/>
                      </a:pPr>
                      <a:r>
                        <a:rPr lang="en-GB" sz="1600" dirty="0" smtClean="0">
                          <a:solidFill>
                            <a:srgbClr val="5E7076"/>
                          </a:solidFill>
                          <a:latin typeface="Calibri"/>
                          <a:ea typeface="Calibri"/>
                          <a:cs typeface="Calibri"/>
                          <a:sym typeface="Calibri"/>
                        </a:rPr>
                        <a:t>12</a:t>
                      </a:r>
                      <a:endParaRPr lang="en-GB" sz="1600" dirty="0">
                        <a:solidFill>
                          <a:srgbClr val="5E7076"/>
                        </a:solidFill>
                        <a:latin typeface="Calibri"/>
                        <a:ea typeface="Calibri"/>
                        <a:cs typeface="Calibri"/>
                        <a:sym typeface="Calibri"/>
                      </a:endParaRPr>
                    </a:p>
                  </a:txBody>
                  <a:tcPr marL="91425" marR="91425" marT="91425" marB="91425"/>
                </a:tc>
                <a:tc>
                  <a:txBody>
                    <a:bodyPr/>
                    <a:lstStyle/>
                    <a:p>
                      <a:pPr lvl="0" algn="ctr">
                        <a:spcBef>
                          <a:spcPts val="0"/>
                        </a:spcBef>
                        <a:buNone/>
                      </a:pPr>
                      <a:r>
                        <a:rPr lang="en-GB" sz="1600" dirty="0">
                          <a:solidFill>
                            <a:srgbClr val="5E7076"/>
                          </a:solidFill>
                          <a:latin typeface="Calibri"/>
                          <a:ea typeface="Calibri"/>
                          <a:cs typeface="Calibri"/>
                          <a:sym typeface="Calibri"/>
                        </a:rPr>
                        <a:t>405</a:t>
                      </a:r>
                    </a:p>
                  </a:txBody>
                  <a:tcPr marL="91425" marR="91425" marT="91425" marB="91425"/>
                </a:tc>
              </a:tr>
              <a:tr h="420150">
                <a:tc>
                  <a:txBody>
                    <a:bodyPr/>
                    <a:lstStyle/>
                    <a:p>
                      <a:pPr lvl="0">
                        <a:spcBef>
                          <a:spcPts val="0"/>
                        </a:spcBef>
                        <a:buNone/>
                      </a:pPr>
                      <a:r>
                        <a:rPr lang="ru-RU" sz="1600" noProof="0" dirty="0" smtClean="0">
                          <a:solidFill>
                            <a:srgbClr val="5E7076"/>
                          </a:solidFill>
                          <a:latin typeface="Calibri"/>
                          <a:ea typeface="Calibri"/>
                          <a:cs typeface="Calibri"/>
                          <a:sym typeface="Calibri"/>
                        </a:rPr>
                        <a:t>Кластеры по 3 и</a:t>
                      </a:r>
                      <a:r>
                        <a:rPr lang="ru-RU" sz="1600" baseline="0" noProof="0" dirty="0" smtClean="0">
                          <a:solidFill>
                            <a:srgbClr val="5E7076"/>
                          </a:solidFill>
                          <a:latin typeface="Calibri"/>
                          <a:ea typeface="Calibri"/>
                          <a:cs typeface="Calibri"/>
                          <a:sym typeface="Calibri"/>
                        </a:rPr>
                        <a:t> более</a:t>
                      </a:r>
                      <a:r>
                        <a:rPr lang="ru-RU" sz="1600" noProof="0" dirty="0" smtClean="0">
                          <a:solidFill>
                            <a:srgbClr val="5E7076"/>
                          </a:solidFill>
                          <a:latin typeface="Calibri"/>
                          <a:ea typeface="Calibri"/>
                          <a:cs typeface="Calibri"/>
                          <a:sym typeface="Calibri"/>
                        </a:rPr>
                        <a:t> записей</a:t>
                      </a:r>
                      <a:endParaRPr lang="ru-RU" sz="1600" noProof="0" dirty="0">
                        <a:solidFill>
                          <a:srgbClr val="5E7076"/>
                        </a:solidFill>
                        <a:latin typeface="Calibri"/>
                        <a:ea typeface="Calibri"/>
                        <a:cs typeface="Calibri"/>
                        <a:sym typeface="Calibri"/>
                      </a:endParaRPr>
                    </a:p>
                  </a:txBody>
                  <a:tcPr marL="91425" marR="91425" marT="91425" marB="91425"/>
                </a:tc>
                <a:tc>
                  <a:txBody>
                    <a:bodyPr/>
                    <a:lstStyle/>
                    <a:p>
                      <a:pPr lvl="0" algn="ctr">
                        <a:spcBef>
                          <a:spcPts val="0"/>
                        </a:spcBef>
                        <a:buNone/>
                      </a:pPr>
                      <a:r>
                        <a:rPr lang="en-GB" sz="1600">
                          <a:solidFill>
                            <a:srgbClr val="5E7076"/>
                          </a:solidFill>
                          <a:latin typeface="Calibri"/>
                          <a:ea typeface="Calibri"/>
                          <a:cs typeface="Calibri"/>
                          <a:sym typeface="Calibri"/>
                        </a:rPr>
                        <a:t>1</a:t>
                      </a:r>
                    </a:p>
                  </a:txBody>
                  <a:tcPr marL="91425" marR="91425" marT="91425" marB="91425"/>
                </a:tc>
                <a:tc>
                  <a:txBody>
                    <a:bodyPr/>
                    <a:lstStyle/>
                    <a:p>
                      <a:pPr lvl="0" algn="ctr">
                        <a:spcBef>
                          <a:spcPts val="0"/>
                        </a:spcBef>
                        <a:buNone/>
                      </a:pPr>
                      <a:r>
                        <a:rPr lang="en-GB" sz="1600" dirty="0" smtClean="0">
                          <a:solidFill>
                            <a:srgbClr val="5E7076"/>
                          </a:solidFill>
                          <a:latin typeface="Calibri"/>
                          <a:ea typeface="Calibri"/>
                          <a:cs typeface="Calibri"/>
                          <a:sym typeface="Calibri"/>
                        </a:rPr>
                        <a:t>2</a:t>
                      </a:r>
                      <a:endParaRPr lang="en-GB" sz="1600" dirty="0">
                        <a:solidFill>
                          <a:srgbClr val="5E7076"/>
                        </a:solidFill>
                        <a:latin typeface="Calibri"/>
                        <a:ea typeface="Calibri"/>
                        <a:cs typeface="Calibri"/>
                        <a:sym typeface="Calibri"/>
                      </a:endParaRPr>
                    </a:p>
                  </a:txBody>
                  <a:tcPr marL="91425" marR="91425" marT="91425" marB="91425"/>
                </a:tc>
                <a:tc>
                  <a:txBody>
                    <a:bodyPr/>
                    <a:lstStyle/>
                    <a:p>
                      <a:pPr lvl="0" algn="ctr">
                        <a:spcBef>
                          <a:spcPts val="0"/>
                        </a:spcBef>
                        <a:buNone/>
                      </a:pPr>
                      <a:r>
                        <a:rPr lang="en-GB" sz="1600" dirty="0" smtClean="0">
                          <a:solidFill>
                            <a:srgbClr val="5E7076"/>
                          </a:solidFill>
                          <a:latin typeface="Calibri"/>
                          <a:ea typeface="Calibri"/>
                          <a:cs typeface="Calibri"/>
                          <a:sym typeface="Calibri"/>
                        </a:rPr>
                        <a:t>0</a:t>
                      </a:r>
                      <a:endParaRPr lang="en-GB" sz="1600" dirty="0">
                        <a:solidFill>
                          <a:srgbClr val="5E7076"/>
                        </a:solidFill>
                        <a:latin typeface="Calibri"/>
                        <a:ea typeface="Calibri"/>
                        <a:cs typeface="Calibri"/>
                        <a:sym typeface="Calibri"/>
                      </a:endParaRPr>
                    </a:p>
                  </a:txBody>
                  <a:tcPr marL="91425" marR="91425" marT="91425" marB="91425"/>
                </a:tc>
                <a:tc>
                  <a:txBody>
                    <a:bodyPr/>
                    <a:lstStyle/>
                    <a:p>
                      <a:pPr lvl="0" algn="ctr">
                        <a:spcBef>
                          <a:spcPts val="0"/>
                        </a:spcBef>
                        <a:buNone/>
                      </a:pPr>
                      <a:r>
                        <a:rPr lang="en-GB" sz="1600" dirty="0">
                          <a:solidFill>
                            <a:srgbClr val="5E7076"/>
                          </a:solidFill>
                          <a:latin typeface="Calibri"/>
                          <a:ea typeface="Calibri"/>
                          <a:cs typeface="Calibri"/>
                          <a:sym typeface="Calibri"/>
                        </a:rPr>
                        <a:t>7</a:t>
                      </a:r>
                    </a:p>
                  </a:txBody>
                  <a:tcPr marL="91425" marR="91425" marT="91425" marB="91425"/>
                </a:tc>
              </a:tr>
              <a:tr h="420150">
                <a:tc>
                  <a:txBody>
                    <a:bodyPr/>
                    <a:lstStyle/>
                    <a:p>
                      <a:pPr lvl="0">
                        <a:spcBef>
                          <a:spcPts val="0"/>
                        </a:spcBef>
                        <a:buNone/>
                      </a:pPr>
                      <a:r>
                        <a:rPr lang="en-GB" sz="1600">
                          <a:solidFill>
                            <a:srgbClr val="5E7076"/>
                          </a:solidFill>
                          <a:latin typeface="Calibri"/>
                          <a:ea typeface="Calibri"/>
                          <a:cs typeface="Calibri"/>
                          <a:sym typeface="Calibri"/>
                        </a:rPr>
                        <a:t>Точность</a:t>
                      </a:r>
                    </a:p>
                  </a:txBody>
                  <a:tcPr marL="91425" marR="91425" marT="91425" marB="91425"/>
                </a:tc>
                <a:tc>
                  <a:txBody>
                    <a:bodyPr/>
                    <a:lstStyle/>
                    <a:p>
                      <a:pPr lvl="0" algn="ctr">
                        <a:spcBef>
                          <a:spcPts val="0"/>
                        </a:spcBef>
                        <a:buNone/>
                      </a:pPr>
                      <a:r>
                        <a:rPr lang="en-GB" sz="1600">
                          <a:solidFill>
                            <a:srgbClr val="5E7076"/>
                          </a:solidFill>
                          <a:latin typeface="Calibri"/>
                          <a:ea typeface="Calibri"/>
                          <a:cs typeface="Calibri"/>
                          <a:sym typeface="Calibri"/>
                        </a:rPr>
                        <a:t>0.998</a:t>
                      </a:r>
                    </a:p>
                  </a:txBody>
                  <a:tcPr marL="91425" marR="91425" marT="91425" marB="91425"/>
                </a:tc>
                <a:tc>
                  <a:txBody>
                    <a:bodyPr/>
                    <a:lstStyle/>
                    <a:p>
                      <a:pPr lvl="0" algn="ctr">
                        <a:spcBef>
                          <a:spcPts val="0"/>
                        </a:spcBef>
                        <a:buNone/>
                      </a:pPr>
                      <a:r>
                        <a:rPr lang="en-GB" sz="1600" dirty="0" smtClean="0">
                          <a:solidFill>
                            <a:srgbClr val="5E7076"/>
                          </a:solidFill>
                          <a:latin typeface="Calibri"/>
                          <a:ea typeface="Calibri"/>
                          <a:cs typeface="Calibri"/>
                          <a:sym typeface="Calibri"/>
                        </a:rPr>
                        <a:t>0.997</a:t>
                      </a:r>
                      <a:endParaRPr lang="en-GB" sz="1600" dirty="0">
                        <a:solidFill>
                          <a:srgbClr val="5E7076"/>
                        </a:solidFill>
                        <a:latin typeface="Calibri"/>
                        <a:ea typeface="Calibri"/>
                        <a:cs typeface="Calibri"/>
                        <a:sym typeface="Calibri"/>
                      </a:endParaRPr>
                    </a:p>
                  </a:txBody>
                  <a:tcPr marL="91425" marR="91425" marT="91425" marB="91425"/>
                </a:tc>
                <a:tc>
                  <a:txBody>
                    <a:bodyPr/>
                    <a:lstStyle/>
                    <a:p>
                      <a:pPr lvl="0" algn="ctr">
                        <a:spcBef>
                          <a:spcPts val="0"/>
                        </a:spcBef>
                        <a:buNone/>
                      </a:pPr>
                      <a:r>
                        <a:rPr lang="en-GB" sz="1600" dirty="0" smtClean="0">
                          <a:solidFill>
                            <a:srgbClr val="5E7076"/>
                          </a:solidFill>
                          <a:latin typeface="Calibri"/>
                          <a:ea typeface="Calibri"/>
                          <a:cs typeface="Calibri"/>
                          <a:sym typeface="Calibri"/>
                        </a:rPr>
                        <a:t>0.998</a:t>
                      </a:r>
                      <a:endParaRPr lang="en-GB" sz="1600" dirty="0">
                        <a:solidFill>
                          <a:srgbClr val="5E7076"/>
                        </a:solidFill>
                        <a:latin typeface="Calibri"/>
                        <a:ea typeface="Calibri"/>
                        <a:cs typeface="Calibri"/>
                        <a:sym typeface="Calibri"/>
                      </a:endParaRPr>
                    </a:p>
                  </a:txBody>
                  <a:tcPr marL="91425" marR="91425" marT="91425" marB="91425"/>
                </a:tc>
                <a:tc>
                  <a:txBody>
                    <a:bodyPr/>
                    <a:lstStyle/>
                    <a:p>
                      <a:pPr lvl="0" algn="ctr">
                        <a:spcBef>
                          <a:spcPts val="0"/>
                        </a:spcBef>
                        <a:buNone/>
                      </a:pPr>
                      <a:r>
                        <a:rPr lang="ru-RU" sz="1600" noProof="0" dirty="0" smtClean="0">
                          <a:solidFill>
                            <a:srgbClr val="5E7076"/>
                          </a:solidFill>
                          <a:latin typeface="Calibri"/>
                          <a:ea typeface="Calibri"/>
                          <a:cs typeface="Calibri"/>
                          <a:sym typeface="Calibri"/>
                        </a:rPr>
                        <a:t>Неизвестно</a:t>
                      </a:r>
                      <a:endParaRPr lang="ru-RU" sz="1600" noProof="0" dirty="0">
                        <a:solidFill>
                          <a:srgbClr val="5E7076"/>
                        </a:solidFill>
                        <a:latin typeface="Calibri"/>
                        <a:ea typeface="Calibri"/>
                        <a:cs typeface="Calibri"/>
                        <a:sym typeface="Calibri"/>
                      </a:endParaRPr>
                    </a:p>
                  </a:txBody>
                  <a:tcPr marL="91425" marR="91425" marT="91425" marB="91425"/>
                </a:tc>
              </a:tr>
            </a:tbl>
          </a:graphicData>
        </a:graphic>
      </p:graphicFrame>
      <p:sp>
        <p:nvSpPr>
          <p:cNvPr id="225" name="Shape 225"/>
          <p:cNvSpPr txBox="1"/>
          <p:nvPr/>
        </p:nvSpPr>
        <p:spPr>
          <a:xfrm>
            <a:off x="395525" y="3990074"/>
            <a:ext cx="8515200" cy="589809"/>
          </a:xfrm>
          <a:prstGeom prst="rect">
            <a:avLst/>
          </a:prstGeom>
          <a:noFill/>
          <a:ln>
            <a:noFill/>
          </a:ln>
        </p:spPr>
        <p:txBody>
          <a:bodyPr lIns="91425" tIns="91425" rIns="91425" bIns="91425" anchor="ctr" anchorCtr="0">
            <a:noAutofit/>
          </a:bodyPr>
          <a:lstStyle/>
          <a:p>
            <a:pPr lvl="0" algn="ctr" rtl="0">
              <a:spcBef>
                <a:spcPts val="0"/>
              </a:spcBef>
              <a:buNone/>
            </a:pPr>
            <a:r>
              <a:rPr lang="ru-RU" sz="1600" dirty="0" smtClean="0">
                <a:solidFill>
                  <a:srgbClr val="5E7076"/>
                </a:solidFill>
                <a:latin typeface="Calibri"/>
                <a:ea typeface="Calibri"/>
                <a:cs typeface="Calibri"/>
                <a:sym typeface="Calibri"/>
              </a:rPr>
              <a:t>Табл.2. Полученные результаты. Алгоритм поиска: линейный. </a:t>
            </a:r>
          </a:p>
          <a:p>
            <a:pPr lvl="0" algn="ctr" rtl="0">
              <a:spcBef>
                <a:spcPts val="0"/>
              </a:spcBef>
              <a:buNone/>
            </a:pPr>
            <a:r>
              <a:rPr lang="ru-RU" sz="1600" dirty="0" smtClean="0">
                <a:solidFill>
                  <a:srgbClr val="5E7076"/>
                </a:solidFill>
                <a:latin typeface="Calibri"/>
                <a:ea typeface="Calibri"/>
                <a:cs typeface="Calibri"/>
                <a:sym typeface="Calibri"/>
              </a:rPr>
              <a:t>Пороговые значения: 0.8, 0.8, 0.8, 0.9.</a:t>
            </a:r>
            <a:endParaRPr lang="ru-RU" sz="1600" dirty="0">
              <a:solidFill>
                <a:srgbClr val="5E7076"/>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23522" y="267500"/>
            <a:ext cx="6350999" cy="421500"/>
          </a:xfrm>
          <a:prstGeom prst="rect">
            <a:avLst/>
          </a:prstGeom>
          <a:noFill/>
          <a:ln>
            <a:noFill/>
          </a:ln>
        </p:spPr>
        <p:txBody>
          <a:bodyPr lIns="91425" tIns="45700" rIns="91425" bIns="45700" anchor="ctr" anchorCtr="0">
            <a:noAutofit/>
          </a:bodyPr>
          <a:lstStyle/>
          <a:p>
            <a:pPr marL="0" marR="0" lvl="0" indent="0" algn="l" rtl="0">
              <a:spcBef>
                <a:spcPts val="0"/>
              </a:spcBef>
              <a:buClr>
                <a:srgbClr val="953734"/>
              </a:buClr>
              <a:buSzPct val="25000"/>
              <a:buFont typeface="Calibri"/>
              <a:buNone/>
            </a:pPr>
            <a:r>
              <a:rPr lang="ru-RU" dirty="0" smtClean="0"/>
              <a:t>Заключение</a:t>
            </a:r>
            <a:endParaRPr lang="en-GB" dirty="0"/>
          </a:p>
        </p:txBody>
      </p:sp>
      <p:sp>
        <p:nvSpPr>
          <p:cNvPr id="232" name="Shape 232"/>
          <p:cNvSpPr txBox="1">
            <a:spLocks noGrp="1"/>
          </p:cNvSpPr>
          <p:nvPr>
            <p:ph type="subTitle" idx="2"/>
          </p:nvPr>
        </p:nvSpPr>
        <p:spPr>
          <a:xfrm>
            <a:off x="323525" y="783771"/>
            <a:ext cx="8704800" cy="3799115"/>
          </a:xfrm>
          <a:prstGeom prst="rect">
            <a:avLst/>
          </a:prstGeom>
          <a:noFill/>
          <a:ln>
            <a:noFill/>
          </a:ln>
        </p:spPr>
        <p:txBody>
          <a:bodyPr lIns="91425" tIns="45700" rIns="91425" bIns="45700" anchor="ctr" anchorCtr="0">
            <a:noAutofit/>
          </a:bodyPr>
          <a:lstStyle/>
          <a:p>
            <a:pPr marL="457200" marR="0" lvl="0" indent="-381000" algn="l" rtl="0">
              <a:lnSpc>
                <a:spcPct val="150000"/>
              </a:lnSpc>
              <a:spcBef>
                <a:spcPts val="0"/>
              </a:spcBef>
              <a:buSzPct val="100000"/>
              <a:buChar char="●"/>
            </a:pPr>
            <a:r>
              <a:rPr lang="ru-RU" sz="2400" dirty="0" smtClean="0"/>
              <a:t>Решить задачу без участия человека нельзя.</a:t>
            </a:r>
          </a:p>
          <a:p>
            <a:pPr marL="457200" lvl="0" indent="-381000" rtl="0">
              <a:lnSpc>
                <a:spcPct val="150000"/>
              </a:lnSpc>
              <a:spcBef>
                <a:spcPts val="0"/>
              </a:spcBef>
              <a:buSzPct val="100000"/>
              <a:buChar char="●"/>
            </a:pPr>
            <a:r>
              <a:rPr lang="ru-RU" sz="2400" dirty="0" smtClean="0"/>
              <a:t>Идеи, на которых построен алгоритм, заслуживают дальнейшего развития. </a:t>
            </a:r>
          </a:p>
          <a:p>
            <a:pPr marL="457200" marR="0" lvl="0" indent="-381000" algn="l" rtl="0">
              <a:lnSpc>
                <a:spcPct val="150000"/>
              </a:lnSpc>
              <a:spcBef>
                <a:spcPts val="0"/>
              </a:spcBef>
              <a:buSzPct val="100000"/>
              <a:buChar char="●"/>
            </a:pPr>
            <a:r>
              <a:rPr lang="ru-RU" sz="2400" dirty="0"/>
              <a:t>Р</a:t>
            </a:r>
            <a:r>
              <a:rPr lang="ru-RU" sz="2400" dirty="0" smtClean="0"/>
              <a:t>еализован алгоритм поиска дубликатов.</a:t>
            </a:r>
          </a:p>
          <a:p>
            <a:pPr marL="457200" marR="0" lvl="0" indent="-381000" algn="l" rtl="0">
              <a:lnSpc>
                <a:spcPct val="150000"/>
              </a:lnSpc>
              <a:spcBef>
                <a:spcPts val="0"/>
              </a:spcBef>
              <a:buSzPct val="100000"/>
              <a:buChar char="●"/>
            </a:pPr>
            <a:r>
              <a:rPr lang="ru-RU" sz="2400" dirty="0" smtClean="0"/>
              <a:t>Реализован прототип библиотеки для применения решения в сторонних проектах.</a:t>
            </a:r>
            <a:endParaRPr lang="ru-RU" sz="2400" dirty="0"/>
          </a:p>
        </p:txBody>
      </p:sp>
      <p:sp>
        <p:nvSpPr>
          <p:cNvPr id="233" name="Shape 233"/>
          <p:cNvSpPr txBox="1">
            <a:spLocks noGrp="1"/>
          </p:cNvSpPr>
          <p:nvPr>
            <p:ph type="sldNum" idx="12"/>
          </p:nvPr>
        </p:nvSpPr>
        <p:spPr>
          <a:xfrm>
            <a:off x="395536" y="4659982"/>
            <a:ext cx="1512299" cy="216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GB" sz="1200" b="0" i="0" u="none" strike="noStrike" cap="none" smtClean="0">
                <a:solidFill>
                  <a:srgbClr val="888888"/>
                </a:solidFill>
                <a:latin typeface="Calibri"/>
                <a:ea typeface="Calibri"/>
                <a:cs typeface="Calibri"/>
                <a:sym typeface="Calibri"/>
              </a:rPr>
              <a:t>13</a:t>
            </a:fld>
            <a:r>
              <a:rPr lang="ru-RU" sz="1200" b="0" i="0" u="none" strike="noStrike" cap="none" dirty="0" smtClean="0">
                <a:solidFill>
                  <a:srgbClr val="888888"/>
                </a:solidFill>
                <a:latin typeface="Calibri"/>
                <a:ea typeface="Calibri"/>
                <a:cs typeface="Calibri"/>
                <a:sym typeface="Calibri"/>
              </a:rPr>
              <a:t>/14</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Shape 240"/>
          <p:cNvSpPr txBox="1">
            <a:spLocks noGrp="1"/>
          </p:cNvSpPr>
          <p:nvPr>
            <p:ph type="title"/>
          </p:nvPr>
        </p:nvSpPr>
        <p:spPr>
          <a:xfrm>
            <a:off x="395525" y="772511"/>
            <a:ext cx="8704800" cy="3831020"/>
          </a:xfrm>
          <a:prstGeom prst="rect">
            <a:avLst/>
          </a:prstGeom>
          <a:noFill/>
          <a:ln>
            <a:noFill/>
          </a:ln>
        </p:spPr>
        <p:txBody>
          <a:bodyPr lIns="91425" tIns="45700" rIns="91425" bIns="45700" anchor="ctr" anchorCtr="0">
            <a:noAutofit/>
          </a:bodyPr>
          <a:lstStyle/>
          <a:p>
            <a:pPr marL="0" marR="0" lvl="0" indent="0" algn="ctr" rtl="0">
              <a:spcBef>
                <a:spcPts val="0"/>
              </a:spcBef>
              <a:buClr>
                <a:srgbClr val="953734"/>
              </a:buClr>
              <a:buSzPct val="25000"/>
              <a:buFont typeface="Calibri"/>
              <a:buNone/>
            </a:pPr>
            <a:r>
              <a:rPr lang="ru-RU" sz="4800" dirty="0" smtClean="0"/>
              <a:t>Спасибо за внимание</a:t>
            </a:r>
            <a:endParaRPr lang="ru-RU" sz="4800" dirty="0"/>
          </a:p>
        </p:txBody>
      </p:sp>
      <p:sp>
        <p:nvSpPr>
          <p:cNvPr id="241" name="Shape 241"/>
          <p:cNvSpPr txBox="1">
            <a:spLocks noGrp="1"/>
          </p:cNvSpPr>
          <p:nvPr>
            <p:ph type="sldNum" idx="12"/>
          </p:nvPr>
        </p:nvSpPr>
        <p:spPr>
          <a:xfrm>
            <a:off x="395536" y="4659982"/>
            <a:ext cx="1512299" cy="216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GB" sz="1200" b="0" i="0" u="none" strike="noStrike" cap="none" smtClean="0">
                <a:solidFill>
                  <a:srgbClr val="888888"/>
                </a:solidFill>
                <a:latin typeface="Calibri"/>
                <a:ea typeface="Calibri"/>
                <a:cs typeface="Calibri"/>
                <a:sym typeface="Calibri"/>
              </a:rPr>
              <a:t>14</a:t>
            </a:fld>
            <a:r>
              <a:rPr lang="ru-RU" sz="1200" b="0" i="0" u="none" strike="noStrike" cap="none" dirty="0" smtClean="0">
                <a:solidFill>
                  <a:srgbClr val="888888"/>
                </a:solidFill>
                <a:latin typeface="Calibri"/>
                <a:ea typeface="Calibri"/>
                <a:cs typeface="Calibri"/>
                <a:sym typeface="Calibri"/>
              </a:rPr>
              <a:t>/14</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23520" y="267500"/>
            <a:ext cx="8490600" cy="421500"/>
          </a:xfrm>
          <a:prstGeom prst="rect">
            <a:avLst/>
          </a:prstGeom>
          <a:noFill/>
          <a:ln>
            <a:noFill/>
          </a:ln>
        </p:spPr>
        <p:txBody>
          <a:bodyPr lIns="91425" tIns="45700" rIns="91425" bIns="45700" anchor="ctr" anchorCtr="0">
            <a:noAutofit/>
          </a:bodyPr>
          <a:lstStyle/>
          <a:p>
            <a:pPr marL="0" marR="0" lvl="0" indent="0" algn="l" rtl="0">
              <a:spcBef>
                <a:spcPts val="0"/>
              </a:spcBef>
              <a:buClr>
                <a:srgbClr val="953734"/>
              </a:buClr>
              <a:buSzPct val="25000"/>
              <a:buFont typeface="Calibri"/>
              <a:buNone/>
            </a:pPr>
            <a:r>
              <a:rPr lang="en-GB"/>
              <a:t>Типы ошибок и методы их исправления</a:t>
            </a:r>
          </a:p>
        </p:txBody>
      </p:sp>
      <p:sp>
        <p:nvSpPr>
          <p:cNvPr id="128" name="Shape 128"/>
          <p:cNvSpPr txBox="1">
            <a:spLocks noGrp="1"/>
          </p:cNvSpPr>
          <p:nvPr>
            <p:ph type="subTitle" idx="2"/>
          </p:nvPr>
        </p:nvSpPr>
        <p:spPr>
          <a:xfrm>
            <a:off x="323525" y="927825"/>
            <a:ext cx="4105800" cy="3531000"/>
          </a:xfrm>
          <a:prstGeom prst="rect">
            <a:avLst/>
          </a:prstGeom>
          <a:noFill/>
          <a:ln w="9525" cap="flat" cmpd="sng">
            <a:solidFill>
              <a:srgbClr val="5E7076"/>
            </a:solidFill>
            <a:prstDash val="solid"/>
            <a:round/>
            <a:headEnd type="none" w="med" len="med"/>
            <a:tailEnd type="none" w="med" len="med"/>
          </a:ln>
        </p:spPr>
        <p:txBody>
          <a:bodyPr lIns="91425" tIns="45700" rIns="91425" bIns="45700" anchor="t" anchorCtr="0">
            <a:noAutofit/>
          </a:bodyPr>
          <a:lstStyle/>
          <a:p>
            <a:pPr marR="0" lvl="0" algn="l" rtl="0">
              <a:lnSpc>
                <a:spcPct val="115000"/>
              </a:lnSpc>
              <a:spcBef>
                <a:spcPts val="0"/>
              </a:spcBef>
              <a:buNone/>
            </a:pPr>
            <a:r>
              <a:rPr lang="ru-RU" sz="2200" dirty="0" smtClean="0">
                <a:solidFill>
                  <a:srgbClr val="953734"/>
                </a:solidFill>
              </a:rPr>
              <a:t>Типы ошибок</a:t>
            </a:r>
          </a:p>
          <a:p>
            <a:pPr marL="457200" marR="0" lvl="0" indent="-368300" algn="l" rtl="0">
              <a:lnSpc>
                <a:spcPct val="115000"/>
              </a:lnSpc>
              <a:spcBef>
                <a:spcPts val="0"/>
              </a:spcBef>
              <a:buSzPct val="100000"/>
              <a:buAutoNum type="arabicPeriod"/>
            </a:pPr>
            <a:r>
              <a:rPr lang="ru-RU" sz="2200" dirty="0" smtClean="0"/>
              <a:t>Ошибки на уровне поля</a:t>
            </a:r>
          </a:p>
          <a:p>
            <a:pPr marL="914400" marR="0" lvl="1" indent="-368300" algn="l" rtl="0">
              <a:lnSpc>
                <a:spcPct val="115000"/>
              </a:lnSpc>
              <a:spcBef>
                <a:spcPts val="0"/>
              </a:spcBef>
              <a:buSzPct val="100000"/>
              <a:buAutoNum type="alphaLcPeriod"/>
            </a:pPr>
            <a:r>
              <a:rPr lang="ru-RU" sz="2200" dirty="0" smtClean="0"/>
              <a:t>Опечатки</a:t>
            </a:r>
          </a:p>
          <a:p>
            <a:pPr marL="914400" marR="0" lvl="1" indent="-368300" algn="l" rtl="0">
              <a:lnSpc>
                <a:spcPct val="115000"/>
              </a:lnSpc>
              <a:spcBef>
                <a:spcPts val="0"/>
              </a:spcBef>
              <a:buSzPct val="100000"/>
              <a:buAutoNum type="alphaLcPeriod"/>
            </a:pPr>
            <a:r>
              <a:rPr lang="ru-RU" sz="2200" dirty="0" smtClean="0"/>
              <a:t>Различные стандарты написания</a:t>
            </a:r>
          </a:p>
          <a:p>
            <a:pPr marL="457200" marR="0" lvl="0" indent="-368300" algn="l" rtl="0">
              <a:lnSpc>
                <a:spcPct val="115000"/>
              </a:lnSpc>
              <a:spcBef>
                <a:spcPts val="0"/>
              </a:spcBef>
              <a:buSzPct val="100000"/>
              <a:buAutoNum type="arabicPeriod"/>
            </a:pPr>
            <a:r>
              <a:rPr lang="ru-RU" sz="2200" dirty="0" smtClean="0"/>
              <a:t>Ошибки на уровне записи</a:t>
            </a:r>
          </a:p>
          <a:p>
            <a:pPr marL="914400" marR="0" lvl="1" indent="-368300" algn="l" rtl="0">
              <a:lnSpc>
                <a:spcPct val="115000"/>
              </a:lnSpc>
              <a:spcBef>
                <a:spcPts val="0"/>
              </a:spcBef>
              <a:buSzPct val="100000"/>
              <a:buAutoNum type="alphaLcPeriod"/>
            </a:pPr>
            <a:r>
              <a:rPr lang="ru-RU" sz="2200" dirty="0" smtClean="0"/>
              <a:t>Пропущенные значения</a:t>
            </a:r>
          </a:p>
          <a:p>
            <a:pPr marL="914400" marR="0" lvl="1" indent="-368300" algn="l" rtl="0">
              <a:lnSpc>
                <a:spcPct val="115000"/>
              </a:lnSpc>
              <a:spcBef>
                <a:spcPts val="0"/>
              </a:spcBef>
              <a:buSzPct val="100000"/>
              <a:buAutoNum type="alphaLcPeriod"/>
            </a:pPr>
            <a:r>
              <a:rPr lang="ru-RU" sz="2200" dirty="0" smtClean="0"/>
              <a:t>Несоответствие поля и значения</a:t>
            </a:r>
            <a:endParaRPr lang="ru-RU" sz="2200" dirty="0"/>
          </a:p>
        </p:txBody>
      </p:sp>
      <p:sp>
        <p:nvSpPr>
          <p:cNvPr id="129" name="Shape 129"/>
          <p:cNvSpPr txBox="1">
            <a:spLocks noGrp="1"/>
          </p:cNvSpPr>
          <p:nvPr>
            <p:ph type="sldNum" idx="12"/>
          </p:nvPr>
        </p:nvSpPr>
        <p:spPr>
          <a:xfrm>
            <a:off x="395536" y="4659982"/>
            <a:ext cx="1512299" cy="216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GB" sz="1200" b="0" i="0" u="none" strike="noStrike" cap="none" smtClean="0">
                <a:solidFill>
                  <a:srgbClr val="888888"/>
                </a:solidFill>
                <a:latin typeface="Calibri"/>
                <a:ea typeface="Calibri"/>
                <a:cs typeface="Calibri"/>
                <a:sym typeface="Calibri"/>
              </a:rPr>
              <a:t>15</a:t>
            </a:fld>
            <a:r>
              <a:rPr lang="ru-RU" sz="1200" b="0" i="0" u="none" strike="noStrike" cap="none" dirty="0" smtClean="0">
                <a:solidFill>
                  <a:srgbClr val="888888"/>
                </a:solidFill>
                <a:latin typeface="Calibri"/>
                <a:ea typeface="Calibri"/>
                <a:cs typeface="Calibri"/>
                <a:sym typeface="Calibri"/>
              </a:rPr>
              <a:t>/14</a:t>
            </a:r>
            <a:endParaRPr lang="en-GB" dirty="0"/>
          </a:p>
        </p:txBody>
      </p:sp>
      <p:sp>
        <p:nvSpPr>
          <p:cNvPr id="130" name="Shape 130"/>
          <p:cNvSpPr txBox="1">
            <a:spLocks noGrp="1"/>
          </p:cNvSpPr>
          <p:nvPr>
            <p:ph type="subTitle" idx="2"/>
          </p:nvPr>
        </p:nvSpPr>
        <p:spPr>
          <a:xfrm>
            <a:off x="4708350" y="927825"/>
            <a:ext cx="4105800" cy="3531000"/>
          </a:xfrm>
          <a:prstGeom prst="rect">
            <a:avLst/>
          </a:prstGeom>
          <a:noFill/>
          <a:ln w="9525" cap="flat" cmpd="sng">
            <a:solidFill>
              <a:srgbClr val="5E7076"/>
            </a:solidFill>
            <a:prstDash val="solid"/>
            <a:round/>
            <a:headEnd type="none" w="med" len="med"/>
            <a:tailEnd type="none" w="med" len="med"/>
          </a:ln>
        </p:spPr>
        <p:txBody>
          <a:bodyPr lIns="91425" tIns="45700" rIns="91425" bIns="45700" anchor="t" anchorCtr="0">
            <a:noAutofit/>
          </a:bodyPr>
          <a:lstStyle/>
          <a:p>
            <a:pPr marL="0" marR="0" lvl="0" indent="0" algn="l" rtl="0">
              <a:lnSpc>
                <a:spcPct val="150000"/>
              </a:lnSpc>
              <a:spcBef>
                <a:spcPts val="0"/>
              </a:spcBef>
              <a:buClr>
                <a:srgbClr val="5E7076"/>
              </a:buClr>
              <a:buSzPct val="25000"/>
              <a:buFont typeface="Arial"/>
              <a:buNone/>
            </a:pPr>
            <a:r>
              <a:rPr lang="ru-RU" sz="2200" dirty="0" smtClean="0">
                <a:solidFill>
                  <a:srgbClr val="953734"/>
                </a:solidFill>
              </a:rPr>
              <a:t>Методы исправления</a:t>
            </a:r>
          </a:p>
          <a:p>
            <a:pPr marL="457200" marR="0" lvl="0" indent="-368300" algn="l" rtl="0">
              <a:lnSpc>
                <a:spcPct val="150000"/>
              </a:lnSpc>
              <a:spcBef>
                <a:spcPts val="0"/>
              </a:spcBef>
              <a:buSzPct val="100000"/>
              <a:buAutoNum type="arabicPeriod"/>
            </a:pPr>
            <a:r>
              <a:rPr lang="ru-RU" sz="2200" dirty="0" smtClean="0"/>
              <a:t>Регулярные выражения</a:t>
            </a:r>
          </a:p>
          <a:p>
            <a:pPr marL="457200" marR="0" lvl="0" indent="-368300" algn="l" rtl="0">
              <a:lnSpc>
                <a:spcPct val="150000"/>
              </a:lnSpc>
              <a:spcBef>
                <a:spcPts val="0"/>
              </a:spcBef>
              <a:buSzPct val="100000"/>
              <a:buAutoNum type="arabicPeriod"/>
            </a:pPr>
            <a:r>
              <a:rPr lang="ru-RU" sz="2200" dirty="0" smtClean="0"/>
              <a:t>Эвристические правила</a:t>
            </a:r>
          </a:p>
          <a:p>
            <a:pPr marL="457200" marR="0" lvl="0" indent="-368300" algn="l" rtl="0">
              <a:lnSpc>
                <a:spcPct val="150000"/>
              </a:lnSpc>
              <a:spcBef>
                <a:spcPts val="0"/>
              </a:spcBef>
              <a:buSzPct val="100000"/>
              <a:buAutoNum type="arabicPeriod"/>
            </a:pPr>
            <a:r>
              <a:rPr lang="ru-RU" sz="2200" dirty="0" smtClean="0"/>
              <a:t>Полуавтоматическое исправление</a:t>
            </a:r>
            <a:endParaRPr lang="ru-RU" sz="2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1" name="Shape 241"/>
          <p:cNvSpPr txBox="1">
            <a:spLocks noGrp="1"/>
          </p:cNvSpPr>
          <p:nvPr>
            <p:ph type="sldNum" idx="12"/>
          </p:nvPr>
        </p:nvSpPr>
        <p:spPr>
          <a:xfrm>
            <a:off x="395536" y="4659982"/>
            <a:ext cx="1512299" cy="216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GB" sz="1200" b="0" i="0" u="none" strike="noStrike" cap="none" smtClean="0">
                <a:solidFill>
                  <a:srgbClr val="888888"/>
                </a:solidFill>
                <a:latin typeface="Calibri"/>
                <a:ea typeface="Calibri"/>
                <a:cs typeface="Calibri"/>
                <a:sym typeface="Calibri"/>
              </a:rPr>
              <a:t>16</a:t>
            </a:fld>
            <a:r>
              <a:rPr lang="ru-RU" sz="1200" b="0" i="0" u="none" strike="noStrike" cap="none" dirty="0" smtClean="0">
                <a:solidFill>
                  <a:srgbClr val="888888"/>
                </a:solidFill>
                <a:latin typeface="Calibri"/>
                <a:ea typeface="Calibri"/>
                <a:cs typeface="Calibri"/>
                <a:sym typeface="Calibri"/>
              </a:rPr>
              <a:t>/14</a:t>
            </a:r>
            <a:endParaRPr lang="en-GB" dirty="0"/>
          </a:p>
        </p:txBody>
      </p:sp>
      <p:sp>
        <p:nvSpPr>
          <p:cNvPr id="5" name="Shape 230"/>
          <p:cNvSpPr txBox="1">
            <a:spLocks/>
          </p:cNvSpPr>
          <p:nvPr/>
        </p:nvSpPr>
        <p:spPr>
          <a:xfrm>
            <a:off x="323522" y="267500"/>
            <a:ext cx="6350999" cy="421500"/>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953734"/>
              </a:buClr>
              <a:buFont typeface="Calibri"/>
              <a:buNone/>
              <a:defRPr sz="2800" b="0" i="0" u="none" strike="noStrike" cap="none">
                <a:solidFill>
                  <a:srgbClr val="953734"/>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buSzPct val="25000"/>
            </a:pPr>
            <a:r>
              <a:rPr lang="ru-RU" smtClean="0"/>
              <a:t>Временные затраты</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806957963"/>
              </p:ext>
            </p:extLst>
          </p:nvPr>
        </p:nvGraphicFramePr>
        <p:xfrm>
          <a:off x="395536" y="1032641"/>
          <a:ext cx="8412561" cy="3184942"/>
        </p:xfrm>
        <a:graphic>
          <a:graphicData uri="http://schemas.openxmlformats.org/drawingml/2006/table">
            <a:tbl>
              <a:tblPr firstRow="1" bandRow="1">
                <a:tableStyleId>{7E0F4F74-C75C-49E1-9362-D41F6C1A6AB0}</a:tableStyleId>
              </a:tblPr>
              <a:tblGrid>
                <a:gridCol w="2804187"/>
                <a:gridCol w="2804187"/>
                <a:gridCol w="2804187"/>
              </a:tblGrid>
              <a:tr h="814975">
                <a:tc>
                  <a:txBody>
                    <a:bodyPr/>
                    <a:lstStyle/>
                    <a:p>
                      <a:pPr algn="ctr"/>
                      <a:r>
                        <a:rPr lang="ru-RU" sz="2000" b="1" dirty="0" smtClean="0">
                          <a:solidFill>
                            <a:srgbClr val="953734"/>
                          </a:solidFill>
                          <a:latin typeface="Calibri" charset="0"/>
                          <a:ea typeface="Calibri" charset="0"/>
                          <a:cs typeface="Calibri" charset="0"/>
                        </a:rPr>
                        <a:t>Типы индексация</a:t>
                      </a:r>
                      <a:endParaRPr lang="en-US" sz="2000" b="1" dirty="0">
                        <a:solidFill>
                          <a:srgbClr val="953734"/>
                        </a:solidFill>
                        <a:latin typeface="Calibri" charset="0"/>
                        <a:ea typeface="Calibri" charset="0"/>
                        <a:cs typeface="Calibri" charset="0"/>
                      </a:endParaRPr>
                    </a:p>
                  </a:txBody>
                  <a:tcPr anchor="ctr"/>
                </a:tc>
                <a:tc>
                  <a:txBody>
                    <a:bodyPr/>
                    <a:lstStyle/>
                    <a:p>
                      <a:pPr algn="ctr"/>
                      <a:r>
                        <a:rPr lang="ru-RU" sz="2000" b="1" dirty="0" smtClean="0">
                          <a:solidFill>
                            <a:srgbClr val="953734"/>
                          </a:solidFill>
                          <a:latin typeface="Calibri" charset="0"/>
                          <a:ea typeface="Calibri" charset="0"/>
                          <a:cs typeface="Calibri" charset="0"/>
                        </a:rPr>
                        <a:t>Время</a:t>
                      </a:r>
                      <a:endParaRPr lang="en-US" sz="2000" b="1" dirty="0">
                        <a:solidFill>
                          <a:srgbClr val="953734"/>
                        </a:solidFill>
                        <a:latin typeface="Calibri" charset="0"/>
                        <a:ea typeface="Calibri" charset="0"/>
                        <a:cs typeface="Calibri" charset="0"/>
                      </a:endParaRPr>
                    </a:p>
                  </a:txBody>
                  <a:tcPr anchor="ctr"/>
                </a:tc>
                <a:tc>
                  <a:txBody>
                    <a:bodyPr/>
                    <a:lstStyle/>
                    <a:p>
                      <a:pPr algn="ctr"/>
                      <a:r>
                        <a:rPr lang="ru-RU" sz="2000" b="1" dirty="0" smtClean="0">
                          <a:solidFill>
                            <a:srgbClr val="953734"/>
                          </a:solidFill>
                          <a:latin typeface="Calibri" charset="0"/>
                          <a:ea typeface="Calibri" charset="0"/>
                          <a:cs typeface="Calibri" charset="0"/>
                        </a:rPr>
                        <a:t>Точность</a:t>
                      </a:r>
                      <a:endParaRPr lang="en-US" sz="2000" b="1" dirty="0">
                        <a:solidFill>
                          <a:srgbClr val="953734"/>
                        </a:solidFill>
                        <a:latin typeface="Calibri" charset="0"/>
                        <a:ea typeface="Calibri" charset="0"/>
                        <a:cs typeface="Calibri" charset="0"/>
                      </a:endParaRPr>
                    </a:p>
                  </a:txBody>
                  <a:tcPr anchor="ctr"/>
                </a:tc>
              </a:tr>
              <a:tr h="829102">
                <a:tc>
                  <a:txBody>
                    <a:bodyPr/>
                    <a:lstStyle/>
                    <a:p>
                      <a:pPr algn="ctr"/>
                      <a:r>
                        <a:rPr lang="ru-RU" sz="2000" dirty="0" smtClean="0">
                          <a:solidFill>
                            <a:srgbClr val="5E7076"/>
                          </a:solidFill>
                          <a:latin typeface="Calibri" charset="0"/>
                          <a:ea typeface="Calibri" charset="0"/>
                          <a:cs typeface="Calibri" charset="0"/>
                        </a:rPr>
                        <a:t>Без индексации</a:t>
                      </a:r>
                      <a:endParaRPr lang="en-US" sz="2000" dirty="0">
                        <a:solidFill>
                          <a:srgbClr val="5E7076"/>
                        </a:solidFill>
                        <a:latin typeface="Calibri" charset="0"/>
                        <a:ea typeface="Calibri" charset="0"/>
                        <a:cs typeface="Calibri" charset="0"/>
                      </a:endParaRPr>
                    </a:p>
                  </a:txBody>
                  <a:tcPr anchor="ctr"/>
                </a:tc>
                <a:tc>
                  <a:txBody>
                    <a:bodyPr/>
                    <a:lstStyle/>
                    <a:p>
                      <a:pPr algn="ctr"/>
                      <a:r>
                        <a:rPr lang="ru-RU" sz="2000" dirty="0" smtClean="0">
                          <a:solidFill>
                            <a:srgbClr val="5E7076"/>
                          </a:solidFill>
                          <a:latin typeface="Calibri" charset="0"/>
                          <a:ea typeface="Calibri" charset="0"/>
                          <a:cs typeface="Calibri" charset="0"/>
                        </a:rPr>
                        <a:t>7</a:t>
                      </a:r>
                      <a:r>
                        <a:rPr lang="en-US" sz="2000" dirty="0" smtClean="0">
                          <a:solidFill>
                            <a:srgbClr val="5E7076"/>
                          </a:solidFill>
                          <a:latin typeface="Calibri" charset="0"/>
                          <a:ea typeface="Calibri" charset="0"/>
                          <a:cs typeface="Calibri" charset="0"/>
                        </a:rPr>
                        <a:t> </a:t>
                      </a:r>
                      <a:r>
                        <a:rPr lang="ru-RU" sz="2000" dirty="0" smtClean="0">
                          <a:solidFill>
                            <a:srgbClr val="5E7076"/>
                          </a:solidFill>
                          <a:latin typeface="Calibri" charset="0"/>
                          <a:ea typeface="Calibri" charset="0"/>
                          <a:cs typeface="Calibri" charset="0"/>
                        </a:rPr>
                        <a:t>мин</a:t>
                      </a:r>
                      <a:r>
                        <a:rPr lang="ru-RU" sz="2000" baseline="0" dirty="0" smtClean="0">
                          <a:solidFill>
                            <a:srgbClr val="5E7076"/>
                          </a:solidFill>
                          <a:latin typeface="Calibri" charset="0"/>
                          <a:ea typeface="Calibri" charset="0"/>
                          <a:cs typeface="Calibri" charset="0"/>
                        </a:rPr>
                        <a:t> 30 с</a:t>
                      </a:r>
                      <a:endParaRPr lang="en-US" sz="2000" dirty="0">
                        <a:solidFill>
                          <a:srgbClr val="5E7076"/>
                        </a:solidFill>
                        <a:latin typeface="Calibri" charset="0"/>
                        <a:ea typeface="Calibri" charset="0"/>
                        <a:cs typeface="Calibri" charset="0"/>
                      </a:endParaRPr>
                    </a:p>
                  </a:txBody>
                  <a:tcPr anchor="ctr"/>
                </a:tc>
                <a:tc>
                  <a:txBody>
                    <a:bodyPr/>
                    <a:lstStyle/>
                    <a:p>
                      <a:pPr algn="ctr"/>
                      <a:r>
                        <a:rPr lang="en-US" sz="2000" dirty="0" smtClean="0">
                          <a:solidFill>
                            <a:srgbClr val="5E7076"/>
                          </a:solidFill>
                          <a:latin typeface="Calibri" charset="0"/>
                          <a:ea typeface="Calibri" charset="0"/>
                          <a:cs typeface="Calibri" charset="0"/>
                        </a:rPr>
                        <a:t>0.99</a:t>
                      </a:r>
                      <a:r>
                        <a:rPr lang="ru-RU" sz="2000" dirty="0" smtClean="0">
                          <a:solidFill>
                            <a:srgbClr val="5E7076"/>
                          </a:solidFill>
                          <a:latin typeface="Calibri" charset="0"/>
                          <a:ea typeface="Calibri" charset="0"/>
                          <a:cs typeface="Calibri" charset="0"/>
                        </a:rPr>
                        <a:t>8</a:t>
                      </a:r>
                      <a:endParaRPr lang="en-US" sz="2000" dirty="0">
                        <a:solidFill>
                          <a:srgbClr val="5E7076"/>
                        </a:solidFill>
                        <a:latin typeface="Calibri" charset="0"/>
                        <a:ea typeface="Calibri" charset="0"/>
                        <a:cs typeface="Calibri" charset="0"/>
                      </a:endParaRPr>
                    </a:p>
                  </a:txBody>
                  <a:tcPr anchor="ctr"/>
                </a:tc>
              </a:tr>
              <a:tr h="787025">
                <a:tc>
                  <a:txBody>
                    <a:bodyPr/>
                    <a:lstStyle/>
                    <a:p>
                      <a:pPr algn="ctr"/>
                      <a:r>
                        <a:rPr lang="ru-RU" sz="2000" dirty="0" smtClean="0">
                          <a:solidFill>
                            <a:srgbClr val="5E7076"/>
                          </a:solidFill>
                          <a:latin typeface="Calibri" charset="0"/>
                          <a:ea typeface="Calibri" charset="0"/>
                          <a:cs typeface="Calibri" charset="0"/>
                        </a:rPr>
                        <a:t>На основе</a:t>
                      </a:r>
                      <a:r>
                        <a:rPr lang="ru-RU" sz="2000" baseline="0" dirty="0" smtClean="0">
                          <a:solidFill>
                            <a:srgbClr val="5E7076"/>
                          </a:solidFill>
                          <a:latin typeface="Calibri" charset="0"/>
                          <a:ea typeface="Calibri" charset="0"/>
                          <a:cs typeface="Calibri" charset="0"/>
                        </a:rPr>
                        <a:t> подстроки</a:t>
                      </a:r>
                      <a:endParaRPr lang="en-US" sz="2000" dirty="0">
                        <a:solidFill>
                          <a:srgbClr val="5E7076"/>
                        </a:solidFill>
                        <a:latin typeface="Calibri" charset="0"/>
                        <a:ea typeface="Calibri" charset="0"/>
                        <a:cs typeface="Calibri" charset="0"/>
                      </a:endParaRPr>
                    </a:p>
                  </a:txBody>
                  <a:tcPr anchor="ctr"/>
                </a:tc>
                <a:tc>
                  <a:txBody>
                    <a:bodyPr/>
                    <a:lstStyle/>
                    <a:p>
                      <a:pPr algn="ctr"/>
                      <a:r>
                        <a:rPr lang="ru-RU" sz="2000" dirty="0" smtClean="0">
                          <a:solidFill>
                            <a:srgbClr val="5E7076"/>
                          </a:solidFill>
                          <a:latin typeface="Calibri" charset="0"/>
                          <a:ea typeface="Calibri" charset="0"/>
                          <a:cs typeface="Calibri" charset="0"/>
                        </a:rPr>
                        <a:t>17 с</a:t>
                      </a:r>
                      <a:endParaRPr lang="en-US" sz="2000" dirty="0">
                        <a:solidFill>
                          <a:srgbClr val="5E7076"/>
                        </a:solidFill>
                        <a:latin typeface="Calibri" charset="0"/>
                        <a:ea typeface="Calibri" charset="0"/>
                        <a:cs typeface="Calibri" charset="0"/>
                      </a:endParaRPr>
                    </a:p>
                  </a:txBody>
                  <a:tcPr anchor="ctr"/>
                </a:tc>
                <a:tc>
                  <a:txBody>
                    <a:bodyPr/>
                    <a:lstStyle/>
                    <a:p>
                      <a:pPr algn="ctr"/>
                      <a:r>
                        <a:rPr lang="ru-RU" sz="2000" dirty="0" smtClean="0">
                          <a:solidFill>
                            <a:srgbClr val="5E7076"/>
                          </a:solidFill>
                          <a:latin typeface="Calibri" charset="0"/>
                          <a:ea typeface="Calibri" charset="0"/>
                          <a:cs typeface="Calibri" charset="0"/>
                        </a:rPr>
                        <a:t>0</a:t>
                      </a:r>
                      <a:r>
                        <a:rPr lang="en-US" sz="2000" dirty="0" smtClean="0">
                          <a:solidFill>
                            <a:srgbClr val="5E7076"/>
                          </a:solidFill>
                          <a:latin typeface="Calibri" charset="0"/>
                          <a:ea typeface="Calibri" charset="0"/>
                          <a:cs typeface="Calibri" charset="0"/>
                        </a:rPr>
                        <a:t>.8</a:t>
                      </a:r>
                      <a:endParaRPr lang="en-US" sz="2000" dirty="0">
                        <a:solidFill>
                          <a:srgbClr val="5E7076"/>
                        </a:solidFill>
                        <a:latin typeface="Calibri" charset="0"/>
                        <a:ea typeface="Calibri" charset="0"/>
                        <a:cs typeface="Calibri" charset="0"/>
                      </a:endParaRPr>
                    </a:p>
                  </a:txBody>
                  <a:tcPr anchor="ctr"/>
                </a:tc>
              </a:tr>
              <a:tr h="753840">
                <a:tc>
                  <a:txBody>
                    <a:bodyPr/>
                    <a:lstStyle/>
                    <a:p>
                      <a:pPr algn="ctr"/>
                      <a:r>
                        <a:rPr lang="ru-RU" sz="2000" dirty="0" smtClean="0">
                          <a:solidFill>
                            <a:srgbClr val="5E7076"/>
                          </a:solidFill>
                          <a:latin typeface="Calibri" charset="0"/>
                          <a:ea typeface="Calibri" charset="0"/>
                          <a:cs typeface="Calibri" charset="0"/>
                        </a:rPr>
                        <a:t>На основе общих символов</a:t>
                      </a:r>
                      <a:endParaRPr lang="en-US" sz="2000" dirty="0">
                        <a:solidFill>
                          <a:srgbClr val="5E7076"/>
                        </a:solidFill>
                        <a:latin typeface="Calibri" charset="0"/>
                        <a:ea typeface="Calibri" charset="0"/>
                        <a:cs typeface="Calibri" charset="0"/>
                      </a:endParaRPr>
                    </a:p>
                  </a:txBody>
                  <a:tcPr anchor="ctr"/>
                </a:tc>
                <a:tc>
                  <a:txBody>
                    <a:bodyPr/>
                    <a:lstStyle/>
                    <a:p>
                      <a:pPr algn="ctr"/>
                      <a:r>
                        <a:rPr lang="ru-RU" sz="2000" dirty="0" smtClean="0">
                          <a:solidFill>
                            <a:srgbClr val="5E7076"/>
                          </a:solidFill>
                          <a:latin typeface="Calibri" charset="0"/>
                          <a:ea typeface="Calibri" charset="0"/>
                          <a:cs typeface="Calibri" charset="0"/>
                        </a:rPr>
                        <a:t>30</a:t>
                      </a:r>
                      <a:r>
                        <a:rPr lang="ru-RU" sz="2000" baseline="0" dirty="0" smtClean="0">
                          <a:solidFill>
                            <a:srgbClr val="5E7076"/>
                          </a:solidFill>
                          <a:latin typeface="Calibri" charset="0"/>
                          <a:ea typeface="Calibri" charset="0"/>
                          <a:cs typeface="Calibri" charset="0"/>
                        </a:rPr>
                        <a:t> с</a:t>
                      </a:r>
                      <a:endParaRPr lang="en-US" sz="2000" dirty="0">
                        <a:solidFill>
                          <a:srgbClr val="5E7076"/>
                        </a:solidFill>
                        <a:latin typeface="Calibri" charset="0"/>
                        <a:ea typeface="Calibri" charset="0"/>
                        <a:cs typeface="Calibri" charset="0"/>
                      </a:endParaRPr>
                    </a:p>
                  </a:txBody>
                  <a:tcPr anchor="ctr"/>
                </a:tc>
                <a:tc>
                  <a:txBody>
                    <a:bodyPr/>
                    <a:lstStyle/>
                    <a:p>
                      <a:pPr algn="ctr"/>
                      <a:r>
                        <a:rPr lang="ru-RU" sz="2000" dirty="0" smtClean="0">
                          <a:solidFill>
                            <a:srgbClr val="5E7076"/>
                          </a:solidFill>
                          <a:latin typeface="Calibri" charset="0"/>
                          <a:ea typeface="Calibri" charset="0"/>
                          <a:cs typeface="Calibri" charset="0"/>
                        </a:rPr>
                        <a:t>0.997</a:t>
                      </a:r>
                      <a:endParaRPr lang="en-US" sz="2000" dirty="0">
                        <a:solidFill>
                          <a:srgbClr val="5E7076"/>
                        </a:solidFill>
                        <a:latin typeface="Calibri" charset="0"/>
                        <a:ea typeface="Calibri" charset="0"/>
                        <a:cs typeface="Calibri" charset="0"/>
                      </a:endParaRPr>
                    </a:p>
                  </a:txBody>
                  <a:tcPr anchor="ctr"/>
                </a:tc>
              </a:tr>
            </a:tbl>
          </a:graphicData>
        </a:graphic>
      </p:graphicFrame>
      <p:sp>
        <p:nvSpPr>
          <p:cNvPr id="6" name="Shape 225"/>
          <p:cNvSpPr txBox="1"/>
          <p:nvPr/>
        </p:nvSpPr>
        <p:spPr>
          <a:xfrm>
            <a:off x="395536" y="4217583"/>
            <a:ext cx="8412561" cy="362299"/>
          </a:xfrm>
          <a:prstGeom prst="rect">
            <a:avLst/>
          </a:prstGeom>
          <a:noFill/>
          <a:ln>
            <a:noFill/>
          </a:ln>
        </p:spPr>
        <p:txBody>
          <a:bodyPr lIns="91425" tIns="91425" rIns="91425" bIns="91425" anchor="ctr" anchorCtr="0">
            <a:noAutofit/>
          </a:bodyPr>
          <a:lstStyle/>
          <a:p>
            <a:pPr lvl="0" algn="ctr" rtl="0">
              <a:spcBef>
                <a:spcPts val="0"/>
              </a:spcBef>
              <a:buNone/>
            </a:pPr>
            <a:r>
              <a:rPr lang="ru-RU" sz="1600" dirty="0" smtClean="0">
                <a:solidFill>
                  <a:srgbClr val="5E7076"/>
                </a:solidFill>
                <a:latin typeface="Calibri"/>
                <a:ea typeface="Calibri"/>
                <a:cs typeface="Calibri"/>
                <a:sym typeface="Calibri"/>
              </a:rPr>
              <a:t>Табл.3. Сравнение различных методов индексации.</a:t>
            </a:r>
            <a:endParaRPr lang="ru-RU" sz="1600" dirty="0">
              <a:solidFill>
                <a:srgbClr val="5E7076"/>
              </a:solidFill>
              <a:latin typeface="Calibri"/>
              <a:ea typeface="Calibri"/>
              <a:cs typeface="Calibri"/>
              <a:sym typeface="Calibri"/>
            </a:endParaRPr>
          </a:p>
        </p:txBody>
      </p:sp>
    </p:spTree>
    <p:extLst>
      <p:ext uri="{BB962C8B-B14F-4D97-AF65-F5344CB8AC3E}">
        <p14:creationId xmlns:p14="http://schemas.microsoft.com/office/powerpoint/2010/main" val="801242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23523" y="267500"/>
            <a:ext cx="5700300" cy="421500"/>
          </a:xfrm>
          <a:prstGeom prst="rect">
            <a:avLst/>
          </a:prstGeom>
          <a:noFill/>
          <a:ln>
            <a:noFill/>
          </a:ln>
        </p:spPr>
        <p:txBody>
          <a:bodyPr lIns="91425" tIns="45700" rIns="91425" bIns="45700" anchor="ctr" anchorCtr="0">
            <a:noAutofit/>
          </a:bodyPr>
          <a:lstStyle/>
          <a:p>
            <a:pPr marL="0" marR="0" lvl="0" indent="0" algn="l" rtl="0">
              <a:spcBef>
                <a:spcPts val="0"/>
              </a:spcBef>
              <a:buClr>
                <a:srgbClr val="953734"/>
              </a:buClr>
              <a:buSzPct val="25000"/>
              <a:buFont typeface="Calibri"/>
              <a:buNone/>
            </a:pPr>
            <a:r>
              <a:rPr lang="en-GB"/>
              <a:t>Введение в проблематику</a:t>
            </a:r>
          </a:p>
        </p:txBody>
      </p:sp>
      <p:sp>
        <p:nvSpPr>
          <p:cNvPr id="95" name="Shape 95"/>
          <p:cNvSpPr txBox="1">
            <a:spLocks noGrp="1"/>
          </p:cNvSpPr>
          <p:nvPr>
            <p:ph type="sldNum" idx="12"/>
          </p:nvPr>
        </p:nvSpPr>
        <p:spPr>
          <a:xfrm>
            <a:off x="395536" y="4659982"/>
            <a:ext cx="1512299" cy="216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GB" sz="1200" b="0" i="0" u="none" strike="noStrike" cap="none" smtClean="0">
                <a:solidFill>
                  <a:srgbClr val="888888"/>
                </a:solidFill>
                <a:latin typeface="Calibri"/>
                <a:ea typeface="Calibri"/>
                <a:cs typeface="Calibri"/>
                <a:sym typeface="Calibri"/>
              </a:rPr>
              <a:t>2</a:t>
            </a:fld>
            <a:r>
              <a:rPr lang="ru-RU" sz="1200" b="0" i="0" u="none" strike="noStrike" cap="none" dirty="0" smtClean="0">
                <a:solidFill>
                  <a:srgbClr val="888888"/>
                </a:solidFill>
                <a:latin typeface="Calibri"/>
                <a:ea typeface="Calibri"/>
                <a:cs typeface="Calibri"/>
                <a:sym typeface="Calibri"/>
              </a:rPr>
              <a:t>/14</a:t>
            </a:r>
            <a:endParaRPr lang="en-GB" dirty="0"/>
          </a:p>
        </p:txBody>
      </p:sp>
      <p:sp>
        <p:nvSpPr>
          <p:cNvPr id="96" name="Shape 96"/>
          <p:cNvSpPr txBox="1">
            <a:spLocks noGrp="1"/>
          </p:cNvSpPr>
          <p:nvPr>
            <p:ph type="subTitle" idx="2"/>
          </p:nvPr>
        </p:nvSpPr>
        <p:spPr>
          <a:xfrm>
            <a:off x="323525" y="927812"/>
            <a:ext cx="8704800" cy="3516000"/>
          </a:xfrm>
          <a:prstGeom prst="rect">
            <a:avLst/>
          </a:prstGeom>
          <a:noFill/>
          <a:ln>
            <a:noFill/>
          </a:ln>
        </p:spPr>
        <p:txBody>
          <a:bodyPr lIns="91425" tIns="45700" rIns="91425" bIns="45700" anchor="ctr" anchorCtr="0">
            <a:noAutofit/>
          </a:bodyPr>
          <a:lstStyle/>
          <a:p>
            <a:pPr marL="457200" marR="0" lvl="0" indent="-381000" algn="l" rtl="0">
              <a:lnSpc>
                <a:spcPct val="150000"/>
              </a:lnSpc>
              <a:spcBef>
                <a:spcPts val="0"/>
              </a:spcBef>
              <a:buClr>
                <a:srgbClr val="5E7076"/>
              </a:buClr>
              <a:buSzPct val="100000"/>
              <a:buFont typeface="Calibri"/>
              <a:buAutoNum type="arabicPeriod"/>
            </a:pPr>
            <a:r>
              <a:rPr lang="ru-RU" sz="2400" dirty="0" smtClean="0"/>
              <a:t>Что такое дубликаты?</a:t>
            </a:r>
          </a:p>
          <a:p>
            <a:pPr marL="457200" marR="0" lvl="0" indent="-381000" algn="l" rtl="0">
              <a:lnSpc>
                <a:spcPct val="150000"/>
              </a:lnSpc>
              <a:spcBef>
                <a:spcPts val="0"/>
              </a:spcBef>
              <a:buClr>
                <a:srgbClr val="5E7076"/>
              </a:buClr>
              <a:buSzPct val="100000"/>
              <a:buFont typeface="Calibri"/>
              <a:buAutoNum type="arabicPeriod"/>
            </a:pPr>
            <a:r>
              <a:rPr lang="ru-RU" sz="2400" dirty="0" smtClean="0"/>
              <a:t>Почему они возникают?</a:t>
            </a:r>
          </a:p>
          <a:p>
            <a:pPr marL="457200" marR="0" lvl="0" indent="-381000" algn="l" rtl="0">
              <a:lnSpc>
                <a:spcPct val="150000"/>
              </a:lnSpc>
              <a:spcBef>
                <a:spcPts val="0"/>
              </a:spcBef>
              <a:buSzPct val="100000"/>
              <a:buAutoNum type="arabicPeriod"/>
            </a:pPr>
            <a:r>
              <a:rPr lang="ru-RU" sz="2400" dirty="0" smtClean="0"/>
              <a:t>Какие сферы деятельности это затрагивает?  </a:t>
            </a:r>
          </a:p>
          <a:p>
            <a:pPr marL="457200" marR="0" lvl="0" indent="-381000" algn="l" rtl="0">
              <a:lnSpc>
                <a:spcPct val="150000"/>
              </a:lnSpc>
              <a:spcBef>
                <a:spcPts val="0"/>
              </a:spcBef>
              <a:buSzPct val="100000"/>
              <a:buAutoNum type="arabicPeriod"/>
            </a:pPr>
            <a:r>
              <a:rPr lang="ru-RU" sz="2400" dirty="0" smtClean="0"/>
              <a:t>Зачем нужно устранять дубликаты?</a:t>
            </a:r>
          </a:p>
          <a:p>
            <a:pPr marL="457200" lvl="0" indent="-381000" rtl="0">
              <a:lnSpc>
                <a:spcPct val="150000"/>
              </a:lnSpc>
              <a:spcBef>
                <a:spcPts val="0"/>
              </a:spcBef>
              <a:buSzPct val="100000"/>
              <a:buAutoNum type="arabicPeriod"/>
            </a:pPr>
            <a:r>
              <a:rPr lang="ru-RU" sz="2400" dirty="0" smtClean="0"/>
              <a:t>Почему нельзя положиться только на номер паспорта?</a:t>
            </a:r>
            <a:endParaRPr lang="ru-RU"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23528" y="267493"/>
            <a:ext cx="3610800" cy="421500"/>
          </a:xfrm>
          <a:prstGeom prst="rect">
            <a:avLst/>
          </a:prstGeom>
          <a:noFill/>
          <a:ln>
            <a:noFill/>
          </a:ln>
        </p:spPr>
        <p:txBody>
          <a:bodyPr lIns="91425" tIns="45700" rIns="91425" bIns="45700" anchor="ctr" anchorCtr="0">
            <a:noAutofit/>
          </a:bodyPr>
          <a:lstStyle/>
          <a:p>
            <a:pPr marL="0" marR="0" lvl="0" indent="0" algn="l" rtl="0">
              <a:spcBef>
                <a:spcPts val="0"/>
              </a:spcBef>
              <a:buClr>
                <a:srgbClr val="953734"/>
              </a:buClr>
              <a:buSzPct val="25000"/>
              <a:buFont typeface="Calibri"/>
              <a:buNone/>
            </a:pPr>
            <a:r>
              <a:rPr lang="ru-RU" dirty="0" smtClean="0"/>
              <a:t>Цели и задачи</a:t>
            </a:r>
            <a:endParaRPr lang="ru-RU" dirty="0"/>
          </a:p>
        </p:txBody>
      </p:sp>
      <p:sp>
        <p:nvSpPr>
          <p:cNvPr id="103" name="Shape 103"/>
          <p:cNvSpPr txBox="1">
            <a:spLocks noGrp="1"/>
          </p:cNvSpPr>
          <p:nvPr>
            <p:ph type="subTitle" idx="2"/>
          </p:nvPr>
        </p:nvSpPr>
        <p:spPr>
          <a:xfrm>
            <a:off x="323525" y="912312"/>
            <a:ext cx="8704800" cy="3531600"/>
          </a:xfrm>
          <a:prstGeom prst="rect">
            <a:avLst/>
          </a:prstGeom>
          <a:noFill/>
          <a:ln>
            <a:noFill/>
          </a:ln>
        </p:spPr>
        <p:txBody>
          <a:bodyPr lIns="91425" tIns="45700" rIns="91425" bIns="45700" anchor="ctr" anchorCtr="0">
            <a:noAutofit/>
          </a:bodyPr>
          <a:lstStyle/>
          <a:p>
            <a:pPr marL="457200" marR="0" lvl="0" indent="-381000" algn="l" rtl="0">
              <a:lnSpc>
                <a:spcPct val="150000"/>
              </a:lnSpc>
              <a:spcBef>
                <a:spcPts val="0"/>
              </a:spcBef>
              <a:buClr>
                <a:srgbClr val="5E7076"/>
              </a:buClr>
              <a:buSzPct val="100000"/>
              <a:buFont typeface="Calibri"/>
              <a:buAutoNum type="arabicPeriod"/>
            </a:pPr>
            <a:r>
              <a:rPr lang="ru-RU" sz="2400" dirty="0" smtClean="0"/>
              <a:t>Повышение качества данных </a:t>
            </a:r>
          </a:p>
          <a:p>
            <a:pPr marL="457200" marR="0" lvl="0" indent="-381000" algn="l" rtl="0">
              <a:lnSpc>
                <a:spcPct val="150000"/>
              </a:lnSpc>
              <a:spcBef>
                <a:spcPts val="0"/>
              </a:spcBef>
              <a:buSzPct val="100000"/>
              <a:buAutoNum type="arabicPeriod"/>
            </a:pPr>
            <a:r>
              <a:rPr lang="ru-RU" sz="2400" dirty="0" smtClean="0"/>
              <a:t>Разработка алгоритма поиска дубликатов</a:t>
            </a:r>
          </a:p>
          <a:p>
            <a:pPr marL="457200" marR="0" lvl="0" indent="-381000" algn="l" rtl="0">
              <a:lnSpc>
                <a:spcPct val="150000"/>
              </a:lnSpc>
              <a:spcBef>
                <a:spcPts val="0"/>
              </a:spcBef>
              <a:buSzPct val="100000"/>
              <a:buAutoNum type="arabicPeriod"/>
            </a:pPr>
            <a:r>
              <a:rPr lang="ru-RU" sz="2400" dirty="0" smtClean="0"/>
              <a:t>Применение на реальных данных</a:t>
            </a:r>
          </a:p>
          <a:p>
            <a:pPr marL="457200" marR="0" lvl="0" indent="-381000" algn="l" rtl="0">
              <a:lnSpc>
                <a:spcPct val="150000"/>
              </a:lnSpc>
              <a:spcBef>
                <a:spcPts val="0"/>
              </a:spcBef>
              <a:buSzPct val="100000"/>
              <a:buAutoNum type="arabicPeriod"/>
            </a:pPr>
            <a:r>
              <a:rPr lang="ru-RU" sz="2400" dirty="0" smtClean="0"/>
              <a:t>Оценка результатов алгоритма</a:t>
            </a:r>
          </a:p>
          <a:p>
            <a:pPr marL="457200" marR="0" lvl="0" indent="-381000" algn="l" rtl="0">
              <a:lnSpc>
                <a:spcPct val="150000"/>
              </a:lnSpc>
              <a:spcBef>
                <a:spcPts val="0"/>
              </a:spcBef>
              <a:buSzPct val="100000"/>
              <a:buAutoNum type="arabicPeriod"/>
            </a:pPr>
            <a:r>
              <a:rPr lang="ru-RU" sz="2400" dirty="0" smtClean="0"/>
              <a:t>Разработка прототипа библиотеки для интеграции решения в ИС МИАЦ</a:t>
            </a:r>
            <a:endParaRPr lang="ru-RU" sz="2400" dirty="0"/>
          </a:p>
        </p:txBody>
      </p:sp>
      <p:sp>
        <p:nvSpPr>
          <p:cNvPr id="104" name="Shape 104"/>
          <p:cNvSpPr txBox="1">
            <a:spLocks noGrp="1"/>
          </p:cNvSpPr>
          <p:nvPr>
            <p:ph type="sldNum" idx="12"/>
          </p:nvPr>
        </p:nvSpPr>
        <p:spPr>
          <a:xfrm>
            <a:off x="395536" y="4659982"/>
            <a:ext cx="1512299" cy="216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GB" sz="1200" b="0" i="0" u="none" strike="noStrike" cap="none" smtClean="0">
                <a:solidFill>
                  <a:srgbClr val="888888"/>
                </a:solidFill>
                <a:latin typeface="Calibri"/>
                <a:ea typeface="Calibri"/>
                <a:cs typeface="Calibri"/>
                <a:sym typeface="Calibri"/>
              </a:rPr>
              <a:t>3</a:t>
            </a:fld>
            <a:r>
              <a:rPr lang="ru-RU" sz="1200" b="0" i="0" u="none" strike="noStrike" cap="none" dirty="0" smtClean="0">
                <a:solidFill>
                  <a:srgbClr val="888888"/>
                </a:solidFill>
                <a:latin typeface="Calibri"/>
                <a:ea typeface="Calibri"/>
                <a:cs typeface="Calibri"/>
                <a:sym typeface="Calibri"/>
              </a:rPr>
              <a:t>/14</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23520" y="267500"/>
            <a:ext cx="8569200" cy="421500"/>
          </a:xfrm>
          <a:prstGeom prst="rect">
            <a:avLst/>
          </a:prstGeom>
        </p:spPr>
        <p:txBody>
          <a:bodyPr lIns="91425" tIns="91425" rIns="91425" bIns="91425" anchor="ctr" anchorCtr="0">
            <a:noAutofit/>
          </a:bodyPr>
          <a:lstStyle/>
          <a:p>
            <a:pPr lvl="0">
              <a:spcBef>
                <a:spcPts val="0"/>
              </a:spcBef>
              <a:buNone/>
            </a:pPr>
            <a:r>
              <a:rPr lang="ru-RU" dirty="0" smtClean="0"/>
              <a:t>Существующие решения</a:t>
            </a:r>
            <a:endParaRPr lang="ru-RU" dirty="0"/>
          </a:p>
        </p:txBody>
      </p:sp>
      <p:sp>
        <p:nvSpPr>
          <p:cNvPr id="111" name="Shape 111"/>
          <p:cNvSpPr txBox="1">
            <a:spLocks noGrp="1"/>
          </p:cNvSpPr>
          <p:nvPr>
            <p:ph type="subTitle" idx="2"/>
          </p:nvPr>
        </p:nvSpPr>
        <p:spPr>
          <a:xfrm>
            <a:off x="323526" y="1564600"/>
            <a:ext cx="4546858" cy="2879311"/>
          </a:xfrm>
          <a:prstGeom prst="rect">
            <a:avLst/>
          </a:prstGeom>
          <a:noFill/>
          <a:ln>
            <a:noFill/>
          </a:ln>
        </p:spPr>
        <p:txBody>
          <a:bodyPr lIns="91425" tIns="45700" rIns="91425" bIns="45700" anchor="ctr" anchorCtr="0">
            <a:noAutofit/>
          </a:bodyPr>
          <a:lstStyle/>
          <a:p>
            <a:pPr marL="457200" marR="0" lvl="0" indent="-381000" algn="l" rtl="0">
              <a:lnSpc>
                <a:spcPct val="150000"/>
              </a:lnSpc>
              <a:spcBef>
                <a:spcPts val="0"/>
              </a:spcBef>
              <a:buClr>
                <a:srgbClr val="5E7076"/>
              </a:buClr>
              <a:buSzPct val="100000"/>
              <a:buFont typeface="Calibri"/>
              <a:buAutoNum type="arabicPeriod"/>
            </a:pPr>
            <a:r>
              <a:rPr lang="ru-RU" sz="2400" dirty="0" smtClean="0"/>
              <a:t>Сервис “</a:t>
            </a:r>
            <a:r>
              <a:rPr lang="ru-RU" sz="2400" dirty="0" err="1" smtClean="0"/>
              <a:t>Dadata.ru</a:t>
            </a:r>
            <a:r>
              <a:rPr lang="ru-RU" sz="2400" dirty="0" smtClean="0"/>
              <a:t>”</a:t>
            </a:r>
          </a:p>
          <a:p>
            <a:pPr marL="457200" marR="0" lvl="0" indent="-381000" algn="l" rtl="0">
              <a:lnSpc>
                <a:spcPct val="150000"/>
              </a:lnSpc>
              <a:spcBef>
                <a:spcPts val="0"/>
              </a:spcBef>
              <a:buSzPct val="100000"/>
              <a:buAutoNum type="arabicPeriod"/>
            </a:pPr>
            <a:r>
              <a:rPr lang="ru-RU" sz="2400" dirty="0" smtClean="0"/>
              <a:t>Сервис “</a:t>
            </a:r>
            <a:r>
              <a:rPr lang="ru-RU" sz="2400" dirty="0" err="1" smtClean="0"/>
              <a:t>dedupe.io</a:t>
            </a:r>
            <a:r>
              <a:rPr lang="ru-RU" sz="2400" dirty="0" smtClean="0"/>
              <a:t>”</a:t>
            </a:r>
          </a:p>
          <a:p>
            <a:pPr marL="457200" marR="0" lvl="0" indent="-381000" algn="l" rtl="0">
              <a:lnSpc>
                <a:spcPct val="150000"/>
              </a:lnSpc>
              <a:spcBef>
                <a:spcPts val="0"/>
              </a:spcBef>
              <a:buSzPct val="100000"/>
              <a:buAutoNum type="arabicPeriod"/>
            </a:pPr>
            <a:r>
              <a:rPr lang="ru-RU" sz="2400" dirty="0" smtClean="0"/>
              <a:t>Сервис “Мастер адресов”</a:t>
            </a:r>
          </a:p>
          <a:p>
            <a:pPr marL="457200" marR="0" lvl="0" indent="-381000" algn="l" rtl="0">
              <a:lnSpc>
                <a:spcPct val="150000"/>
              </a:lnSpc>
              <a:spcBef>
                <a:spcPts val="0"/>
              </a:spcBef>
              <a:buSzPct val="100000"/>
              <a:buAutoNum type="arabicPeriod"/>
            </a:pPr>
            <a:r>
              <a:rPr lang="ru-RU" sz="2400" dirty="0" smtClean="0"/>
              <a:t>Решение “Индекс пациентов” от компании Нетрика</a:t>
            </a:r>
            <a:endParaRPr lang="ru-RU" sz="2400" dirty="0"/>
          </a:p>
        </p:txBody>
      </p:sp>
      <p:sp>
        <p:nvSpPr>
          <p:cNvPr id="112" name="Shape 112"/>
          <p:cNvSpPr txBox="1">
            <a:spLocks noGrp="1"/>
          </p:cNvSpPr>
          <p:nvPr>
            <p:ph type="sldNum" idx="12"/>
          </p:nvPr>
        </p:nvSpPr>
        <p:spPr>
          <a:xfrm>
            <a:off x="395536" y="4659982"/>
            <a:ext cx="1512299" cy="216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GB" sz="1200" b="0" i="0" u="none" strike="noStrike" cap="none" smtClean="0">
                <a:solidFill>
                  <a:srgbClr val="888888"/>
                </a:solidFill>
                <a:latin typeface="Calibri"/>
                <a:ea typeface="Calibri"/>
                <a:cs typeface="Calibri"/>
                <a:sym typeface="Calibri"/>
              </a:rPr>
              <a:t>4</a:t>
            </a:fld>
            <a:r>
              <a:rPr lang="ru-RU" sz="1200" b="0" i="0" u="none" strike="noStrike" cap="none" dirty="0" smtClean="0">
                <a:solidFill>
                  <a:srgbClr val="888888"/>
                </a:solidFill>
                <a:latin typeface="Calibri"/>
                <a:ea typeface="Calibri"/>
                <a:cs typeface="Calibri"/>
                <a:sym typeface="Calibri"/>
              </a:rPr>
              <a:t>/14</a:t>
            </a:r>
            <a:endParaRPr lang="en-GB" dirty="0"/>
          </a:p>
        </p:txBody>
      </p:sp>
      <p:sp>
        <p:nvSpPr>
          <p:cNvPr id="5" name="Shape 111"/>
          <p:cNvSpPr txBox="1">
            <a:spLocks/>
          </p:cNvSpPr>
          <p:nvPr/>
        </p:nvSpPr>
        <p:spPr>
          <a:xfrm>
            <a:off x="4954773" y="1564601"/>
            <a:ext cx="3937948" cy="2879311"/>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360"/>
              </a:spcBef>
              <a:spcAft>
                <a:spcPts val="0"/>
              </a:spcAft>
              <a:buClr>
                <a:srgbClr val="5E7076"/>
              </a:buClr>
              <a:buSzPct val="100000"/>
              <a:buFont typeface="Arial"/>
              <a:buNone/>
              <a:defRPr sz="1800" b="0" i="0" u="none" strike="noStrike" cap="none">
                <a:solidFill>
                  <a:srgbClr val="5E7076"/>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SzPct val="100000"/>
              <a:buFont typeface="Arial"/>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SzPct val="100000"/>
              <a:buFont typeface="Arial"/>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9pPr>
          </a:lstStyle>
          <a:p>
            <a:pPr marL="533400" marR="0" lvl="0" indent="-457200" algn="just" defTabSz="914400" eaLnBrk="1" fontAlgn="auto" latinLnBrk="0" hangingPunct="1">
              <a:lnSpc>
                <a:spcPct val="114000"/>
              </a:lnSpc>
              <a:spcBef>
                <a:spcPts val="0"/>
              </a:spcBef>
              <a:spcAft>
                <a:spcPts val="0"/>
              </a:spcAft>
              <a:buClrTx/>
              <a:buSzTx/>
              <a:buFont typeface="Calibri"/>
              <a:buAutoNum type="arabicPeriod"/>
              <a:tabLst/>
              <a:defRPr/>
            </a:pPr>
            <a:r>
              <a:rPr lang="ru-RU" sz="2400" dirty="0" smtClean="0"/>
              <a:t>Необходимость передачи персональных данных третьим лицам</a:t>
            </a:r>
          </a:p>
          <a:p>
            <a:pPr marL="533400" marR="0" lvl="0" indent="-457200" algn="just" defTabSz="914400" eaLnBrk="1" fontAlgn="auto" latinLnBrk="0" hangingPunct="1">
              <a:lnSpc>
                <a:spcPct val="114000"/>
              </a:lnSpc>
              <a:spcBef>
                <a:spcPts val="0"/>
              </a:spcBef>
              <a:spcAft>
                <a:spcPts val="0"/>
              </a:spcAft>
              <a:buClrTx/>
              <a:buSzTx/>
              <a:buFont typeface="Calibri"/>
              <a:buAutoNum type="arabicPeriod"/>
              <a:tabLst/>
              <a:defRPr/>
            </a:pPr>
            <a:r>
              <a:rPr lang="ru-RU" sz="2400" dirty="0" smtClean="0"/>
              <a:t>Закрытость решения по административным и формальным причинам</a:t>
            </a:r>
          </a:p>
        </p:txBody>
      </p:sp>
      <p:sp>
        <p:nvSpPr>
          <p:cNvPr id="2" name="TextBox 1"/>
          <p:cNvSpPr txBox="1"/>
          <p:nvPr/>
        </p:nvSpPr>
        <p:spPr>
          <a:xfrm>
            <a:off x="4954773" y="1102936"/>
            <a:ext cx="3849466" cy="461665"/>
          </a:xfrm>
          <a:prstGeom prst="rect">
            <a:avLst/>
          </a:prstGeom>
          <a:noFill/>
        </p:spPr>
        <p:txBody>
          <a:bodyPr wrap="square" rtlCol="0">
            <a:spAutoFit/>
          </a:bodyPr>
          <a:lstStyle/>
          <a:p>
            <a:r>
              <a:rPr lang="ru-RU" sz="2400" dirty="0" smtClean="0">
                <a:solidFill>
                  <a:srgbClr val="953734"/>
                </a:solidFill>
                <a:latin typeface="Calibri" charset="0"/>
                <a:ea typeface="Calibri" charset="0"/>
                <a:cs typeface="Calibri" charset="0"/>
              </a:rPr>
              <a:t>Недостатки</a:t>
            </a:r>
            <a:endParaRPr lang="en-US" sz="2400" dirty="0">
              <a:solidFill>
                <a:srgbClr val="953734"/>
              </a:solidFill>
              <a:latin typeface="Calibri" charset="0"/>
              <a:ea typeface="Calibri" charset="0"/>
              <a:cs typeface="Calibri" charset="0"/>
            </a:endParaRPr>
          </a:p>
        </p:txBody>
      </p:sp>
      <p:sp>
        <p:nvSpPr>
          <p:cNvPr id="7" name="TextBox 6"/>
          <p:cNvSpPr txBox="1"/>
          <p:nvPr/>
        </p:nvSpPr>
        <p:spPr>
          <a:xfrm>
            <a:off x="323520" y="1102935"/>
            <a:ext cx="3849466" cy="461665"/>
          </a:xfrm>
          <a:prstGeom prst="rect">
            <a:avLst/>
          </a:prstGeom>
          <a:noFill/>
        </p:spPr>
        <p:txBody>
          <a:bodyPr wrap="square" rtlCol="0">
            <a:spAutoFit/>
          </a:bodyPr>
          <a:lstStyle/>
          <a:p>
            <a:r>
              <a:rPr lang="ru-RU" sz="2400" dirty="0" smtClean="0">
                <a:solidFill>
                  <a:srgbClr val="953734"/>
                </a:solidFill>
                <a:latin typeface="Calibri" charset="0"/>
                <a:ea typeface="Calibri" charset="0"/>
                <a:cs typeface="Calibri" charset="0"/>
              </a:rPr>
              <a:t>Решения</a:t>
            </a:r>
            <a:endParaRPr lang="en-US" sz="2400" dirty="0">
              <a:solidFill>
                <a:srgbClr val="953734"/>
              </a:solidFill>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23528" y="267493"/>
            <a:ext cx="3610800" cy="421500"/>
          </a:xfrm>
          <a:prstGeom prst="rect">
            <a:avLst/>
          </a:prstGeom>
          <a:noFill/>
          <a:ln>
            <a:noFill/>
          </a:ln>
        </p:spPr>
        <p:txBody>
          <a:bodyPr lIns="91425" tIns="45700" rIns="91425" bIns="45700" anchor="ctr" anchorCtr="0">
            <a:noAutofit/>
          </a:bodyPr>
          <a:lstStyle/>
          <a:p>
            <a:pPr marL="0" marR="0" lvl="0" indent="0" algn="l" rtl="0">
              <a:spcBef>
                <a:spcPts val="0"/>
              </a:spcBef>
              <a:buClr>
                <a:srgbClr val="953734"/>
              </a:buClr>
              <a:buSzPct val="25000"/>
              <a:buFont typeface="Calibri"/>
              <a:buNone/>
            </a:pPr>
            <a:r>
              <a:rPr lang="en-GB"/>
              <a:t>Обзор данных</a:t>
            </a:r>
          </a:p>
        </p:txBody>
      </p:sp>
      <p:sp>
        <p:nvSpPr>
          <p:cNvPr id="119" name="Shape 119"/>
          <p:cNvSpPr txBox="1">
            <a:spLocks noGrp="1"/>
          </p:cNvSpPr>
          <p:nvPr>
            <p:ph type="sldNum" idx="12"/>
          </p:nvPr>
        </p:nvSpPr>
        <p:spPr>
          <a:xfrm>
            <a:off x="395536" y="4659982"/>
            <a:ext cx="1512299" cy="216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GB" sz="1200" b="0" i="0" u="none" strike="noStrike" cap="none" smtClean="0">
                <a:solidFill>
                  <a:srgbClr val="888888"/>
                </a:solidFill>
                <a:latin typeface="Calibri"/>
                <a:ea typeface="Calibri"/>
                <a:cs typeface="Calibri"/>
                <a:sym typeface="Calibri"/>
              </a:rPr>
              <a:t>5</a:t>
            </a:fld>
            <a:r>
              <a:rPr lang="ru-RU" sz="1200" b="0" i="0" u="none" strike="noStrike" cap="none" dirty="0" smtClean="0">
                <a:solidFill>
                  <a:srgbClr val="888888"/>
                </a:solidFill>
                <a:latin typeface="Calibri"/>
                <a:ea typeface="Calibri"/>
                <a:cs typeface="Calibri"/>
                <a:sym typeface="Calibri"/>
              </a:rPr>
              <a:t>/14</a:t>
            </a:r>
            <a:endParaRPr lang="en-GB" dirty="0"/>
          </a:p>
        </p:txBody>
      </p:sp>
      <p:graphicFrame>
        <p:nvGraphicFramePr>
          <p:cNvPr id="120" name="Shape 120"/>
          <p:cNvGraphicFramePr/>
          <p:nvPr>
            <p:extLst>
              <p:ext uri="{D42A27DB-BD31-4B8C-83A1-F6EECF244321}">
                <p14:modId xmlns:p14="http://schemas.microsoft.com/office/powerpoint/2010/main" val="1113581132"/>
              </p:ext>
            </p:extLst>
          </p:nvPr>
        </p:nvGraphicFramePr>
        <p:xfrm>
          <a:off x="388262" y="965405"/>
          <a:ext cx="8515175" cy="3062685"/>
        </p:xfrm>
        <a:graphic>
          <a:graphicData uri="http://schemas.openxmlformats.org/drawingml/2006/table">
            <a:tbl>
              <a:tblPr>
                <a:noFill/>
                <a:tableStyleId>{7E0F4F74-C75C-49E1-9362-D41F6C1A6AB0}</a:tableStyleId>
              </a:tblPr>
              <a:tblGrid>
                <a:gridCol w="1892525"/>
                <a:gridCol w="1656125"/>
                <a:gridCol w="1560475"/>
                <a:gridCol w="1703025"/>
                <a:gridCol w="1703025"/>
              </a:tblGrid>
              <a:tr h="748862">
                <a:tc>
                  <a:txBody>
                    <a:bodyPr/>
                    <a:lstStyle/>
                    <a:p>
                      <a:pPr lvl="0" algn="ctr" rtl="0">
                        <a:spcBef>
                          <a:spcPts val="0"/>
                        </a:spcBef>
                        <a:buNone/>
                      </a:pPr>
                      <a:endParaRPr lang="ru-RU" sz="2000" b="1" noProof="0" dirty="0">
                        <a:solidFill>
                          <a:srgbClr val="953734"/>
                        </a:solidFill>
                        <a:latin typeface="Calibri"/>
                        <a:ea typeface="Calibri"/>
                        <a:cs typeface="Calibri"/>
                        <a:sym typeface="Calibri"/>
                      </a:endParaRPr>
                    </a:p>
                  </a:txBody>
                  <a:tcPr marL="91425" marR="91425" marT="91425" marB="91425" anchor="ctr"/>
                </a:tc>
                <a:tc>
                  <a:txBody>
                    <a:bodyPr/>
                    <a:lstStyle/>
                    <a:p>
                      <a:pPr lvl="0" algn="ctr" rtl="0">
                        <a:spcBef>
                          <a:spcPts val="0"/>
                        </a:spcBef>
                        <a:buNone/>
                      </a:pPr>
                      <a:r>
                        <a:rPr lang="ru-RU" sz="2000" b="1" noProof="0" dirty="0" smtClean="0">
                          <a:solidFill>
                            <a:srgbClr val="953734"/>
                          </a:solidFill>
                          <a:latin typeface="Calibri"/>
                          <a:ea typeface="Calibri"/>
                          <a:cs typeface="Calibri"/>
                          <a:sym typeface="Calibri"/>
                        </a:rPr>
                        <a:t>Фамилия</a:t>
                      </a:r>
                      <a:endParaRPr lang="ru-RU" sz="2000" b="1" noProof="0" dirty="0">
                        <a:solidFill>
                          <a:srgbClr val="953734"/>
                        </a:solidFill>
                        <a:latin typeface="Calibri"/>
                        <a:ea typeface="Calibri"/>
                        <a:cs typeface="Calibri"/>
                        <a:sym typeface="Calibri"/>
                      </a:endParaRPr>
                    </a:p>
                  </a:txBody>
                  <a:tcPr marL="91425" marR="91425" marT="91425" marB="91425" anchor="ctr"/>
                </a:tc>
                <a:tc>
                  <a:txBody>
                    <a:bodyPr/>
                    <a:lstStyle/>
                    <a:p>
                      <a:pPr lvl="0" algn="ctr" rtl="0">
                        <a:spcBef>
                          <a:spcPts val="0"/>
                        </a:spcBef>
                        <a:buNone/>
                      </a:pPr>
                      <a:r>
                        <a:rPr lang="ru-RU" sz="2000" b="1" noProof="0" dirty="0" smtClean="0">
                          <a:solidFill>
                            <a:srgbClr val="953734"/>
                          </a:solidFill>
                          <a:latin typeface="Calibri"/>
                          <a:ea typeface="Calibri"/>
                          <a:cs typeface="Calibri"/>
                          <a:sym typeface="Calibri"/>
                        </a:rPr>
                        <a:t>Имя</a:t>
                      </a:r>
                      <a:endParaRPr lang="ru-RU" sz="2000" b="1" noProof="0" dirty="0">
                        <a:solidFill>
                          <a:srgbClr val="953734"/>
                        </a:solidFill>
                        <a:latin typeface="Calibri"/>
                        <a:ea typeface="Calibri"/>
                        <a:cs typeface="Calibri"/>
                        <a:sym typeface="Calibri"/>
                      </a:endParaRPr>
                    </a:p>
                  </a:txBody>
                  <a:tcPr marL="91425" marR="91425" marT="91425" marB="91425" anchor="ctr"/>
                </a:tc>
                <a:tc>
                  <a:txBody>
                    <a:bodyPr/>
                    <a:lstStyle/>
                    <a:p>
                      <a:pPr lvl="0" algn="ctr" rtl="0">
                        <a:spcBef>
                          <a:spcPts val="0"/>
                        </a:spcBef>
                        <a:buNone/>
                      </a:pPr>
                      <a:r>
                        <a:rPr lang="ru-RU" sz="2000" b="1" noProof="0" dirty="0" smtClean="0">
                          <a:solidFill>
                            <a:srgbClr val="953734"/>
                          </a:solidFill>
                          <a:latin typeface="Calibri"/>
                          <a:ea typeface="Calibri"/>
                          <a:cs typeface="Calibri"/>
                          <a:sym typeface="Calibri"/>
                        </a:rPr>
                        <a:t>Отчество</a:t>
                      </a:r>
                      <a:endParaRPr lang="ru-RU" sz="2000" b="1" noProof="0" dirty="0">
                        <a:solidFill>
                          <a:srgbClr val="953734"/>
                        </a:solidFill>
                        <a:latin typeface="Calibri"/>
                        <a:ea typeface="Calibri"/>
                        <a:cs typeface="Calibri"/>
                        <a:sym typeface="Calibri"/>
                      </a:endParaRPr>
                    </a:p>
                  </a:txBody>
                  <a:tcPr marL="91425" marR="91425" marT="91425" marB="91425" anchor="ctr"/>
                </a:tc>
                <a:tc>
                  <a:txBody>
                    <a:bodyPr/>
                    <a:lstStyle/>
                    <a:p>
                      <a:pPr lvl="0" algn="ctr" rtl="0">
                        <a:spcBef>
                          <a:spcPts val="0"/>
                        </a:spcBef>
                        <a:buNone/>
                      </a:pPr>
                      <a:r>
                        <a:rPr lang="ru-RU" sz="2000" b="1" noProof="0" dirty="0" smtClean="0">
                          <a:solidFill>
                            <a:srgbClr val="953734"/>
                          </a:solidFill>
                          <a:latin typeface="Calibri"/>
                          <a:ea typeface="Calibri"/>
                          <a:cs typeface="Calibri"/>
                          <a:sym typeface="Calibri"/>
                        </a:rPr>
                        <a:t>Дата рождения</a:t>
                      </a:r>
                      <a:endParaRPr lang="ru-RU" sz="2000" b="1" noProof="0" dirty="0">
                        <a:solidFill>
                          <a:srgbClr val="953734"/>
                        </a:solidFill>
                        <a:latin typeface="Calibri"/>
                        <a:ea typeface="Calibri"/>
                        <a:cs typeface="Calibri"/>
                        <a:sym typeface="Calibri"/>
                      </a:endParaRPr>
                    </a:p>
                  </a:txBody>
                  <a:tcPr marL="91425" marR="91425" marT="91425" marB="91425" anchor="ctr"/>
                </a:tc>
              </a:tr>
              <a:tr h="651253">
                <a:tc>
                  <a:txBody>
                    <a:bodyPr/>
                    <a:lstStyle/>
                    <a:p>
                      <a:pPr lvl="0" algn="ctr" rtl="0">
                        <a:spcBef>
                          <a:spcPts val="0"/>
                        </a:spcBef>
                        <a:buNone/>
                      </a:pPr>
                      <a:r>
                        <a:rPr lang="ru-RU" sz="2000" noProof="0" dirty="0" smtClean="0">
                          <a:solidFill>
                            <a:srgbClr val="5E7076"/>
                          </a:solidFill>
                          <a:latin typeface="Calibri"/>
                          <a:ea typeface="Calibri"/>
                          <a:cs typeface="Calibri"/>
                          <a:sym typeface="Calibri"/>
                        </a:rPr>
                        <a:t>Всего значений</a:t>
                      </a:r>
                      <a:endParaRPr lang="ru-RU" sz="2000" noProof="0" dirty="0">
                        <a:solidFill>
                          <a:srgbClr val="5E7076"/>
                        </a:solidFill>
                        <a:latin typeface="Calibri"/>
                        <a:ea typeface="Calibri"/>
                        <a:cs typeface="Calibri"/>
                        <a:sym typeface="Calibri"/>
                      </a:endParaRPr>
                    </a:p>
                  </a:txBody>
                  <a:tcPr marL="91425" marR="91425" marT="91425" marB="91425" anchor="ctr"/>
                </a:tc>
                <a:tc>
                  <a:txBody>
                    <a:bodyPr/>
                    <a:lstStyle/>
                    <a:p>
                      <a:pPr lvl="0" algn="ctr" rtl="0">
                        <a:spcBef>
                          <a:spcPts val="0"/>
                        </a:spcBef>
                        <a:buNone/>
                      </a:pPr>
                      <a:r>
                        <a:rPr lang="en-GB" sz="2000" dirty="0" smtClean="0">
                          <a:solidFill>
                            <a:srgbClr val="5E7076"/>
                          </a:solidFill>
                          <a:latin typeface="Calibri"/>
                          <a:ea typeface="Calibri"/>
                          <a:cs typeface="Calibri"/>
                          <a:sym typeface="Calibri"/>
                        </a:rPr>
                        <a:t>34</a:t>
                      </a:r>
                      <a:r>
                        <a:rPr lang="ru-RU" sz="2000" dirty="0" smtClean="0">
                          <a:solidFill>
                            <a:srgbClr val="5E7076"/>
                          </a:solidFill>
                          <a:latin typeface="Calibri"/>
                          <a:ea typeface="Calibri"/>
                          <a:cs typeface="Calibri"/>
                          <a:sym typeface="Calibri"/>
                        </a:rPr>
                        <a:t> </a:t>
                      </a:r>
                      <a:r>
                        <a:rPr lang="en-GB" sz="2000" dirty="0" smtClean="0">
                          <a:solidFill>
                            <a:srgbClr val="5E7076"/>
                          </a:solidFill>
                          <a:latin typeface="Calibri"/>
                          <a:ea typeface="Calibri"/>
                          <a:cs typeface="Calibri"/>
                          <a:sym typeface="Calibri"/>
                        </a:rPr>
                        <a:t>406</a:t>
                      </a:r>
                      <a:endParaRPr lang="en-GB" sz="2000" dirty="0">
                        <a:solidFill>
                          <a:srgbClr val="5E7076"/>
                        </a:solidFill>
                        <a:latin typeface="Calibri"/>
                        <a:ea typeface="Calibri"/>
                        <a:cs typeface="Calibri"/>
                        <a:sym typeface="Calibri"/>
                      </a:endParaRPr>
                    </a:p>
                  </a:txBody>
                  <a:tcPr marL="91425" marR="91425" marT="91425" marB="91425" anchor="ctr"/>
                </a:tc>
                <a:tc>
                  <a:txBody>
                    <a:bodyPr/>
                    <a:lstStyle/>
                    <a:p>
                      <a:pPr lvl="0" algn="ctr" rtl="0">
                        <a:spcBef>
                          <a:spcPts val="0"/>
                        </a:spcBef>
                        <a:buNone/>
                      </a:pPr>
                      <a:r>
                        <a:rPr lang="en-GB" sz="2000" dirty="0" smtClean="0">
                          <a:solidFill>
                            <a:srgbClr val="5E7076"/>
                          </a:solidFill>
                          <a:latin typeface="Calibri"/>
                          <a:ea typeface="Calibri"/>
                          <a:cs typeface="Calibri"/>
                          <a:sym typeface="Calibri"/>
                        </a:rPr>
                        <a:t>34</a:t>
                      </a:r>
                      <a:r>
                        <a:rPr lang="ru-RU" sz="2000" dirty="0" smtClean="0">
                          <a:solidFill>
                            <a:srgbClr val="5E7076"/>
                          </a:solidFill>
                          <a:latin typeface="Calibri"/>
                          <a:ea typeface="Calibri"/>
                          <a:cs typeface="Calibri"/>
                          <a:sym typeface="Calibri"/>
                        </a:rPr>
                        <a:t> </a:t>
                      </a:r>
                      <a:r>
                        <a:rPr lang="en-GB" sz="2000" dirty="0" smtClean="0">
                          <a:solidFill>
                            <a:srgbClr val="5E7076"/>
                          </a:solidFill>
                          <a:latin typeface="Calibri"/>
                          <a:ea typeface="Calibri"/>
                          <a:cs typeface="Calibri"/>
                          <a:sym typeface="Calibri"/>
                        </a:rPr>
                        <a:t>405</a:t>
                      </a:r>
                      <a:endParaRPr lang="en-GB" sz="2000" dirty="0">
                        <a:solidFill>
                          <a:srgbClr val="5E7076"/>
                        </a:solidFill>
                        <a:latin typeface="Calibri"/>
                        <a:ea typeface="Calibri"/>
                        <a:cs typeface="Calibri"/>
                        <a:sym typeface="Calibri"/>
                      </a:endParaRPr>
                    </a:p>
                  </a:txBody>
                  <a:tcPr marL="91425" marR="91425" marT="91425" marB="91425" anchor="ctr"/>
                </a:tc>
                <a:tc>
                  <a:txBody>
                    <a:bodyPr/>
                    <a:lstStyle/>
                    <a:p>
                      <a:pPr lvl="0" algn="ctr" rtl="0">
                        <a:spcBef>
                          <a:spcPts val="0"/>
                        </a:spcBef>
                        <a:buNone/>
                      </a:pPr>
                      <a:r>
                        <a:rPr lang="en-GB" sz="2000" dirty="0" smtClean="0">
                          <a:solidFill>
                            <a:srgbClr val="5E7076"/>
                          </a:solidFill>
                          <a:latin typeface="Calibri"/>
                          <a:ea typeface="Calibri"/>
                          <a:cs typeface="Calibri"/>
                          <a:sym typeface="Calibri"/>
                        </a:rPr>
                        <a:t>31</a:t>
                      </a:r>
                      <a:r>
                        <a:rPr lang="ru-RU" sz="2000" dirty="0" smtClean="0">
                          <a:solidFill>
                            <a:srgbClr val="5E7076"/>
                          </a:solidFill>
                          <a:latin typeface="Calibri"/>
                          <a:ea typeface="Calibri"/>
                          <a:cs typeface="Calibri"/>
                          <a:sym typeface="Calibri"/>
                        </a:rPr>
                        <a:t> </a:t>
                      </a:r>
                      <a:r>
                        <a:rPr lang="en-GB" sz="2000" dirty="0" smtClean="0">
                          <a:solidFill>
                            <a:srgbClr val="5E7076"/>
                          </a:solidFill>
                          <a:latin typeface="Calibri"/>
                          <a:ea typeface="Calibri"/>
                          <a:cs typeface="Calibri"/>
                          <a:sym typeface="Calibri"/>
                        </a:rPr>
                        <a:t>995</a:t>
                      </a:r>
                      <a:endParaRPr lang="en-GB" sz="2000" dirty="0">
                        <a:solidFill>
                          <a:srgbClr val="5E7076"/>
                        </a:solidFill>
                        <a:latin typeface="Calibri"/>
                        <a:ea typeface="Calibri"/>
                        <a:cs typeface="Calibri"/>
                        <a:sym typeface="Calibri"/>
                      </a:endParaRPr>
                    </a:p>
                  </a:txBody>
                  <a:tcPr marL="91425" marR="91425" marT="91425" marB="91425" anchor="ctr"/>
                </a:tc>
                <a:tc>
                  <a:txBody>
                    <a:bodyPr/>
                    <a:lstStyle/>
                    <a:p>
                      <a:pPr lvl="0" algn="ctr" rtl="0">
                        <a:spcBef>
                          <a:spcPts val="0"/>
                        </a:spcBef>
                        <a:buNone/>
                      </a:pPr>
                      <a:r>
                        <a:rPr lang="en-GB" sz="2000" dirty="0" smtClean="0">
                          <a:solidFill>
                            <a:srgbClr val="5E7076"/>
                          </a:solidFill>
                          <a:latin typeface="Calibri"/>
                          <a:ea typeface="Calibri"/>
                          <a:cs typeface="Calibri"/>
                          <a:sym typeface="Calibri"/>
                        </a:rPr>
                        <a:t>34</a:t>
                      </a:r>
                      <a:r>
                        <a:rPr lang="ru-RU" sz="2000" dirty="0" smtClean="0">
                          <a:solidFill>
                            <a:srgbClr val="5E7076"/>
                          </a:solidFill>
                          <a:latin typeface="Calibri"/>
                          <a:ea typeface="Calibri"/>
                          <a:cs typeface="Calibri"/>
                          <a:sym typeface="Calibri"/>
                        </a:rPr>
                        <a:t> </a:t>
                      </a:r>
                      <a:r>
                        <a:rPr lang="en-GB" sz="2000" dirty="0" smtClean="0">
                          <a:solidFill>
                            <a:srgbClr val="5E7076"/>
                          </a:solidFill>
                          <a:latin typeface="Calibri"/>
                          <a:ea typeface="Calibri"/>
                          <a:cs typeface="Calibri"/>
                          <a:sym typeface="Calibri"/>
                        </a:rPr>
                        <a:t>406</a:t>
                      </a:r>
                      <a:endParaRPr lang="en-GB" sz="2000" dirty="0">
                        <a:solidFill>
                          <a:srgbClr val="5E7076"/>
                        </a:solidFill>
                        <a:latin typeface="Calibri"/>
                        <a:ea typeface="Calibri"/>
                        <a:cs typeface="Calibri"/>
                        <a:sym typeface="Calibri"/>
                      </a:endParaRPr>
                    </a:p>
                  </a:txBody>
                  <a:tcPr marL="91425" marR="91425" marT="91425" marB="91425" anchor="ctr"/>
                </a:tc>
              </a:tr>
              <a:tr h="826532">
                <a:tc>
                  <a:txBody>
                    <a:bodyPr/>
                    <a:lstStyle/>
                    <a:p>
                      <a:pPr lvl="0" algn="ctr" rtl="0">
                        <a:spcBef>
                          <a:spcPts val="0"/>
                        </a:spcBef>
                        <a:buNone/>
                      </a:pPr>
                      <a:r>
                        <a:rPr lang="ru-RU" sz="2000" noProof="0" dirty="0" smtClean="0">
                          <a:solidFill>
                            <a:srgbClr val="5E7076"/>
                          </a:solidFill>
                          <a:latin typeface="Calibri"/>
                          <a:ea typeface="Calibri"/>
                          <a:cs typeface="Calibri"/>
                          <a:sym typeface="Calibri"/>
                        </a:rPr>
                        <a:t>Уникальные</a:t>
                      </a:r>
                      <a:r>
                        <a:rPr lang="ru-RU" sz="2000" baseline="0" noProof="0" dirty="0" smtClean="0">
                          <a:solidFill>
                            <a:srgbClr val="5E7076"/>
                          </a:solidFill>
                          <a:latin typeface="Calibri"/>
                          <a:ea typeface="Calibri"/>
                          <a:cs typeface="Calibri"/>
                          <a:sym typeface="Calibri"/>
                        </a:rPr>
                        <a:t> </a:t>
                      </a:r>
                      <a:r>
                        <a:rPr lang="ru-RU" sz="2000" noProof="0" dirty="0" smtClean="0">
                          <a:solidFill>
                            <a:srgbClr val="5E7076"/>
                          </a:solidFill>
                          <a:latin typeface="Calibri"/>
                          <a:ea typeface="Calibri"/>
                          <a:cs typeface="Calibri"/>
                          <a:sym typeface="Calibri"/>
                        </a:rPr>
                        <a:t>значения</a:t>
                      </a:r>
                      <a:endParaRPr lang="ru-RU" sz="2000" noProof="0" dirty="0">
                        <a:solidFill>
                          <a:srgbClr val="5E7076"/>
                        </a:solidFill>
                        <a:latin typeface="Calibri"/>
                        <a:ea typeface="Calibri"/>
                        <a:cs typeface="Calibri"/>
                        <a:sym typeface="Calibri"/>
                      </a:endParaRPr>
                    </a:p>
                  </a:txBody>
                  <a:tcPr marL="91425" marR="91425" marT="91425" marB="91425" anchor="ctr"/>
                </a:tc>
                <a:tc>
                  <a:txBody>
                    <a:bodyPr/>
                    <a:lstStyle/>
                    <a:p>
                      <a:pPr lvl="0" algn="ctr" rtl="0">
                        <a:spcBef>
                          <a:spcPts val="0"/>
                        </a:spcBef>
                        <a:buNone/>
                      </a:pPr>
                      <a:r>
                        <a:rPr lang="en-GB" sz="2000" dirty="0" smtClean="0">
                          <a:solidFill>
                            <a:srgbClr val="5E7076"/>
                          </a:solidFill>
                          <a:latin typeface="Calibri"/>
                          <a:ea typeface="Calibri"/>
                          <a:cs typeface="Calibri"/>
                          <a:sym typeface="Calibri"/>
                        </a:rPr>
                        <a:t>16</a:t>
                      </a:r>
                      <a:r>
                        <a:rPr lang="ru-RU" sz="2000" dirty="0" smtClean="0">
                          <a:solidFill>
                            <a:srgbClr val="5E7076"/>
                          </a:solidFill>
                          <a:latin typeface="Calibri"/>
                          <a:ea typeface="Calibri"/>
                          <a:cs typeface="Calibri"/>
                          <a:sym typeface="Calibri"/>
                        </a:rPr>
                        <a:t> </a:t>
                      </a:r>
                      <a:r>
                        <a:rPr lang="en-GB" sz="2000" dirty="0" smtClean="0">
                          <a:solidFill>
                            <a:srgbClr val="5E7076"/>
                          </a:solidFill>
                          <a:latin typeface="Calibri"/>
                          <a:ea typeface="Calibri"/>
                          <a:cs typeface="Calibri"/>
                          <a:sym typeface="Calibri"/>
                        </a:rPr>
                        <a:t>304</a:t>
                      </a:r>
                      <a:endParaRPr lang="en-GB" sz="2000" dirty="0">
                        <a:solidFill>
                          <a:srgbClr val="5E7076"/>
                        </a:solidFill>
                        <a:latin typeface="Calibri"/>
                        <a:ea typeface="Calibri"/>
                        <a:cs typeface="Calibri"/>
                        <a:sym typeface="Calibri"/>
                      </a:endParaRPr>
                    </a:p>
                  </a:txBody>
                  <a:tcPr marL="91425" marR="91425" marT="91425" marB="91425" anchor="ctr"/>
                </a:tc>
                <a:tc>
                  <a:txBody>
                    <a:bodyPr/>
                    <a:lstStyle/>
                    <a:p>
                      <a:pPr lvl="0" algn="ctr" rtl="0">
                        <a:spcBef>
                          <a:spcPts val="0"/>
                        </a:spcBef>
                        <a:buNone/>
                      </a:pPr>
                      <a:r>
                        <a:rPr lang="en-GB" sz="2000" dirty="0" smtClean="0">
                          <a:solidFill>
                            <a:srgbClr val="5E7076"/>
                          </a:solidFill>
                          <a:latin typeface="Calibri"/>
                          <a:ea typeface="Calibri"/>
                          <a:cs typeface="Calibri"/>
                          <a:sym typeface="Calibri"/>
                        </a:rPr>
                        <a:t>1</a:t>
                      </a:r>
                      <a:r>
                        <a:rPr lang="ru-RU" sz="2000" dirty="0" smtClean="0">
                          <a:solidFill>
                            <a:srgbClr val="5E7076"/>
                          </a:solidFill>
                          <a:latin typeface="Calibri"/>
                          <a:ea typeface="Calibri"/>
                          <a:cs typeface="Calibri"/>
                          <a:sym typeface="Calibri"/>
                        </a:rPr>
                        <a:t> </a:t>
                      </a:r>
                      <a:r>
                        <a:rPr lang="en-GB" sz="2000" dirty="0" smtClean="0">
                          <a:solidFill>
                            <a:srgbClr val="5E7076"/>
                          </a:solidFill>
                          <a:latin typeface="Calibri"/>
                          <a:ea typeface="Calibri"/>
                          <a:cs typeface="Calibri"/>
                          <a:sym typeface="Calibri"/>
                        </a:rPr>
                        <a:t>315</a:t>
                      </a:r>
                      <a:endParaRPr lang="en-GB" sz="2000" dirty="0">
                        <a:solidFill>
                          <a:srgbClr val="5E7076"/>
                        </a:solidFill>
                        <a:latin typeface="Calibri"/>
                        <a:ea typeface="Calibri"/>
                        <a:cs typeface="Calibri"/>
                        <a:sym typeface="Calibri"/>
                      </a:endParaRPr>
                    </a:p>
                  </a:txBody>
                  <a:tcPr marL="91425" marR="91425" marT="91425" marB="91425" anchor="ctr"/>
                </a:tc>
                <a:tc>
                  <a:txBody>
                    <a:bodyPr/>
                    <a:lstStyle/>
                    <a:p>
                      <a:pPr lvl="0" algn="ctr" rtl="0">
                        <a:spcBef>
                          <a:spcPts val="0"/>
                        </a:spcBef>
                        <a:buNone/>
                      </a:pPr>
                      <a:r>
                        <a:rPr lang="en-GB" sz="2000" dirty="0" smtClean="0">
                          <a:solidFill>
                            <a:srgbClr val="5E7076"/>
                          </a:solidFill>
                          <a:latin typeface="Calibri"/>
                          <a:ea typeface="Calibri"/>
                          <a:cs typeface="Calibri"/>
                          <a:sym typeface="Calibri"/>
                        </a:rPr>
                        <a:t>2</a:t>
                      </a:r>
                      <a:r>
                        <a:rPr lang="ru-RU" sz="2000" dirty="0" smtClean="0">
                          <a:solidFill>
                            <a:srgbClr val="5E7076"/>
                          </a:solidFill>
                          <a:latin typeface="Calibri"/>
                          <a:ea typeface="Calibri"/>
                          <a:cs typeface="Calibri"/>
                          <a:sym typeface="Calibri"/>
                        </a:rPr>
                        <a:t> </a:t>
                      </a:r>
                      <a:r>
                        <a:rPr lang="en-GB" sz="2000" dirty="0" smtClean="0">
                          <a:solidFill>
                            <a:srgbClr val="5E7076"/>
                          </a:solidFill>
                          <a:latin typeface="Calibri"/>
                          <a:ea typeface="Calibri"/>
                          <a:cs typeface="Calibri"/>
                          <a:sym typeface="Calibri"/>
                        </a:rPr>
                        <a:t>006</a:t>
                      </a:r>
                      <a:endParaRPr lang="en-GB" sz="2000" dirty="0">
                        <a:solidFill>
                          <a:srgbClr val="5E7076"/>
                        </a:solidFill>
                        <a:latin typeface="Calibri"/>
                        <a:ea typeface="Calibri"/>
                        <a:cs typeface="Calibri"/>
                        <a:sym typeface="Calibri"/>
                      </a:endParaRPr>
                    </a:p>
                  </a:txBody>
                  <a:tcPr marL="91425" marR="91425" marT="91425" marB="91425" anchor="ctr"/>
                </a:tc>
                <a:tc>
                  <a:txBody>
                    <a:bodyPr/>
                    <a:lstStyle/>
                    <a:p>
                      <a:pPr lvl="0" algn="ctr" rtl="0">
                        <a:spcBef>
                          <a:spcPts val="0"/>
                        </a:spcBef>
                        <a:buNone/>
                      </a:pPr>
                      <a:r>
                        <a:rPr lang="en-GB" sz="2000" dirty="0" smtClean="0">
                          <a:solidFill>
                            <a:srgbClr val="5E7076"/>
                          </a:solidFill>
                          <a:latin typeface="Calibri"/>
                          <a:ea typeface="Calibri"/>
                          <a:cs typeface="Calibri"/>
                          <a:sym typeface="Calibri"/>
                        </a:rPr>
                        <a:t>16</a:t>
                      </a:r>
                      <a:r>
                        <a:rPr lang="ru-RU" sz="2000" dirty="0" smtClean="0">
                          <a:solidFill>
                            <a:srgbClr val="5E7076"/>
                          </a:solidFill>
                          <a:latin typeface="Calibri"/>
                          <a:ea typeface="Calibri"/>
                          <a:cs typeface="Calibri"/>
                          <a:sym typeface="Calibri"/>
                        </a:rPr>
                        <a:t> </a:t>
                      </a:r>
                      <a:r>
                        <a:rPr lang="en-GB" sz="2000" dirty="0" smtClean="0">
                          <a:solidFill>
                            <a:srgbClr val="5E7076"/>
                          </a:solidFill>
                          <a:latin typeface="Calibri"/>
                          <a:ea typeface="Calibri"/>
                          <a:cs typeface="Calibri"/>
                          <a:sym typeface="Calibri"/>
                        </a:rPr>
                        <a:t>508</a:t>
                      </a:r>
                      <a:endParaRPr lang="en-GB" sz="2000" dirty="0">
                        <a:solidFill>
                          <a:srgbClr val="5E7076"/>
                        </a:solidFill>
                        <a:latin typeface="Calibri"/>
                        <a:ea typeface="Calibri"/>
                        <a:cs typeface="Calibri"/>
                        <a:sym typeface="Calibri"/>
                      </a:endParaRPr>
                    </a:p>
                  </a:txBody>
                  <a:tcPr marL="91425" marR="91425" marT="91425" marB="91425" anchor="ctr"/>
                </a:tc>
              </a:tr>
              <a:tr h="685800">
                <a:tc>
                  <a:txBody>
                    <a:bodyPr/>
                    <a:lstStyle/>
                    <a:p>
                      <a:pPr lvl="0" algn="ctr" rtl="0">
                        <a:spcBef>
                          <a:spcPts val="0"/>
                        </a:spcBef>
                        <a:buNone/>
                      </a:pPr>
                      <a:r>
                        <a:rPr lang="ru-RU" sz="2000" noProof="0" dirty="0" smtClean="0">
                          <a:solidFill>
                            <a:srgbClr val="5E7076"/>
                          </a:solidFill>
                          <a:latin typeface="Calibri"/>
                          <a:ea typeface="Calibri"/>
                          <a:cs typeface="Calibri"/>
                          <a:sym typeface="Calibri"/>
                        </a:rPr>
                        <a:t>Пропущенные</a:t>
                      </a:r>
                      <a:r>
                        <a:rPr lang="ru-RU" sz="2000" baseline="0" noProof="0" dirty="0" smtClean="0">
                          <a:solidFill>
                            <a:srgbClr val="5E7076"/>
                          </a:solidFill>
                          <a:latin typeface="Calibri"/>
                          <a:ea typeface="Calibri"/>
                          <a:cs typeface="Calibri"/>
                          <a:sym typeface="Calibri"/>
                        </a:rPr>
                        <a:t> </a:t>
                      </a:r>
                      <a:r>
                        <a:rPr lang="ru-RU" sz="2000" noProof="0" dirty="0" smtClean="0">
                          <a:solidFill>
                            <a:srgbClr val="5E7076"/>
                          </a:solidFill>
                          <a:latin typeface="Calibri"/>
                          <a:ea typeface="Calibri"/>
                          <a:cs typeface="Calibri"/>
                          <a:sym typeface="Calibri"/>
                        </a:rPr>
                        <a:t>значения</a:t>
                      </a:r>
                      <a:endParaRPr lang="ru-RU" sz="2000" noProof="0" dirty="0">
                        <a:solidFill>
                          <a:srgbClr val="5E7076"/>
                        </a:solidFill>
                        <a:latin typeface="Calibri"/>
                        <a:ea typeface="Calibri"/>
                        <a:cs typeface="Calibri"/>
                        <a:sym typeface="Calibri"/>
                      </a:endParaRPr>
                    </a:p>
                  </a:txBody>
                  <a:tcPr marL="91425" marR="91425" marT="91425" marB="91425" anchor="ctr"/>
                </a:tc>
                <a:tc>
                  <a:txBody>
                    <a:bodyPr/>
                    <a:lstStyle/>
                    <a:p>
                      <a:pPr lvl="0" algn="ctr" rtl="0">
                        <a:spcBef>
                          <a:spcPts val="0"/>
                        </a:spcBef>
                        <a:buNone/>
                      </a:pPr>
                      <a:r>
                        <a:rPr lang="en-GB" sz="2000" dirty="0">
                          <a:solidFill>
                            <a:srgbClr val="5E7076"/>
                          </a:solidFill>
                          <a:latin typeface="Calibri"/>
                          <a:ea typeface="Calibri"/>
                          <a:cs typeface="Calibri"/>
                          <a:sym typeface="Calibri"/>
                        </a:rPr>
                        <a:t>0</a:t>
                      </a:r>
                    </a:p>
                  </a:txBody>
                  <a:tcPr marL="91425" marR="91425" marT="91425" marB="91425" anchor="ctr"/>
                </a:tc>
                <a:tc>
                  <a:txBody>
                    <a:bodyPr/>
                    <a:lstStyle/>
                    <a:p>
                      <a:pPr lvl="0" algn="ctr" rtl="0">
                        <a:spcBef>
                          <a:spcPts val="0"/>
                        </a:spcBef>
                        <a:buNone/>
                      </a:pPr>
                      <a:r>
                        <a:rPr lang="en-GB" sz="2000" dirty="0">
                          <a:solidFill>
                            <a:srgbClr val="5E7076"/>
                          </a:solidFill>
                          <a:latin typeface="Calibri"/>
                          <a:ea typeface="Calibri"/>
                          <a:cs typeface="Calibri"/>
                          <a:sym typeface="Calibri"/>
                        </a:rPr>
                        <a:t>1</a:t>
                      </a:r>
                    </a:p>
                  </a:txBody>
                  <a:tcPr marL="91425" marR="91425" marT="91425" marB="91425" anchor="ctr"/>
                </a:tc>
                <a:tc>
                  <a:txBody>
                    <a:bodyPr/>
                    <a:lstStyle/>
                    <a:p>
                      <a:pPr lvl="0" algn="ctr" rtl="0">
                        <a:spcBef>
                          <a:spcPts val="0"/>
                        </a:spcBef>
                        <a:buNone/>
                      </a:pPr>
                      <a:r>
                        <a:rPr lang="en-GB" sz="2000" dirty="0" smtClean="0">
                          <a:solidFill>
                            <a:srgbClr val="5E7076"/>
                          </a:solidFill>
                          <a:latin typeface="Calibri"/>
                          <a:ea typeface="Calibri"/>
                          <a:cs typeface="Calibri"/>
                          <a:sym typeface="Calibri"/>
                        </a:rPr>
                        <a:t>2</a:t>
                      </a:r>
                      <a:r>
                        <a:rPr lang="ru-RU" sz="2000" dirty="0" smtClean="0">
                          <a:solidFill>
                            <a:srgbClr val="5E7076"/>
                          </a:solidFill>
                          <a:latin typeface="Calibri"/>
                          <a:ea typeface="Calibri"/>
                          <a:cs typeface="Calibri"/>
                          <a:sym typeface="Calibri"/>
                        </a:rPr>
                        <a:t> </a:t>
                      </a:r>
                      <a:r>
                        <a:rPr lang="en-GB" sz="2000" dirty="0" smtClean="0">
                          <a:solidFill>
                            <a:srgbClr val="5E7076"/>
                          </a:solidFill>
                          <a:latin typeface="Calibri"/>
                          <a:ea typeface="Calibri"/>
                          <a:cs typeface="Calibri"/>
                          <a:sym typeface="Calibri"/>
                        </a:rPr>
                        <a:t>411</a:t>
                      </a:r>
                      <a:endParaRPr lang="en-GB" sz="2000" dirty="0">
                        <a:solidFill>
                          <a:srgbClr val="5E7076"/>
                        </a:solidFill>
                        <a:latin typeface="Calibri"/>
                        <a:ea typeface="Calibri"/>
                        <a:cs typeface="Calibri"/>
                        <a:sym typeface="Calibri"/>
                      </a:endParaRPr>
                    </a:p>
                  </a:txBody>
                  <a:tcPr marL="91425" marR="91425" marT="91425" marB="91425" anchor="ctr"/>
                </a:tc>
                <a:tc>
                  <a:txBody>
                    <a:bodyPr/>
                    <a:lstStyle/>
                    <a:p>
                      <a:pPr lvl="0" algn="ctr" rtl="0">
                        <a:spcBef>
                          <a:spcPts val="0"/>
                        </a:spcBef>
                        <a:buNone/>
                      </a:pPr>
                      <a:r>
                        <a:rPr lang="en-GB" sz="2000" dirty="0">
                          <a:solidFill>
                            <a:srgbClr val="5E7076"/>
                          </a:solidFill>
                          <a:latin typeface="Calibri"/>
                          <a:ea typeface="Calibri"/>
                          <a:cs typeface="Calibri"/>
                          <a:sym typeface="Calibri"/>
                        </a:rPr>
                        <a:t>0</a:t>
                      </a:r>
                    </a:p>
                  </a:txBody>
                  <a:tcPr marL="91425" marR="91425" marT="91425" marB="91425" anchor="ctr"/>
                </a:tc>
              </a:tr>
            </a:tbl>
          </a:graphicData>
        </a:graphic>
      </p:graphicFrame>
      <p:sp>
        <p:nvSpPr>
          <p:cNvPr id="121" name="Shape 121"/>
          <p:cNvSpPr txBox="1"/>
          <p:nvPr/>
        </p:nvSpPr>
        <p:spPr>
          <a:xfrm>
            <a:off x="388237" y="4028090"/>
            <a:ext cx="8515200" cy="554796"/>
          </a:xfrm>
          <a:prstGeom prst="rect">
            <a:avLst/>
          </a:prstGeom>
          <a:noFill/>
          <a:ln>
            <a:noFill/>
          </a:ln>
        </p:spPr>
        <p:txBody>
          <a:bodyPr lIns="91425" tIns="91425" rIns="91425" bIns="91425" anchor="ctr" anchorCtr="0">
            <a:noAutofit/>
          </a:bodyPr>
          <a:lstStyle/>
          <a:p>
            <a:pPr lvl="0" algn="ctr">
              <a:spcBef>
                <a:spcPts val="0"/>
              </a:spcBef>
              <a:buNone/>
            </a:pPr>
            <a:r>
              <a:rPr lang="en-GB" sz="1600" dirty="0">
                <a:solidFill>
                  <a:srgbClr val="5E7076"/>
                </a:solidFill>
                <a:latin typeface="Calibri"/>
                <a:ea typeface="Calibri"/>
                <a:cs typeface="Calibri"/>
                <a:sym typeface="Calibri"/>
              </a:rPr>
              <a:t>Табл.1. Статистика по </a:t>
            </a:r>
            <a:r>
              <a:rPr lang="en-GB" sz="1600" dirty="0" smtClean="0">
                <a:solidFill>
                  <a:srgbClr val="5E7076"/>
                </a:solidFill>
                <a:latin typeface="Calibri"/>
                <a:ea typeface="Calibri"/>
                <a:cs typeface="Calibri"/>
                <a:sym typeface="Calibri"/>
              </a:rPr>
              <a:t>данным</a:t>
            </a:r>
            <a:r>
              <a:rPr lang="ru-RU" sz="1600" dirty="0" smtClean="0">
                <a:solidFill>
                  <a:srgbClr val="5E7076"/>
                </a:solidFill>
                <a:latin typeface="Calibri"/>
                <a:ea typeface="Calibri"/>
                <a:cs typeface="Calibri"/>
                <a:sym typeface="Calibri"/>
              </a:rPr>
              <a:t>.</a:t>
            </a:r>
            <a:endParaRPr lang="en-GB" sz="1600" dirty="0">
              <a:solidFill>
                <a:srgbClr val="5E7076"/>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58" name="Straight Arrow Connector 157"/>
          <p:cNvCxnSpPr>
            <a:stCxn id="62" idx="1"/>
            <a:endCxn id="12" idx="3"/>
          </p:cNvCxnSpPr>
          <p:nvPr/>
        </p:nvCxnSpPr>
        <p:spPr>
          <a:xfrm flipH="1">
            <a:off x="3003331" y="1162313"/>
            <a:ext cx="495690" cy="1"/>
          </a:xfrm>
          <a:prstGeom prst="straightConnector1">
            <a:avLst/>
          </a:prstGeom>
          <a:ln w="19050">
            <a:solidFill>
              <a:srgbClr val="5E7076"/>
            </a:solidFill>
            <a:tailEnd type="triangle"/>
          </a:ln>
        </p:spPr>
        <p:style>
          <a:lnRef idx="1">
            <a:schemeClr val="accent1"/>
          </a:lnRef>
          <a:fillRef idx="0">
            <a:schemeClr val="accent1"/>
          </a:fillRef>
          <a:effectRef idx="0">
            <a:schemeClr val="accent1"/>
          </a:effectRef>
          <a:fontRef idx="minor">
            <a:schemeClr val="tx1"/>
          </a:fontRef>
        </p:style>
      </p:cxnSp>
      <p:sp>
        <p:nvSpPr>
          <p:cNvPr id="59" name="Triangle 58"/>
          <p:cNvSpPr/>
          <p:nvPr/>
        </p:nvSpPr>
        <p:spPr>
          <a:xfrm rot="10800000">
            <a:off x="1690854" y="3727583"/>
            <a:ext cx="255078" cy="162656"/>
          </a:xfrm>
          <a:prstGeom prst="triangle">
            <a:avLst/>
          </a:prstGeom>
          <a:solidFill>
            <a:srgbClr val="95373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Triangle 57"/>
          <p:cNvSpPr/>
          <p:nvPr/>
        </p:nvSpPr>
        <p:spPr>
          <a:xfrm rot="10800000">
            <a:off x="1690854" y="2981755"/>
            <a:ext cx="255078" cy="162656"/>
          </a:xfrm>
          <a:prstGeom prst="triangle">
            <a:avLst/>
          </a:prstGeom>
          <a:solidFill>
            <a:srgbClr val="95373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Triangle 56"/>
          <p:cNvSpPr/>
          <p:nvPr/>
        </p:nvSpPr>
        <p:spPr>
          <a:xfrm rot="10800000">
            <a:off x="1690855" y="2195317"/>
            <a:ext cx="255078" cy="162656"/>
          </a:xfrm>
          <a:prstGeom prst="triangle">
            <a:avLst/>
          </a:prstGeom>
          <a:solidFill>
            <a:srgbClr val="95373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2" name="Triangle 151"/>
          <p:cNvSpPr/>
          <p:nvPr/>
        </p:nvSpPr>
        <p:spPr>
          <a:xfrm rot="10800000">
            <a:off x="1690856" y="1448520"/>
            <a:ext cx="255078" cy="162656"/>
          </a:xfrm>
          <a:prstGeom prst="triangle">
            <a:avLst/>
          </a:prstGeom>
          <a:solidFill>
            <a:srgbClr val="95373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5" name="Shape 135"/>
          <p:cNvSpPr txBox="1">
            <a:spLocks noGrp="1"/>
          </p:cNvSpPr>
          <p:nvPr>
            <p:ph type="title"/>
          </p:nvPr>
        </p:nvSpPr>
        <p:spPr>
          <a:xfrm>
            <a:off x="323522" y="267500"/>
            <a:ext cx="6350999" cy="421500"/>
          </a:xfrm>
          <a:prstGeom prst="rect">
            <a:avLst/>
          </a:prstGeom>
          <a:noFill/>
          <a:ln>
            <a:noFill/>
          </a:ln>
        </p:spPr>
        <p:txBody>
          <a:bodyPr lIns="91425" tIns="45700" rIns="91425" bIns="45700" anchor="ctr" anchorCtr="0">
            <a:noAutofit/>
          </a:bodyPr>
          <a:lstStyle/>
          <a:p>
            <a:pPr lvl="0">
              <a:buSzPct val="25000"/>
            </a:pPr>
            <a:r>
              <a:rPr lang="ru-RU" dirty="0"/>
              <a:t>Структура библиотеки</a:t>
            </a:r>
            <a:endParaRPr lang="en-GB" dirty="0"/>
          </a:p>
        </p:txBody>
      </p:sp>
      <p:sp>
        <p:nvSpPr>
          <p:cNvPr id="137" name="Shape 137"/>
          <p:cNvSpPr txBox="1">
            <a:spLocks noGrp="1"/>
          </p:cNvSpPr>
          <p:nvPr>
            <p:ph type="sldNum" idx="12"/>
          </p:nvPr>
        </p:nvSpPr>
        <p:spPr>
          <a:xfrm>
            <a:off x="395536" y="4659982"/>
            <a:ext cx="1512299" cy="216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GB" sz="1200" b="0" i="0" u="none" strike="noStrike" cap="none" smtClean="0">
                <a:solidFill>
                  <a:srgbClr val="888888"/>
                </a:solidFill>
                <a:latin typeface="Calibri"/>
                <a:ea typeface="Calibri"/>
                <a:cs typeface="Calibri"/>
                <a:sym typeface="Calibri"/>
              </a:rPr>
              <a:t>6</a:t>
            </a:fld>
            <a:r>
              <a:rPr lang="ru-RU" sz="1200" b="0" i="0" u="none" strike="noStrike" cap="none" dirty="0" smtClean="0">
                <a:solidFill>
                  <a:srgbClr val="888888"/>
                </a:solidFill>
                <a:latin typeface="Calibri"/>
                <a:ea typeface="Calibri"/>
                <a:cs typeface="Calibri"/>
                <a:sym typeface="Calibri"/>
              </a:rPr>
              <a:t>/14</a:t>
            </a:r>
            <a:endParaRPr lang="en-GB" dirty="0"/>
          </a:p>
        </p:txBody>
      </p:sp>
      <p:sp>
        <p:nvSpPr>
          <p:cNvPr id="138" name="Shape 138"/>
          <p:cNvSpPr/>
          <p:nvPr/>
        </p:nvSpPr>
        <p:spPr>
          <a:xfrm>
            <a:off x="677925" y="1614351"/>
            <a:ext cx="2325406" cy="564873"/>
          </a:xfrm>
          <a:prstGeom prst="rect">
            <a:avLst/>
          </a:prstGeom>
          <a:solidFill>
            <a:srgbClr val="888888"/>
          </a:solidFill>
          <a:ln w="9525" cap="flat" cmpd="sng">
            <a:solidFill>
              <a:srgbClr val="5E7076"/>
            </a:solidFill>
            <a:prstDash val="solid"/>
            <a:round/>
            <a:headEnd type="none" w="med" len="med"/>
            <a:tailEnd type="none" w="med" len="med"/>
          </a:ln>
        </p:spPr>
        <p:txBody>
          <a:bodyPr lIns="91425" tIns="91425" rIns="91425" bIns="91425" anchor="ctr" anchorCtr="0">
            <a:noAutofit/>
          </a:bodyPr>
          <a:lstStyle/>
          <a:p>
            <a:pPr lvl="0" algn="ctr">
              <a:lnSpc>
                <a:spcPct val="75000"/>
              </a:lnSpc>
              <a:spcBef>
                <a:spcPts val="0"/>
              </a:spcBef>
              <a:buNone/>
            </a:pPr>
            <a:r>
              <a:rPr lang="ru-RU" sz="1800" dirty="0" smtClean="0">
                <a:solidFill>
                  <a:schemeClr val="lt1"/>
                </a:solidFill>
                <a:latin typeface="Calibri"/>
                <a:ea typeface="Calibri"/>
                <a:cs typeface="Calibri"/>
                <a:sym typeface="Calibri"/>
              </a:rPr>
              <a:t>Предобработка данных</a:t>
            </a:r>
            <a:endParaRPr lang="ru-RU" sz="1800" dirty="0">
              <a:solidFill>
                <a:schemeClr val="lt1"/>
              </a:solidFill>
              <a:latin typeface="Calibri"/>
              <a:ea typeface="Calibri"/>
              <a:cs typeface="Calibri"/>
              <a:sym typeface="Calibri"/>
            </a:endParaRPr>
          </a:p>
        </p:txBody>
      </p:sp>
      <p:sp>
        <p:nvSpPr>
          <p:cNvPr id="139" name="Shape 139"/>
          <p:cNvSpPr/>
          <p:nvPr/>
        </p:nvSpPr>
        <p:spPr>
          <a:xfrm>
            <a:off x="677925" y="2370240"/>
            <a:ext cx="2325406" cy="599250"/>
          </a:xfrm>
          <a:prstGeom prst="rect">
            <a:avLst/>
          </a:prstGeom>
          <a:solidFill>
            <a:srgbClr val="888888"/>
          </a:solidFill>
          <a:ln w="9525" cap="flat" cmpd="sng">
            <a:solidFill>
              <a:srgbClr val="5E7076"/>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ru-RU" sz="1800" dirty="0" smtClean="0">
                <a:solidFill>
                  <a:schemeClr val="lt1"/>
                </a:solidFill>
                <a:latin typeface="Calibri"/>
                <a:ea typeface="Calibri"/>
                <a:cs typeface="Calibri"/>
                <a:sym typeface="Calibri"/>
              </a:rPr>
              <a:t>Индексирование</a:t>
            </a:r>
            <a:endParaRPr lang="en-GB" sz="1800" dirty="0">
              <a:solidFill>
                <a:schemeClr val="lt1"/>
              </a:solidFill>
              <a:latin typeface="Calibri"/>
              <a:ea typeface="Calibri"/>
              <a:cs typeface="Calibri"/>
              <a:sym typeface="Calibri"/>
            </a:endParaRPr>
          </a:p>
        </p:txBody>
      </p:sp>
      <p:sp>
        <p:nvSpPr>
          <p:cNvPr id="140" name="Shape 140"/>
          <p:cNvSpPr/>
          <p:nvPr/>
        </p:nvSpPr>
        <p:spPr>
          <a:xfrm>
            <a:off x="677925" y="3156677"/>
            <a:ext cx="2325406" cy="556677"/>
          </a:xfrm>
          <a:prstGeom prst="rect">
            <a:avLst/>
          </a:prstGeom>
          <a:solidFill>
            <a:srgbClr val="888888"/>
          </a:solidFill>
          <a:ln w="9525" cap="flat" cmpd="sng">
            <a:solidFill>
              <a:srgbClr val="5E7076"/>
            </a:solidFill>
            <a:prstDash val="solid"/>
            <a:round/>
            <a:headEnd type="none" w="med" len="med"/>
            <a:tailEnd type="none" w="med" len="med"/>
          </a:ln>
        </p:spPr>
        <p:txBody>
          <a:bodyPr lIns="91425" tIns="91425" rIns="91425" bIns="91425" anchor="ctr" anchorCtr="0">
            <a:noAutofit/>
          </a:bodyPr>
          <a:lstStyle/>
          <a:p>
            <a:pPr lvl="0" algn="ctr" rtl="0">
              <a:lnSpc>
                <a:spcPct val="75000"/>
              </a:lnSpc>
              <a:spcBef>
                <a:spcPts val="0"/>
              </a:spcBef>
              <a:buNone/>
            </a:pPr>
            <a:r>
              <a:rPr lang="ru-RU" sz="1800" dirty="0" smtClean="0">
                <a:solidFill>
                  <a:schemeClr val="lt1"/>
                </a:solidFill>
                <a:latin typeface="Calibri"/>
                <a:ea typeface="Calibri"/>
                <a:cs typeface="Calibri"/>
                <a:sym typeface="Calibri"/>
              </a:rPr>
              <a:t>Вычисление</a:t>
            </a:r>
          </a:p>
          <a:p>
            <a:pPr lvl="0" algn="ctr" rtl="0">
              <a:lnSpc>
                <a:spcPct val="75000"/>
              </a:lnSpc>
              <a:spcBef>
                <a:spcPts val="0"/>
              </a:spcBef>
              <a:buNone/>
            </a:pPr>
            <a:r>
              <a:rPr lang="ru-RU" sz="1800" dirty="0" smtClean="0">
                <a:solidFill>
                  <a:schemeClr val="lt1"/>
                </a:solidFill>
                <a:latin typeface="Calibri"/>
                <a:ea typeface="Calibri"/>
                <a:cs typeface="Calibri"/>
                <a:sym typeface="Calibri"/>
              </a:rPr>
              <a:t>матрицы</a:t>
            </a:r>
            <a:endParaRPr lang="ru-RU" sz="1800" dirty="0">
              <a:solidFill>
                <a:schemeClr val="lt1"/>
              </a:solidFill>
              <a:latin typeface="Calibri"/>
              <a:ea typeface="Calibri"/>
              <a:cs typeface="Calibri"/>
              <a:sym typeface="Calibri"/>
            </a:endParaRPr>
          </a:p>
        </p:txBody>
      </p:sp>
      <p:sp>
        <p:nvSpPr>
          <p:cNvPr id="141" name="Shape 141"/>
          <p:cNvSpPr/>
          <p:nvPr/>
        </p:nvSpPr>
        <p:spPr>
          <a:xfrm>
            <a:off x="677925" y="3900541"/>
            <a:ext cx="2325406" cy="529569"/>
          </a:xfrm>
          <a:prstGeom prst="rect">
            <a:avLst/>
          </a:prstGeom>
          <a:solidFill>
            <a:srgbClr val="888888"/>
          </a:solidFill>
          <a:ln w="9525" cap="flat" cmpd="sng">
            <a:solidFill>
              <a:srgbClr val="5E7076"/>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ru-RU" sz="1800" dirty="0" smtClean="0">
                <a:solidFill>
                  <a:schemeClr val="lt1"/>
                </a:solidFill>
                <a:latin typeface="Calibri"/>
                <a:ea typeface="Calibri"/>
                <a:cs typeface="Calibri"/>
                <a:sym typeface="Calibri"/>
              </a:rPr>
              <a:t>Поиск дубликатов</a:t>
            </a:r>
            <a:endParaRPr lang="ru-RU" sz="1800" dirty="0">
              <a:solidFill>
                <a:schemeClr val="lt1"/>
              </a:solidFill>
              <a:latin typeface="Calibri"/>
              <a:ea typeface="Calibri"/>
              <a:cs typeface="Calibri"/>
              <a:sym typeface="Calibri"/>
            </a:endParaRPr>
          </a:p>
        </p:txBody>
      </p:sp>
      <p:sp>
        <p:nvSpPr>
          <p:cNvPr id="12" name="Shape 138"/>
          <p:cNvSpPr/>
          <p:nvPr/>
        </p:nvSpPr>
        <p:spPr>
          <a:xfrm>
            <a:off x="677925" y="890515"/>
            <a:ext cx="2325406" cy="543597"/>
          </a:xfrm>
          <a:prstGeom prst="rect">
            <a:avLst/>
          </a:prstGeom>
          <a:solidFill>
            <a:srgbClr val="888888"/>
          </a:solidFill>
          <a:ln w="9525" cap="flat" cmpd="sng">
            <a:solidFill>
              <a:srgbClr val="5E7076"/>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ru-RU" sz="1800" dirty="0" smtClean="0">
                <a:solidFill>
                  <a:schemeClr val="lt1"/>
                </a:solidFill>
                <a:latin typeface="Calibri"/>
                <a:ea typeface="Calibri"/>
                <a:cs typeface="Calibri"/>
                <a:sym typeface="Calibri"/>
              </a:rPr>
              <a:t>Чтение данных</a:t>
            </a:r>
            <a:endParaRPr lang="en-GB" sz="1800" dirty="0">
              <a:solidFill>
                <a:schemeClr val="lt1"/>
              </a:solidFill>
              <a:latin typeface="Calibri"/>
              <a:ea typeface="Calibri"/>
              <a:cs typeface="Calibri"/>
              <a:sym typeface="Calibri"/>
            </a:endParaRPr>
          </a:p>
        </p:txBody>
      </p:sp>
      <p:sp>
        <p:nvSpPr>
          <p:cNvPr id="62" name="Shape 138"/>
          <p:cNvSpPr/>
          <p:nvPr/>
        </p:nvSpPr>
        <p:spPr>
          <a:xfrm>
            <a:off x="3499021" y="973907"/>
            <a:ext cx="1359015" cy="376811"/>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25" tIns="91425" rIns="91425" bIns="91425" anchor="ctr" anchorCtr="0">
            <a:noAutofit/>
          </a:bodyPr>
          <a:lstStyle/>
          <a:p>
            <a:pPr lvl="0" algn="ctr">
              <a:spcBef>
                <a:spcPts val="0"/>
              </a:spcBef>
              <a:buNone/>
            </a:pPr>
            <a:r>
              <a:rPr lang="ru-RU" sz="1600" dirty="0" smtClean="0">
                <a:solidFill>
                  <a:srgbClr val="5E7076"/>
                </a:solidFill>
                <a:latin typeface="Calibri"/>
                <a:ea typeface="Calibri"/>
                <a:cs typeface="Calibri"/>
                <a:sym typeface="Calibri"/>
              </a:rPr>
              <a:t>Данные</a:t>
            </a:r>
            <a:endParaRPr lang="en-GB" sz="1600" dirty="0">
              <a:solidFill>
                <a:srgbClr val="5E7076"/>
              </a:solidFill>
              <a:latin typeface="Calibri"/>
              <a:ea typeface="Calibri"/>
              <a:cs typeface="Calibri"/>
              <a:sym typeface="Calibri"/>
            </a:endParaRPr>
          </a:p>
        </p:txBody>
      </p:sp>
      <p:sp>
        <p:nvSpPr>
          <p:cNvPr id="63" name="Shape 138"/>
          <p:cNvSpPr/>
          <p:nvPr/>
        </p:nvSpPr>
        <p:spPr>
          <a:xfrm>
            <a:off x="3499021" y="1661365"/>
            <a:ext cx="1359015" cy="47084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25" tIns="91425" rIns="91425" bIns="91425" anchor="ctr" anchorCtr="0">
            <a:noAutofit/>
          </a:bodyPr>
          <a:lstStyle/>
          <a:p>
            <a:pPr lvl="0" algn="ctr">
              <a:lnSpc>
                <a:spcPct val="75000"/>
              </a:lnSpc>
              <a:spcBef>
                <a:spcPts val="0"/>
              </a:spcBef>
              <a:buNone/>
            </a:pPr>
            <a:r>
              <a:rPr lang="ru-RU" sz="1600" dirty="0" smtClean="0">
                <a:solidFill>
                  <a:srgbClr val="5E7076"/>
                </a:solidFill>
                <a:latin typeface="Calibri"/>
                <a:ea typeface="Calibri"/>
                <a:cs typeface="Calibri"/>
                <a:sym typeface="Calibri"/>
              </a:rPr>
              <a:t>Очищенные</a:t>
            </a:r>
          </a:p>
          <a:p>
            <a:pPr lvl="0" algn="ctr">
              <a:lnSpc>
                <a:spcPct val="75000"/>
              </a:lnSpc>
              <a:spcBef>
                <a:spcPts val="0"/>
              </a:spcBef>
              <a:buNone/>
            </a:pPr>
            <a:r>
              <a:rPr lang="ru-RU" sz="1600" dirty="0" smtClean="0">
                <a:solidFill>
                  <a:srgbClr val="5E7076"/>
                </a:solidFill>
                <a:latin typeface="Calibri"/>
                <a:ea typeface="Calibri"/>
                <a:cs typeface="Calibri"/>
                <a:sym typeface="Calibri"/>
              </a:rPr>
              <a:t>данные</a:t>
            </a:r>
            <a:endParaRPr lang="en-GB" sz="1600" dirty="0">
              <a:solidFill>
                <a:srgbClr val="5E7076"/>
              </a:solidFill>
              <a:latin typeface="Calibri"/>
              <a:ea typeface="Calibri"/>
              <a:cs typeface="Calibri"/>
              <a:sym typeface="Calibri"/>
            </a:endParaRPr>
          </a:p>
        </p:txBody>
      </p:sp>
      <p:sp>
        <p:nvSpPr>
          <p:cNvPr id="64" name="Shape 138"/>
          <p:cNvSpPr/>
          <p:nvPr/>
        </p:nvSpPr>
        <p:spPr>
          <a:xfrm>
            <a:off x="3496299" y="2486085"/>
            <a:ext cx="1359015" cy="376811"/>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25" tIns="91425" rIns="91425" bIns="91425" anchor="ctr" anchorCtr="0">
            <a:noAutofit/>
          </a:bodyPr>
          <a:lstStyle/>
          <a:p>
            <a:pPr lvl="0" algn="ctr">
              <a:spcBef>
                <a:spcPts val="0"/>
              </a:spcBef>
              <a:buNone/>
            </a:pPr>
            <a:r>
              <a:rPr lang="ru-RU" sz="1600" smtClean="0">
                <a:solidFill>
                  <a:srgbClr val="5E7076"/>
                </a:solidFill>
                <a:latin typeface="Calibri"/>
                <a:ea typeface="Calibri"/>
                <a:cs typeface="Calibri"/>
                <a:sym typeface="Calibri"/>
              </a:rPr>
              <a:t>Индекс</a:t>
            </a:r>
            <a:endParaRPr lang="en-GB" sz="1600" dirty="0">
              <a:solidFill>
                <a:srgbClr val="5E7076"/>
              </a:solidFill>
              <a:latin typeface="Calibri"/>
              <a:ea typeface="Calibri"/>
              <a:cs typeface="Calibri"/>
              <a:sym typeface="Calibri"/>
            </a:endParaRPr>
          </a:p>
        </p:txBody>
      </p:sp>
      <p:sp>
        <p:nvSpPr>
          <p:cNvPr id="65" name="Shape 138"/>
          <p:cNvSpPr/>
          <p:nvPr/>
        </p:nvSpPr>
        <p:spPr>
          <a:xfrm>
            <a:off x="3496298" y="3246609"/>
            <a:ext cx="1359015" cy="376811"/>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25" tIns="91425" rIns="91425" bIns="91425" anchor="ctr" anchorCtr="0">
            <a:noAutofit/>
          </a:bodyPr>
          <a:lstStyle/>
          <a:p>
            <a:pPr lvl="0" algn="ctr">
              <a:spcBef>
                <a:spcPts val="0"/>
              </a:spcBef>
              <a:buNone/>
            </a:pPr>
            <a:r>
              <a:rPr lang="ru-RU" sz="1600" dirty="0" smtClean="0">
                <a:solidFill>
                  <a:srgbClr val="5E7076"/>
                </a:solidFill>
                <a:latin typeface="Calibri"/>
                <a:ea typeface="Calibri"/>
                <a:cs typeface="Calibri"/>
                <a:sym typeface="Calibri"/>
              </a:rPr>
              <a:t>Матрица</a:t>
            </a:r>
            <a:endParaRPr lang="en-GB" sz="1600" dirty="0">
              <a:solidFill>
                <a:srgbClr val="5E7076"/>
              </a:solidFill>
              <a:latin typeface="Calibri"/>
              <a:ea typeface="Calibri"/>
              <a:cs typeface="Calibri"/>
              <a:sym typeface="Calibri"/>
            </a:endParaRPr>
          </a:p>
        </p:txBody>
      </p:sp>
      <p:sp>
        <p:nvSpPr>
          <p:cNvPr id="66" name="Shape 138"/>
          <p:cNvSpPr/>
          <p:nvPr/>
        </p:nvSpPr>
        <p:spPr>
          <a:xfrm>
            <a:off x="3496298" y="3977297"/>
            <a:ext cx="1359015" cy="376811"/>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25" tIns="91425" rIns="91425" bIns="91425" anchor="ctr" anchorCtr="0">
            <a:noAutofit/>
          </a:bodyPr>
          <a:lstStyle/>
          <a:p>
            <a:pPr lvl="0" algn="ctr">
              <a:spcBef>
                <a:spcPts val="0"/>
              </a:spcBef>
              <a:buNone/>
            </a:pPr>
            <a:r>
              <a:rPr lang="ru-RU" sz="1600" smtClean="0">
                <a:solidFill>
                  <a:srgbClr val="5E7076"/>
                </a:solidFill>
                <a:latin typeface="Calibri"/>
                <a:ea typeface="Calibri"/>
                <a:cs typeface="Calibri"/>
                <a:sym typeface="Calibri"/>
              </a:rPr>
              <a:t>Дубликаты</a:t>
            </a:r>
            <a:endParaRPr lang="en-GB" sz="1600" dirty="0">
              <a:solidFill>
                <a:srgbClr val="5E7076"/>
              </a:solidFill>
              <a:latin typeface="Calibri"/>
              <a:ea typeface="Calibri"/>
              <a:cs typeface="Calibri"/>
              <a:sym typeface="Calibri"/>
            </a:endParaRPr>
          </a:p>
        </p:txBody>
      </p:sp>
      <p:cxnSp>
        <p:nvCxnSpPr>
          <p:cNvPr id="72" name="Straight Arrow Connector 71"/>
          <p:cNvCxnSpPr>
            <a:stCxn id="138" idx="3"/>
            <a:endCxn id="63" idx="1"/>
          </p:cNvCxnSpPr>
          <p:nvPr/>
        </p:nvCxnSpPr>
        <p:spPr>
          <a:xfrm flipV="1">
            <a:off x="3003331" y="1896787"/>
            <a:ext cx="495690" cy="1"/>
          </a:xfrm>
          <a:prstGeom prst="straightConnector1">
            <a:avLst/>
          </a:prstGeom>
          <a:ln w="19050">
            <a:solidFill>
              <a:srgbClr val="5E7076"/>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39" idx="3"/>
            <a:endCxn id="64" idx="1"/>
          </p:cNvCxnSpPr>
          <p:nvPr/>
        </p:nvCxnSpPr>
        <p:spPr>
          <a:xfrm>
            <a:off x="3003331" y="2669865"/>
            <a:ext cx="492968" cy="4626"/>
          </a:xfrm>
          <a:prstGeom prst="straightConnector1">
            <a:avLst/>
          </a:prstGeom>
          <a:ln w="19050">
            <a:solidFill>
              <a:srgbClr val="5E7076"/>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40" idx="3"/>
            <a:endCxn id="65" idx="1"/>
          </p:cNvCxnSpPr>
          <p:nvPr/>
        </p:nvCxnSpPr>
        <p:spPr>
          <a:xfrm flipV="1">
            <a:off x="3003331" y="3435015"/>
            <a:ext cx="492967" cy="1"/>
          </a:xfrm>
          <a:prstGeom prst="straightConnector1">
            <a:avLst/>
          </a:prstGeom>
          <a:ln w="19050">
            <a:solidFill>
              <a:srgbClr val="5E7076"/>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41" idx="3"/>
            <a:endCxn id="66" idx="1"/>
          </p:cNvCxnSpPr>
          <p:nvPr/>
        </p:nvCxnSpPr>
        <p:spPr>
          <a:xfrm>
            <a:off x="3003331" y="4165326"/>
            <a:ext cx="492967" cy="377"/>
          </a:xfrm>
          <a:prstGeom prst="straightConnector1">
            <a:avLst/>
          </a:prstGeom>
          <a:ln w="19050">
            <a:solidFill>
              <a:srgbClr val="5E7076"/>
            </a:solidFill>
            <a:tailEnd type="triangle"/>
          </a:ln>
        </p:spPr>
        <p:style>
          <a:lnRef idx="1">
            <a:schemeClr val="accent1"/>
          </a:lnRef>
          <a:fillRef idx="0">
            <a:schemeClr val="accent1"/>
          </a:fillRef>
          <a:effectRef idx="0">
            <a:schemeClr val="accent1"/>
          </a:effectRef>
          <a:fontRef idx="minor">
            <a:schemeClr val="tx1"/>
          </a:fontRef>
        </p:style>
      </p:cxnSp>
      <p:sp>
        <p:nvSpPr>
          <p:cNvPr id="84" name="Shape 135"/>
          <p:cNvSpPr txBox="1">
            <a:spLocks/>
          </p:cNvSpPr>
          <p:nvPr/>
        </p:nvSpPr>
        <p:spPr>
          <a:xfrm>
            <a:off x="5328737" y="888401"/>
            <a:ext cx="3787593" cy="421500"/>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953734"/>
              </a:buClr>
              <a:buFont typeface="Calibri"/>
              <a:buNone/>
              <a:defRPr sz="2800" b="0" i="0" u="none" strike="noStrike" cap="none">
                <a:solidFill>
                  <a:srgbClr val="953734"/>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ru-RU" sz="2400" dirty="0" smtClean="0"/>
              <a:t>Используемые технологии</a:t>
            </a:r>
            <a:endParaRPr lang="en-GB" sz="2400" dirty="0"/>
          </a:p>
        </p:txBody>
      </p:sp>
      <p:pic>
        <p:nvPicPr>
          <p:cNvPr id="85" name="Picture 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1613" y="1352800"/>
            <a:ext cx="1272908" cy="1272908"/>
          </a:xfrm>
          <a:prstGeom prst="rect">
            <a:avLst/>
          </a:prstGeom>
        </p:spPr>
      </p:pic>
      <p:pic>
        <p:nvPicPr>
          <p:cNvPr id="86" name="Picture 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800" y="2123909"/>
            <a:ext cx="2134612" cy="845582"/>
          </a:xfrm>
          <a:prstGeom prst="rect">
            <a:avLst/>
          </a:prstGeom>
        </p:spPr>
      </p:pic>
      <p:pic>
        <p:nvPicPr>
          <p:cNvPr id="87" name="Picture 8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942" y="3246609"/>
            <a:ext cx="3506470" cy="73051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1" name="Shape 241"/>
          <p:cNvSpPr txBox="1">
            <a:spLocks noGrp="1"/>
          </p:cNvSpPr>
          <p:nvPr>
            <p:ph type="sldNum" idx="12"/>
          </p:nvPr>
        </p:nvSpPr>
        <p:spPr>
          <a:xfrm>
            <a:off x="395536" y="4659982"/>
            <a:ext cx="1512299" cy="216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GB" sz="1200" b="0" i="0" u="none" strike="noStrike" cap="none" smtClean="0">
                <a:solidFill>
                  <a:srgbClr val="888888"/>
                </a:solidFill>
                <a:latin typeface="Calibri"/>
                <a:ea typeface="Calibri"/>
                <a:cs typeface="Calibri"/>
                <a:sym typeface="Calibri"/>
              </a:rPr>
              <a:t>7</a:t>
            </a:fld>
            <a:r>
              <a:rPr lang="ru-RU" sz="1200" b="0" i="0" u="none" strike="noStrike" cap="none" dirty="0" smtClean="0">
                <a:solidFill>
                  <a:srgbClr val="888888"/>
                </a:solidFill>
                <a:latin typeface="Calibri"/>
                <a:ea typeface="Calibri"/>
                <a:cs typeface="Calibri"/>
                <a:sym typeface="Calibri"/>
              </a:rPr>
              <a:t>/14</a:t>
            </a:r>
            <a:endParaRPr lang="en-GB" dirty="0"/>
          </a:p>
        </p:txBody>
      </p:sp>
      <p:sp>
        <p:nvSpPr>
          <p:cNvPr id="5" name="Shape 230"/>
          <p:cNvSpPr txBox="1">
            <a:spLocks/>
          </p:cNvSpPr>
          <p:nvPr/>
        </p:nvSpPr>
        <p:spPr>
          <a:xfrm>
            <a:off x="323522" y="267500"/>
            <a:ext cx="6350999" cy="421500"/>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953734"/>
              </a:buClr>
              <a:buFont typeface="Calibri"/>
              <a:buNone/>
              <a:defRPr sz="2800" b="0" i="0" u="none" strike="noStrike" cap="none">
                <a:solidFill>
                  <a:srgbClr val="953734"/>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buSzPct val="25000"/>
            </a:pPr>
            <a:r>
              <a:rPr lang="ru-RU" dirty="0" smtClean="0"/>
              <a:t>Примеры ошибок</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905677254"/>
              </p:ext>
            </p:extLst>
          </p:nvPr>
        </p:nvGraphicFramePr>
        <p:xfrm>
          <a:off x="395536" y="845144"/>
          <a:ext cx="8361964" cy="3312570"/>
        </p:xfrm>
        <a:graphic>
          <a:graphicData uri="http://schemas.openxmlformats.org/drawingml/2006/table">
            <a:tbl>
              <a:tblPr firstRow="1" bandRow="1">
                <a:tableStyleId>{7E0F4F74-C75C-49E1-9362-D41F6C1A6AB0}</a:tableStyleId>
              </a:tblPr>
              <a:tblGrid>
                <a:gridCol w="2090491"/>
                <a:gridCol w="2090491"/>
                <a:gridCol w="2090491"/>
                <a:gridCol w="2090491"/>
              </a:tblGrid>
              <a:tr h="524516">
                <a:tc>
                  <a:txBody>
                    <a:bodyPr/>
                    <a:lstStyle/>
                    <a:p>
                      <a:pPr algn="ctr"/>
                      <a:r>
                        <a:rPr lang="ru-RU" sz="2000" b="1" dirty="0" smtClean="0">
                          <a:solidFill>
                            <a:srgbClr val="953734"/>
                          </a:solidFill>
                          <a:latin typeface="Calibri" charset="0"/>
                          <a:ea typeface="Calibri" charset="0"/>
                          <a:cs typeface="Calibri" charset="0"/>
                        </a:rPr>
                        <a:t>Фамилия</a:t>
                      </a:r>
                      <a:endParaRPr lang="en-US" sz="2000" b="1" dirty="0">
                        <a:solidFill>
                          <a:srgbClr val="953734"/>
                        </a:solidFill>
                        <a:latin typeface="Calibri" charset="0"/>
                        <a:ea typeface="Calibri" charset="0"/>
                        <a:cs typeface="Calibri" charset="0"/>
                      </a:endParaRPr>
                    </a:p>
                  </a:txBody>
                  <a:tcPr anchor="ctr"/>
                </a:tc>
                <a:tc>
                  <a:txBody>
                    <a:bodyPr/>
                    <a:lstStyle/>
                    <a:p>
                      <a:pPr algn="ctr"/>
                      <a:r>
                        <a:rPr lang="ru-RU" sz="2000" b="1" dirty="0" smtClean="0">
                          <a:solidFill>
                            <a:srgbClr val="953734"/>
                          </a:solidFill>
                          <a:latin typeface="Calibri" charset="0"/>
                          <a:ea typeface="Calibri" charset="0"/>
                          <a:cs typeface="Calibri" charset="0"/>
                        </a:rPr>
                        <a:t>Имя</a:t>
                      </a:r>
                      <a:endParaRPr lang="en-US" sz="2000" b="1" dirty="0">
                        <a:solidFill>
                          <a:srgbClr val="953734"/>
                        </a:solidFill>
                        <a:latin typeface="Calibri" charset="0"/>
                        <a:ea typeface="Calibri" charset="0"/>
                        <a:cs typeface="Calibri" charset="0"/>
                      </a:endParaRPr>
                    </a:p>
                  </a:txBody>
                  <a:tcPr anchor="ctr"/>
                </a:tc>
                <a:tc>
                  <a:txBody>
                    <a:bodyPr/>
                    <a:lstStyle/>
                    <a:p>
                      <a:pPr algn="ctr"/>
                      <a:r>
                        <a:rPr lang="ru-RU" sz="2000" b="1" dirty="0" smtClean="0">
                          <a:solidFill>
                            <a:srgbClr val="953734"/>
                          </a:solidFill>
                          <a:latin typeface="Calibri" charset="0"/>
                          <a:ea typeface="Calibri" charset="0"/>
                          <a:cs typeface="Calibri" charset="0"/>
                        </a:rPr>
                        <a:t>Отчество</a:t>
                      </a:r>
                      <a:endParaRPr lang="en-US" sz="2000" b="1" dirty="0">
                        <a:solidFill>
                          <a:srgbClr val="953734"/>
                        </a:solidFill>
                        <a:latin typeface="Calibri" charset="0"/>
                        <a:ea typeface="Calibri" charset="0"/>
                        <a:cs typeface="Calibri" charset="0"/>
                      </a:endParaRPr>
                    </a:p>
                  </a:txBody>
                  <a:tcPr anchor="ctr"/>
                </a:tc>
                <a:tc>
                  <a:txBody>
                    <a:bodyPr/>
                    <a:lstStyle/>
                    <a:p>
                      <a:pPr algn="ctr"/>
                      <a:r>
                        <a:rPr lang="ru-RU" sz="2000" b="1" dirty="0" smtClean="0">
                          <a:solidFill>
                            <a:srgbClr val="953734"/>
                          </a:solidFill>
                          <a:latin typeface="Calibri" charset="0"/>
                          <a:ea typeface="Calibri" charset="0"/>
                          <a:cs typeface="Calibri" charset="0"/>
                        </a:rPr>
                        <a:t>Дата рождения</a:t>
                      </a:r>
                      <a:endParaRPr lang="en-US" sz="2000" b="1" dirty="0">
                        <a:solidFill>
                          <a:srgbClr val="953734"/>
                        </a:solidFill>
                        <a:latin typeface="Calibri" charset="0"/>
                        <a:ea typeface="Calibri" charset="0"/>
                        <a:cs typeface="Calibri" charset="0"/>
                      </a:endParaRPr>
                    </a:p>
                  </a:txBody>
                  <a:tcPr anchor="ctr"/>
                </a:tc>
              </a:tr>
              <a:tr h="647142">
                <a:tc>
                  <a:txBody>
                    <a:bodyPr/>
                    <a:lstStyle/>
                    <a:p>
                      <a:pPr algn="ctr"/>
                      <a:r>
                        <a:rPr lang="ru-RU" sz="1600" dirty="0" smtClean="0">
                          <a:solidFill>
                            <a:srgbClr val="5E7076"/>
                          </a:solidFill>
                          <a:latin typeface="Calibri" charset="0"/>
                          <a:ea typeface="Calibri" charset="0"/>
                          <a:cs typeface="Calibri" charset="0"/>
                        </a:rPr>
                        <a:t>Иванова</a:t>
                      </a:r>
                      <a:r>
                        <a:rPr lang="ru-RU" sz="1600" baseline="0" dirty="0" smtClean="0">
                          <a:solidFill>
                            <a:srgbClr val="5E7076"/>
                          </a:solidFill>
                          <a:latin typeface="Calibri" charset="0"/>
                          <a:ea typeface="Calibri" charset="0"/>
                          <a:cs typeface="Calibri" charset="0"/>
                        </a:rPr>
                        <a:t> (дев. Шереметьева)</a:t>
                      </a:r>
                      <a:endParaRPr lang="en-US" sz="1600" dirty="0">
                        <a:solidFill>
                          <a:srgbClr val="5E7076"/>
                        </a:solidFill>
                        <a:latin typeface="Calibri" charset="0"/>
                        <a:ea typeface="Calibri" charset="0"/>
                        <a:cs typeface="Calibri" charset="0"/>
                      </a:endParaRPr>
                    </a:p>
                  </a:txBody>
                  <a:tcPr anchor="ctr"/>
                </a:tc>
                <a:tc>
                  <a:txBody>
                    <a:bodyPr/>
                    <a:lstStyle/>
                    <a:p>
                      <a:pPr algn="ctr"/>
                      <a:r>
                        <a:rPr lang="ru-RU" sz="1600" dirty="0" smtClean="0">
                          <a:solidFill>
                            <a:srgbClr val="5E7076"/>
                          </a:solidFill>
                          <a:latin typeface="Calibri" charset="0"/>
                          <a:ea typeface="Calibri" charset="0"/>
                          <a:cs typeface="Calibri" charset="0"/>
                        </a:rPr>
                        <a:t>Ольга</a:t>
                      </a:r>
                      <a:endParaRPr lang="en-US" sz="1600" dirty="0">
                        <a:solidFill>
                          <a:srgbClr val="5E7076"/>
                        </a:solidFill>
                        <a:latin typeface="Calibri" charset="0"/>
                        <a:ea typeface="Calibri" charset="0"/>
                        <a:cs typeface="Calibri" charset="0"/>
                      </a:endParaRPr>
                    </a:p>
                  </a:txBody>
                  <a:tcPr anchor="ctr"/>
                </a:tc>
                <a:tc>
                  <a:txBody>
                    <a:bodyPr/>
                    <a:lstStyle/>
                    <a:p>
                      <a:pPr algn="ctr"/>
                      <a:r>
                        <a:rPr lang="ru-RU" sz="1600" dirty="0" smtClean="0">
                          <a:solidFill>
                            <a:srgbClr val="5E7076"/>
                          </a:solidFill>
                          <a:latin typeface="Calibri" charset="0"/>
                          <a:ea typeface="Calibri" charset="0"/>
                          <a:cs typeface="Calibri" charset="0"/>
                        </a:rPr>
                        <a:t>Викторовна</a:t>
                      </a:r>
                      <a:endParaRPr lang="en-US" sz="1600" dirty="0">
                        <a:solidFill>
                          <a:srgbClr val="5E7076"/>
                        </a:solidFill>
                        <a:latin typeface="Calibri" charset="0"/>
                        <a:ea typeface="Calibri" charset="0"/>
                        <a:cs typeface="Calibri" charset="0"/>
                      </a:endParaRPr>
                    </a:p>
                  </a:txBody>
                  <a:tcPr anchor="ctr"/>
                </a:tc>
                <a:tc>
                  <a:txBody>
                    <a:bodyPr/>
                    <a:lstStyle/>
                    <a:p>
                      <a:pPr algn="ctr"/>
                      <a:r>
                        <a:rPr lang="ru-RU" sz="1600" dirty="0" smtClean="0">
                          <a:solidFill>
                            <a:srgbClr val="5E7076"/>
                          </a:solidFill>
                          <a:latin typeface="Calibri" charset="0"/>
                          <a:ea typeface="Calibri" charset="0"/>
                          <a:cs typeface="Calibri" charset="0"/>
                        </a:rPr>
                        <a:t>12/06/1990</a:t>
                      </a:r>
                      <a:endParaRPr lang="en-US" sz="1600" dirty="0">
                        <a:solidFill>
                          <a:srgbClr val="5E7076"/>
                        </a:solidFill>
                        <a:latin typeface="Calibri" charset="0"/>
                        <a:ea typeface="Calibri" charset="0"/>
                        <a:cs typeface="Calibri" charset="0"/>
                      </a:endParaRPr>
                    </a:p>
                  </a:txBody>
                  <a:tcPr anchor="ctr"/>
                </a:tc>
              </a:tr>
              <a:tr h="497798">
                <a:tc>
                  <a:txBody>
                    <a:bodyPr/>
                    <a:lstStyle/>
                    <a:p>
                      <a:pPr algn="ctr"/>
                      <a:r>
                        <a:rPr lang="ru-RU" sz="1600" dirty="0" smtClean="0">
                          <a:solidFill>
                            <a:srgbClr val="5E7076"/>
                          </a:solidFill>
                          <a:latin typeface="Calibri" charset="0"/>
                          <a:ea typeface="Calibri" charset="0"/>
                          <a:cs typeface="Calibri" charset="0"/>
                        </a:rPr>
                        <a:t>Шереметьева</a:t>
                      </a:r>
                      <a:endParaRPr lang="en-US" sz="1600" dirty="0">
                        <a:solidFill>
                          <a:srgbClr val="5E7076"/>
                        </a:solidFill>
                        <a:latin typeface="Calibri" charset="0"/>
                        <a:ea typeface="Calibri" charset="0"/>
                        <a:cs typeface="Calibri" charset="0"/>
                      </a:endParaRPr>
                    </a:p>
                  </a:txBody>
                  <a:tcPr anchor="ctr"/>
                </a:tc>
                <a:tc>
                  <a:txBody>
                    <a:bodyPr/>
                    <a:lstStyle/>
                    <a:p>
                      <a:pPr algn="ctr"/>
                      <a:r>
                        <a:rPr lang="ru-RU" sz="1600" dirty="0" smtClean="0">
                          <a:solidFill>
                            <a:srgbClr val="5E7076"/>
                          </a:solidFill>
                          <a:latin typeface="Calibri" charset="0"/>
                          <a:ea typeface="Calibri" charset="0"/>
                          <a:cs typeface="Calibri" charset="0"/>
                        </a:rPr>
                        <a:t>Ольга</a:t>
                      </a:r>
                      <a:endParaRPr lang="en-US" sz="1600" dirty="0">
                        <a:solidFill>
                          <a:srgbClr val="5E7076"/>
                        </a:solidFill>
                        <a:latin typeface="Calibri" charset="0"/>
                        <a:ea typeface="Calibri" charset="0"/>
                        <a:cs typeface="Calibri" charset="0"/>
                      </a:endParaRPr>
                    </a:p>
                  </a:txBody>
                  <a:tcPr anchor="ctr"/>
                </a:tc>
                <a:tc>
                  <a:txBody>
                    <a:bodyPr/>
                    <a:lstStyle/>
                    <a:p>
                      <a:pPr algn="ctr"/>
                      <a:r>
                        <a:rPr lang="ru-RU" sz="1600" dirty="0" smtClean="0">
                          <a:solidFill>
                            <a:srgbClr val="5E7076"/>
                          </a:solidFill>
                          <a:latin typeface="Calibri" charset="0"/>
                          <a:ea typeface="Calibri" charset="0"/>
                          <a:cs typeface="Calibri" charset="0"/>
                        </a:rPr>
                        <a:t>-</a:t>
                      </a:r>
                      <a:endParaRPr lang="en-US" sz="1600" dirty="0">
                        <a:solidFill>
                          <a:srgbClr val="5E7076"/>
                        </a:solidFill>
                        <a:latin typeface="Calibri" charset="0"/>
                        <a:ea typeface="Calibri" charset="0"/>
                        <a:cs typeface="Calibri" charset="0"/>
                      </a:endParaRPr>
                    </a:p>
                  </a:txBody>
                  <a:tcPr anchor="ctr"/>
                </a:tc>
                <a:tc>
                  <a:txBody>
                    <a:bodyPr/>
                    <a:lstStyle/>
                    <a:p>
                      <a:pPr algn="ctr"/>
                      <a:r>
                        <a:rPr lang="ru-RU" sz="1600" dirty="0" smtClean="0">
                          <a:solidFill>
                            <a:srgbClr val="5E7076"/>
                          </a:solidFill>
                          <a:latin typeface="Calibri" charset="0"/>
                          <a:ea typeface="Calibri" charset="0"/>
                          <a:cs typeface="Calibri" charset="0"/>
                        </a:rPr>
                        <a:t>12</a:t>
                      </a:r>
                      <a:r>
                        <a:rPr lang="en-US" sz="1600" dirty="0" smtClean="0">
                          <a:solidFill>
                            <a:srgbClr val="5E7076"/>
                          </a:solidFill>
                          <a:latin typeface="Calibri" charset="0"/>
                          <a:ea typeface="Calibri" charset="0"/>
                          <a:cs typeface="Calibri" charset="0"/>
                        </a:rPr>
                        <a:t>.06.1990</a:t>
                      </a:r>
                      <a:r>
                        <a:rPr lang="en-US" sz="1600" baseline="0" dirty="0" smtClean="0">
                          <a:solidFill>
                            <a:srgbClr val="5E7076"/>
                          </a:solidFill>
                          <a:latin typeface="Calibri" charset="0"/>
                          <a:ea typeface="Calibri" charset="0"/>
                          <a:cs typeface="Calibri" charset="0"/>
                        </a:rPr>
                        <a:t> 00:00:00</a:t>
                      </a:r>
                      <a:endParaRPr lang="en-US" sz="1600" dirty="0">
                        <a:solidFill>
                          <a:srgbClr val="5E7076"/>
                        </a:solidFill>
                        <a:latin typeface="Calibri" charset="0"/>
                        <a:ea typeface="Calibri" charset="0"/>
                        <a:cs typeface="Calibri" charset="0"/>
                      </a:endParaRPr>
                    </a:p>
                  </a:txBody>
                  <a:tcPr anchor="ctr"/>
                </a:tc>
              </a:tr>
              <a:tr h="468086">
                <a:tc>
                  <a:txBody>
                    <a:bodyPr/>
                    <a:lstStyle/>
                    <a:p>
                      <a:pPr algn="ctr"/>
                      <a:r>
                        <a:rPr lang="ru-RU" sz="1600" dirty="0" smtClean="0">
                          <a:solidFill>
                            <a:srgbClr val="5E7076"/>
                          </a:solidFill>
                          <a:latin typeface="Calibri" charset="0"/>
                          <a:ea typeface="Calibri" charset="0"/>
                          <a:cs typeface="Calibri" charset="0"/>
                        </a:rPr>
                        <a:t>Иванова</a:t>
                      </a:r>
                      <a:endParaRPr lang="en-US" sz="1600" dirty="0">
                        <a:solidFill>
                          <a:srgbClr val="5E7076"/>
                        </a:solidFill>
                        <a:latin typeface="Calibri" charset="0"/>
                        <a:ea typeface="Calibri" charset="0"/>
                        <a:cs typeface="Calibri" charset="0"/>
                      </a:endParaRPr>
                    </a:p>
                  </a:txBody>
                  <a:tcPr anchor="ctr"/>
                </a:tc>
                <a:tc>
                  <a:txBody>
                    <a:bodyPr/>
                    <a:lstStyle/>
                    <a:p>
                      <a:pPr algn="ctr"/>
                      <a:r>
                        <a:rPr lang="ru-RU" sz="1600" dirty="0" smtClean="0">
                          <a:solidFill>
                            <a:srgbClr val="5E7076"/>
                          </a:solidFill>
                          <a:latin typeface="Calibri" charset="0"/>
                          <a:ea typeface="Calibri" charset="0"/>
                          <a:cs typeface="Calibri" charset="0"/>
                        </a:rPr>
                        <a:t>Ольга</a:t>
                      </a:r>
                      <a:endParaRPr lang="en-US" sz="1600" dirty="0">
                        <a:solidFill>
                          <a:srgbClr val="5E7076"/>
                        </a:solidFill>
                        <a:latin typeface="Calibri" charset="0"/>
                        <a:ea typeface="Calibri" charset="0"/>
                        <a:cs typeface="Calibri" charset="0"/>
                      </a:endParaRPr>
                    </a:p>
                  </a:txBody>
                  <a:tcPr anchor="ctr"/>
                </a:tc>
                <a:tc>
                  <a:txBody>
                    <a:bodyPr/>
                    <a:lstStyle/>
                    <a:p>
                      <a:pPr algn="ctr"/>
                      <a:r>
                        <a:rPr lang="ru-RU" sz="1600" dirty="0" smtClean="0">
                          <a:solidFill>
                            <a:srgbClr val="5E7076"/>
                          </a:solidFill>
                          <a:latin typeface="Calibri" charset="0"/>
                          <a:ea typeface="Calibri" charset="0"/>
                          <a:cs typeface="Calibri" charset="0"/>
                        </a:rPr>
                        <a:t>неизвестно</a:t>
                      </a:r>
                      <a:endParaRPr lang="en-US" sz="1600" dirty="0">
                        <a:solidFill>
                          <a:srgbClr val="5E7076"/>
                        </a:solidFill>
                        <a:latin typeface="Calibri" charset="0"/>
                        <a:ea typeface="Calibri" charset="0"/>
                        <a:cs typeface="Calibri" charset="0"/>
                      </a:endParaRPr>
                    </a:p>
                  </a:txBody>
                  <a:tcPr anchor="ctr"/>
                </a:tc>
                <a:tc>
                  <a:txBody>
                    <a:bodyPr/>
                    <a:lstStyle/>
                    <a:p>
                      <a:pPr algn="ctr"/>
                      <a:r>
                        <a:rPr lang="ru-RU" sz="1600" dirty="0" smtClean="0">
                          <a:solidFill>
                            <a:srgbClr val="5E7076"/>
                          </a:solidFill>
                          <a:latin typeface="Calibri" charset="0"/>
                          <a:ea typeface="Calibri" charset="0"/>
                          <a:cs typeface="Calibri" charset="0"/>
                        </a:rPr>
                        <a:t>12/06/1990</a:t>
                      </a:r>
                      <a:endParaRPr lang="en-US" sz="1600" dirty="0">
                        <a:solidFill>
                          <a:srgbClr val="5E7076"/>
                        </a:solidFill>
                        <a:latin typeface="Calibri" charset="0"/>
                        <a:ea typeface="Calibri" charset="0"/>
                        <a:cs typeface="Calibri" charset="0"/>
                      </a:endParaRPr>
                    </a:p>
                  </a:txBody>
                  <a:tcPr anchor="ctr"/>
                </a:tc>
              </a:tr>
              <a:tr h="443476">
                <a:tc>
                  <a:txBody>
                    <a:bodyPr/>
                    <a:lstStyle/>
                    <a:p>
                      <a:pPr algn="ctr"/>
                      <a:r>
                        <a:rPr lang="ru-RU" sz="1600" dirty="0" err="1" smtClean="0">
                          <a:solidFill>
                            <a:srgbClr val="5E7076"/>
                          </a:solidFill>
                          <a:latin typeface="Calibri" charset="0"/>
                          <a:ea typeface="Calibri" charset="0"/>
                          <a:cs typeface="Calibri" charset="0"/>
                        </a:rPr>
                        <a:t>Амиров</a:t>
                      </a:r>
                      <a:endParaRPr lang="en-US" sz="1600" dirty="0">
                        <a:solidFill>
                          <a:srgbClr val="5E7076"/>
                        </a:solidFill>
                        <a:latin typeface="Calibri" charset="0"/>
                        <a:ea typeface="Calibri" charset="0"/>
                        <a:cs typeface="Calibri" charset="0"/>
                      </a:endParaRPr>
                    </a:p>
                  </a:txBody>
                  <a:tcPr anchor="ctr"/>
                </a:tc>
                <a:tc>
                  <a:txBody>
                    <a:bodyPr/>
                    <a:lstStyle/>
                    <a:p>
                      <a:pPr algn="ctr"/>
                      <a:r>
                        <a:rPr lang="ru-RU" sz="1600" dirty="0" smtClean="0">
                          <a:solidFill>
                            <a:srgbClr val="5E7076"/>
                          </a:solidFill>
                          <a:latin typeface="Calibri" charset="0"/>
                          <a:ea typeface="Calibri" charset="0"/>
                          <a:cs typeface="Calibri" charset="0"/>
                        </a:rPr>
                        <a:t>Амир</a:t>
                      </a:r>
                      <a:endParaRPr lang="en-US" sz="1600" dirty="0">
                        <a:solidFill>
                          <a:srgbClr val="5E7076"/>
                        </a:solidFill>
                        <a:latin typeface="Calibri" charset="0"/>
                        <a:ea typeface="Calibri" charset="0"/>
                        <a:cs typeface="Calibri" charset="0"/>
                      </a:endParaRPr>
                    </a:p>
                  </a:txBody>
                  <a:tcPr anchor="ctr"/>
                </a:tc>
                <a:tc>
                  <a:txBody>
                    <a:bodyPr/>
                    <a:lstStyle/>
                    <a:p>
                      <a:pPr algn="ctr"/>
                      <a:r>
                        <a:rPr lang="ru-RU" sz="1600" dirty="0" err="1" smtClean="0">
                          <a:solidFill>
                            <a:srgbClr val="5E7076"/>
                          </a:solidFill>
                          <a:latin typeface="Calibri" charset="0"/>
                          <a:ea typeface="Calibri" charset="0"/>
                          <a:cs typeface="Calibri" charset="0"/>
                        </a:rPr>
                        <a:t>Арслан</a:t>
                      </a:r>
                      <a:r>
                        <a:rPr lang="ru-RU" sz="1600" dirty="0" smtClean="0">
                          <a:solidFill>
                            <a:srgbClr val="5E7076"/>
                          </a:solidFill>
                          <a:latin typeface="Calibri" charset="0"/>
                          <a:ea typeface="Calibri" charset="0"/>
                          <a:cs typeface="Calibri" charset="0"/>
                        </a:rPr>
                        <a:t> Оглы</a:t>
                      </a:r>
                      <a:endParaRPr lang="en-US" sz="1600" dirty="0">
                        <a:solidFill>
                          <a:srgbClr val="5E7076"/>
                        </a:solidFill>
                        <a:latin typeface="Calibri" charset="0"/>
                        <a:ea typeface="Calibri" charset="0"/>
                        <a:cs typeface="Calibri" charset="0"/>
                      </a:endParaRPr>
                    </a:p>
                  </a:txBody>
                  <a:tcPr anchor="ctr"/>
                </a:tc>
                <a:tc>
                  <a:txBody>
                    <a:bodyPr/>
                    <a:lstStyle/>
                    <a:p>
                      <a:pPr algn="ctr"/>
                      <a:r>
                        <a:rPr lang="ru-RU" sz="1600" dirty="0" smtClean="0">
                          <a:solidFill>
                            <a:srgbClr val="5E7076"/>
                          </a:solidFill>
                          <a:latin typeface="Calibri" charset="0"/>
                          <a:ea typeface="Calibri" charset="0"/>
                          <a:cs typeface="Calibri" charset="0"/>
                        </a:rPr>
                        <a:t>12-08-1980</a:t>
                      </a:r>
                      <a:endParaRPr lang="en-US" sz="1600" dirty="0">
                        <a:solidFill>
                          <a:srgbClr val="5E7076"/>
                        </a:solidFill>
                        <a:latin typeface="Calibri" charset="0"/>
                        <a:ea typeface="Calibri" charset="0"/>
                        <a:cs typeface="Calibri" charset="0"/>
                      </a:endParaRPr>
                    </a:p>
                  </a:txBody>
                  <a:tcPr anchor="ctr"/>
                </a:tc>
              </a:tr>
              <a:tr h="365776">
                <a:tc>
                  <a:txBody>
                    <a:bodyPr/>
                    <a:lstStyle/>
                    <a:p>
                      <a:pPr algn="ctr"/>
                      <a:r>
                        <a:rPr lang="ru-RU" sz="1600" dirty="0" err="1" smtClean="0">
                          <a:solidFill>
                            <a:srgbClr val="5E7076"/>
                          </a:solidFill>
                          <a:latin typeface="Calibri" charset="0"/>
                          <a:ea typeface="Calibri" charset="0"/>
                          <a:cs typeface="Calibri" charset="0"/>
                        </a:rPr>
                        <a:t>Амиров</a:t>
                      </a:r>
                      <a:endParaRPr lang="en-US" sz="1600" dirty="0">
                        <a:solidFill>
                          <a:srgbClr val="5E7076"/>
                        </a:solidFill>
                        <a:latin typeface="Calibri" charset="0"/>
                        <a:ea typeface="Calibri" charset="0"/>
                        <a:cs typeface="Calibri" charset="0"/>
                      </a:endParaRPr>
                    </a:p>
                  </a:txBody>
                  <a:tcPr anchor="ctr"/>
                </a:tc>
                <a:tc>
                  <a:txBody>
                    <a:bodyPr/>
                    <a:lstStyle/>
                    <a:p>
                      <a:pPr algn="ctr"/>
                      <a:r>
                        <a:rPr lang="ru-RU" sz="1600" dirty="0" smtClean="0">
                          <a:solidFill>
                            <a:srgbClr val="5E7076"/>
                          </a:solidFill>
                          <a:latin typeface="Calibri" charset="0"/>
                          <a:ea typeface="Calibri" charset="0"/>
                          <a:cs typeface="Calibri" charset="0"/>
                        </a:rPr>
                        <a:t>нет</a:t>
                      </a:r>
                      <a:endParaRPr lang="en-US" sz="1600" dirty="0">
                        <a:solidFill>
                          <a:srgbClr val="5E7076"/>
                        </a:solidFill>
                        <a:latin typeface="Calibri" charset="0"/>
                        <a:ea typeface="Calibri" charset="0"/>
                        <a:cs typeface="Calibri" charset="0"/>
                      </a:endParaRPr>
                    </a:p>
                  </a:txBody>
                  <a:tcPr anchor="ctr"/>
                </a:tc>
                <a:tc>
                  <a:txBody>
                    <a:bodyPr/>
                    <a:lstStyle/>
                    <a:p>
                      <a:pPr algn="ctr"/>
                      <a:r>
                        <a:rPr lang="ru-RU" sz="1600" dirty="0" err="1" smtClean="0">
                          <a:solidFill>
                            <a:srgbClr val="5E7076"/>
                          </a:solidFill>
                          <a:latin typeface="Calibri" charset="0"/>
                          <a:ea typeface="Calibri" charset="0"/>
                          <a:cs typeface="Calibri" charset="0"/>
                        </a:rPr>
                        <a:t>Арсланович</a:t>
                      </a:r>
                      <a:endParaRPr lang="en-US" sz="1600" dirty="0">
                        <a:solidFill>
                          <a:srgbClr val="5E7076"/>
                        </a:solidFill>
                        <a:latin typeface="Calibri" charset="0"/>
                        <a:ea typeface="Calibri" charset="0"/>
                        <a:cs typeface="Calibri" charset="0"/>
                      </a:endParaRPr>
                    </a:p>
                  </a:txBody>
                  <a:tcPr anchor="ctr"/>
                </a:tc>
                <a:tc>
                  <a:txBody>
                    <a:bodyPr/>
                    <a:lstStyle/>
                    <a:p>
                      <a:pPr algn="ctr"/>
                      <a:r>
                        <a:rPr lang="ru-RU" sz="1600" dirty="0" smtClean="0">
                          <a:solidFill>
                            <a:srgbClr val="5E7076"/>
                          </a:solidFill>
                          <a:latin typeface="Calibri" charset="0"/>
                          <a:ea typeface="Calibri" charset="0"/>
                          <a:cs typeface="Calibri" charset="0"/>
                        </a:rPr>
                        <a:t>12</a:t>
                      </a:r>
                      <a:r>
                        <a:rPr lang="en-US" sz="1600" dirty="0" smtClean="0">
                          <a:solidFill>
                            <a:srgbClr val="5E7076"/>
                          </a:solidFill>
                          <a:latin typeface="Calibri" charset="0"/>
                          <a:ea typeface="Calibri" charset="0"/>
                          <a:cs typeface="Calibri" charset="0"/>
                        </a:rPr>
                        <a:t>.</a:t>
                      </a:r>
                      <a:r>
                        <a:rPr lang="ru-RU" sz="1600" dirty="0" smtClean="0">
                          <a:solidFill>
                            <a:srgbClr val="5E7076"/>
                          </a:solidFill>
                          <a:latin typeface="Calibri" charset="0"/>
                          <a:ea typeface="Calibri" charset="0"/>
                          <a:cs typeface="Calibri" charset="0"/>
                        </a:rPr>
                        <a:t>08</a:t>
                      </a:r>
                      <a:r>
                        <a:rPr lang="en-US" sz="1600" dirty="0" smtClean="0">
                          <a:solidFill>
                            <a:srgbClr val="5E7076"/>
                          </a:solidFill>
                          <a:latin typeface="Calibri" charset="0"/>
                          <a:ea typeface="Calibri" charset="0"/>
                          <a:cs typeface="Calibri" charset="0"/>
                        </a:rPr>
                        <a:t>.</a:t>
                      </a:r>
                      <a:r>
                        <a:rPr lang="ru-RU" sz="1600" dirty="0" smtClean="0">
                          <a:solidFill>
                            <a:srgbClr val="5E7076"/>
                          </a:solidFill>
                          <a:latin typeface="Calibri" charset="0"/>
                          <a:ea typeface="Calibri" charset="0"/>
                          <a:cs typeface="Calibri" charset="0"/>
                        </a:rPr>
                        <a:t>1980</a:t>
                      </a:r>
                      <a:endParaRPr lang="en-US" sz="1600" dirty="0">
                        <a:solidFill>
                          <a:srgbClr val="5E7076"/>
                        </a:solidFill>
                        <a:latin typeface="Calibri" charset="0"/>
                        <a:ea typeface="Calibri" charset="0"/>
                        <a:cs typeface="Calibri" charset="0"/>
                      </a:endParaRPr>
                    </a:p>
                  </a:txBody>
                  <a:tcPr anchor="ctr"/>
                </a:tc>
              </a:tr>
              <a:tr h="365776">
                <a:tc>
                  <a:txBody>
                    <a:bodyPr/>
                    <a:lstStyle/>
                    <a:p>
                      <a:pPr algn="ctr"/>
                      <a:r>
                        <a:rPr lang="ru-RU" sz="1600" dirty="0" smtClean="0">
                          <a:solidFill>
                            <a:srgbClr val="5E7076"/>
                          </a:solidFill>
                          <a:latin typeface="Calibri" charset="0"/>
                          <a:ea typeface="Calibri" charset="0"/>
                          <a:cs typeface="Calibri" charset="0"/>
                        </a:rPr>
                        <a:t>Иванов Сергей</a:t>
                      </a:r>
                      <a:endParaRPr lang="en-US" sz="1600" dirty="0">
                        <a:solidFill>
                          <a:srgbClr val="5E7076"/>
                        </a:solidFill>
                        <a:latin typeface="Calibri" charset="0"/>
                        <a:ea typeface="Calibri" charset="0"/>
                        <a:cs typeface="Calibri" charset="0"/>
                      </a:endParaRPr>
                    </a:p>
                  </a:txBody>
                  <a:tcPr anchor="ctr"/>
                </a:tc>
                <a:tc>
                  <a:txBody>
                    <a:bodyPr/>
                    <a:lstStyle/>
                    <a:p>
                      <a:pPr algn="ctr"/>
                      <a:endParaRPr lang="en-US" sz="1600" dirty="0">
                        <a:solidFill>
                          <a:srgbClr val="5E7076"/>
                        </a:solidFill>
                        <a:latin typeface="Calibri" charset="0"/>
                        <a:ea typeface="Calibri" charset="0"/>
                        <a:cs typeface="Calibri" charset="0"/>
                      </a:endParaRPr>
                    </a:p>
                  </a:txBody>
                  <a:tcPr anchor="ctr"/>
                </a:tc>
                <a:tc>
                  <a:txBody>
                    <a:bodyPr/>
                    <a:lstStyle/>
                    <a:p>
                      <a:pPr algn="ctr"/>
                      <a:r>
                        <a:rPr lang="en-US" sz="1600" dirty="0" smtClean="0">
                          <a:solidFill>
                            <a:srgbClr val="5E7076"/>
                          </a:solidFill>
                          <a:latin typeface="Calibri" charset="0"/>
                          <a:ea typeface="Calibri" charset="0"/>
                          <a:cs typeface="Calibri" charset="0"/>
                        </a:rPr>
                        <a:t>Vladimirovich</a:t>
                      </a:r>
                      <a:endParaRPr lang="en-US" sz="1600" dirty="0">
                        <a:solidFill>
                          <a:srgbClr val="5E7076"/>
                        </a:solidFill>
                        <a:latin typeface="Calibri" charset="0"/>
                        <a:ea typeface="Calibri" charset="0"/>
                        <a:cs typeface="Calibri" charset="0"/>
                      </a:endParaRPr>
                    </a:p>
                  </a:txBody>
                  <a:tcPr anchor="ctr"/>
                </a:tc>
                <a:tc>
                  <a:txBody>
                    <a:bodyPr/>
                    <a:lstStyle/>
                    <a:p>
                      <a:pPr algn="ctr"/>
                      <a:r>
                        <a:rPr lang="en-US" sz="1600" dirty="0" smtClean="0">
                          <a:solidFill>
                            <a:srgbClr val="5E7076"/>
                          </a:solidFill>
                          <a:latin typeface="Calibri" charset="0"/>
                          <a:ea typeface="Calibri" charset="0"/>
                          <a:cs typeface="Calibri" charset="0"/>
                        </a:rPr>
                        <a:t>12/04/1999</a:t>
                      </a:r>
                      <a:endParaRPr lang="en-US" sz="1600" dirty="0">
                        <a:solidFill>
                          <a:srgbClr val="5E7076"/>
                        </a:solidFill>
                        <a:latin typeface="Calibri" charset="0"/>
                        <a:ea typeface="Calibri" charset="0"/>
                        <a:cs typeface="Calibri" charset="0"/>
                      </a:endParaRPr>
                    </a:p>
                  </a:txBody>
                  <a:tcPr anchor="ctr"/>
                </a:tc>
              </a:tr>
            </a:tbl>
          </a:graphicData>
        </a:graphic>
      </p:graphicFrame>
      <p:sp>
        <p:nvSpPr>
          <p:cNvPr id="9" name="Shape 121"/>
          <p:cNvSpPr txBox="1"/>
          <p:nvPr/>
        </p:nvSpPr>
        <p:spPr>
          <a:xfrm>
            <a:off x="388237" y="4230014"/>
            <a:ext cx="8515200" cy="357752"/>
          </a:xfrm>
          <a:prstGeom prst="rect">
            <a:avLst/>
          </a:prstGeom>
          <a:noFill/>
          <a:ln>
            <a:noFill/>
          </a:ln>
        </p:spPr>
        <p:txBody>
          <a:bodyPr lIns="91425" tIns="91425" rIns="91425" bIns="91425" anchor="ctr" anchorCtr="0">
            <a:noAutofit/>
          </a:bodyPr>
          <a:lstStyle/>
          <a:p>
            <a:pPr lvl="0" algn="ctr">
              <a:spcBef>
                <a:spcPts val="0"/>
              </a:spcBef>
              <a:buNone/>
            </a:pPr>
            <a:r>
              <a:rPr lang="en-GB" sz="1600" dirty="0" smtClean="0">
                <a:solidFill>
                  <a:srgbClr val="5E7076"/>
                </a:solidFill>
                <a:latin typeface="Calibri"/>
                <a:ea typeface="Calibri"/>
                <a:cs typeface="Calibri"/>
                <a:sym typeface="Calibri"/>
              </a:rPr>
              <a:t>Табл.2. </a:t>
            </a:r>
            <a:r>
              <a:rPr lang="ru-RU" sz="1600" dirty="0" smtClean="0">
                <a:solidFill>
                  <a:srgbClr val="5E7076"/>
                </a:solidFill>
                <a:latin typeface="Calibri"/>
                <a:ea typeface="Calibri"/>
                <a:cs typeface="Calibri"/>
                <a:sym typeface="Calibri"/>
              </a:rPr>
              <a:t>Пример данных с различными видами ошибок.</a:t>
            </a:r>
            <a:endParaRPr lang="en-GB" sz="1600" dirty="0">
              <a:solidFill>
                <a:srgbClr val="5E7076"/>
              </a:solidFill>
              <a:latin typeface="Calibri"/>
              <a:ea typeface="Calibri"/>
              <a:cs typeface="Calibri"/>
              <a:sym typeface="Calibri"/>
            </a:endParaRPr>
          </a:p>
        </p:txBody>
      </p:sp>
    </p:spTree>
    <p:extLst>
      <p:ext uri="{BB962C8B-B14F-4D97-AF65-F5344CB8AC3E}">
        <p14:creationId xmlns:p14="http://schemas.microsoft.com/office/powerpoint/2010/main" val="1437231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23525" y="267500"/>
            <a:ext cx="8704800" cy="421500"/>
          </a:xfrm>
          <a:prstGeom prst="rect">
            <a:avLst/>
          </a:prstGeom>
          <a:noFill/>
          <a:ln>
            <a:noFill/>
          </a:ln>
        </p:spPr>
        <p:txBody>
          <a:bodyPr lIns="91425" tIns="45700" rIns="91425" bIns="45700" anchor="ctr" anchorCtr="0">
            <a:noAutofit/>
          </a:bodyPr>
          <a:lstStyle/>
          <a:p>
            <a:pPr marL="0" marR="0" lvl="0" indent="0" algn="l" rtl="0">
              <a:spcBef>
                <a:spcPts val="0"/>
              </a:spcBef>
              <a:buClr>
                <a:srgbClr val="953734"/>
              </a:buClr>
              <a:buSzPct val="25000"/>
              <a:buFont typeface="Calibri"/>
              <a:buNone/>
            </a:pPr>
            <a:r>
              <a:rPr lang="en-GB"/>
              <a:t>Алгоритм поиска дубликатов: индексирование</a:t>
            </a:r>
          </a:p>
        </p:txBody>
      </p:sp>
      <p:sp>
        <p:nvSpPr>
          <p:cNvPr id="152" name="Shape 152"/>
          <p:cNvSpPr txBox="1">
            <a:spLocks noGrp="1"/>
          </p:cNvSpPr>
          <p:nvPr>
            <p:ph type="subTitle" idx="2"/>
          </p:nvPr>
        </p:nvSpPr>
        <p:spPr>
          <a:xfrm>
            <a:off x="323525" y="775300"/>
            <a:ext cx="8704800" cy="3826500"/>
          </a:xfrm>
          <a:prstGeom prst="rect">
            <a:avLst/>
          </a:prstGeom>
          <a:noFill/>
          <a:ln>
            <a:noFill/>
          </a:ln>
        </p:spPr>
        <p:txBody>
          <a:bodyPr lIns="91425" tIns="45700" rIns="91425" bIns="45700" anchor="ctr" anchorCtr="0">
            <a:noAutofit/>
          </a:bodyPr>
          <a:lstStyle/>
          <a:p>
            <a:pPr marL="0" marR="0" lvl="0" indent="0" algn="l" rtl="0">
              <a:lnSpc>
                <a:spcPct val="115000"/>
              </a:lnSpc>
              <a:spcBef>
                <a:spcPts val="0"/>
              </a:spcBef>
              <a:buClr>
                <a:srgbClr val="5E7076"/>
              </a:buClr>
              <a:buSzPct val="25000"/>
              <a:buFont typeface="Arial"/>
              <a:buNone/>
            </a:pPr>
            <a:r>
              <a:rPr lang="ru-RU" sz="2400" dirty="0" smtClean="0">
                <a:solidFill>
                  <a:srgbClr val="953734"/>
                </a:solidFill>
              </a:rPr>
              <a:t>Задача</a:t>
            </a:r>
            <a:r>
              <a:rPr lang="ru-RU" sz="2400" dirty="0" smtClean="0"/>
              <a:t>: уменьшить количество рассматриваемых записей.</a:t>
            </a:r>
          </a:p>
          <a:p>
            <a:pPr marL="0" marR="0" lvl="0" indent="0" algn="l" rtl="0">
              <a:lnSpc>
                <a:spcPct val="115000"/>
              </a:lnSpc>
              <a:spcBef>
                <a:spcPts val="0"/>
              </a:spcBef>
              <a:buClr>
                <a:srgbClr val="5E7076"/>
              </a:buClr>
              <a:buSzPct val="25000"/>
              <a:buFont typeface="Arial"/>
              <a:buNone/>
            </a:pPr>
            <a:r>
              <a:rPr lang="ru-RU" sz="2400" dirty="0" smtClean="0">
                <a:solidFill>
                  <a:srgbClr val="953734"/>
                </a:solidFill>
              </a:rPr>
              <a:t>Решение</a:t>
            </a:r>
            <a:r>
              <a:rPr lang="ru-RU" sz="2400" dirty="0" smtClean="0"/>
              <a:t>: выделить группы потенциальных дубликатов.</a:t>
            </a:r>
          </a:p>
          <a:p>
            <a:pPr marL="0" marR="0" lvl="0" indent="0" algn="l" rtl="0">
              <a:lnSpc>
                <a:spcPct val="115000"/>
              </a:lnSpc>
              <a:spcBef>
                <a:spcPts val="0"/>
              </a:spcBef>
              <a:buClr>
                <a:srgbClr val="5E7076"/>
              </a:buClr>
              <a:buSzPct val="25000"/>
              <a:buFont typeface="Arial"/>
              <a:buNone/>
            </a:pPr>
            <a:r>
              <a:rPr lang="ru-RU" sz="2400" dirty="0" smtClean="0">
                <a:solidFill>
                  <a:srgbClr val="953734"/>
                </a:solidFill>
              </a:rPr>
              <a:t>Критерий</a:t>
            </a:r>
            <a:r>
              <a:rPr lang="ru-RU" sz="2400" dirty="0" smtClean="0">
                <a:solidFill>
                  <a:srgbClr val="5E7076"/>
                </a:solidFill>
              </a:rPr>
              <a:t>: на основе подстроки или общих символов.</a:t>
            </a:r>
          </a:p>
          <a:p>
            <a:pPr marL="0" marR="0" lvl="0" indent="0" algn="l" rtl="0">
              <a:lnSpc>
                <a:spcPct val="115000"/>
              </a:lnSpc>
              <a:spcBef>
                <a:spcPts val="0"/>
              </a:spcBef>
              <a:buClr>
                <a:srgbClr val="5E7076"/>
              </a:buClr>
              <a:buSzPct val="25000"/>
              <a:buFont typeface="Arial"/>
              <a:buNone/>
            </a:pPr>
            <a:endParaRPr lang="ru-RU" sz="2400" i="1" dirty="0" smtClean="0">
              <a:solidFill>
                <a:srgbClr val="5E7076"/>
              </a:solidFill>
            </a:endParaRPr>
          </a:p>
          <a:p>
            <a:pPr marL="0" marR="0" lvl="0" indent="0" algn="ctr" rtl="0">
              <a:lnSpc>
                <a:spcPct val="115000"/>
              </a:lnSpc>
              <a:spcBef>
                <a:spcPts val="0"/>
              </a:spcBef>
              <a:buClr>
                <a:srgbClr val="5E7076"/>
              </a:buClr>
              <a:buSzPct val="25000"/>
              <a:buFont typeface="Arial"/>
              <a:buNone/>
            </a:pPr>
            <a:r>
              <a:rPr lang="en-US" sz="2400" i="1" dirty="0" smtClean="0">
                <a:solidFill>
                  <a:srgbClr val="953734"/>
                </a:solidFill>
              </a:rPr>
              <a:t>index</a:t>
            </a:r>
            <a:r>
              <a:rPr lang="ru-RU" sz="2400" i="1" dirty="0" smtClean="0">
                <a:solidFill>
                  <a:srgbClr val="5E7076"/>
                </a:solidFill>
              </a:rPr>
              <a:t> </a:t>
            </a:r>
            <a:r>
              <a:rPr lang="ru-RU" sz="2400" dirty="0" smtClean="0">
                <a:solidFill>
                  <a:srgbClr val="5E7076"/>
                </a:solidFill>
              </a:rPr>
              <a:t>—</a:t>
            </a:r>
            <a:r>
              <a:rPr lang="ru-RU" sz="2400" i="1" dirty="0" smtClean="0">
                <a:solidFill>
                  <a:srgbClr val="5E7076"/>
                </a:solidFill>
              </a:rPr>
              <a:t> </a:t>
            </a:r>
            <a:r>
              <a:rPr lang="ru-RU" sz="2400" dirty="0" smtClean="0">
                <a:solidFill>
                  <a:srgbClr val="5E7076"/>
                </a:solidFill>
              </a:rPr>
              <a:t>ассоциативный массив, в котором: </a:t>
            </a:r>
          </a:p>
          <a:p>
            <a:pPr marL="0" marR="0" lvl="0" indent="0" algn="ctr" rtl="0">
              <a:lnSpc>
                <a:spcPct val="115000"/>
              </a:lnSpc>
              <a:spcBef>
                <a:spcPts val="0"/>
              </a:spcBef>
              <a:buClr>
                <a:srgbClr val="5E7076"/>
              </a:buClr>
              <a:buSzPct val="25000"/>
              <a:buFont typeface="Arial"/>
              <a:buNone/>
            </a:pPr>
            <a:r>
              <a:rPr lang="ru-RU" sz="2400" dirty="0" smtClean="0">
                <a:solidFill>
                  <a:srgbClr val="953734"/>
                </a:solidFill>
              </a:rPr>
              <a:t>ключ</a:t>
            </a:r>
            <a:r>
              <a:rPr lang="ru-RU" sz="2400" dirty="0" smtClean="0">
                <a:solidFill>
                  <a:srgbClr val="5E7076"/>
                </a:solidFill>
              </a:rPr>
              <a:t> — </a:t>
            </a:r>
            <a:r>
              <a:rPr lang="ru-RU" sz="2400" dirty="0" smtClean="0"/>
              <a:t>номер записи</a:t>
            </a:r>
            <a:r>
              <a:rPr lang="ru-RU" sz="2400" dirty="0" smtClean="0">
                <a:solidFill>
                  <a:srgbClr val="5E7076"/>
                </a:solidFill>
              </a:rPr>
              <a:t>, </a:t>
            </a:r>
          </a:p>
          <a:p>
            <a:pPr marL="0" marR="0" lvl="0" indent="0" algn="ctr" rtl="0">
              <a:lnSpc>
                <a:spcPct val="115000"/>
              </a:lnSpc>
              <a:spcBef>
                <a:spcPts val="0"/>
              </a:spcBef>
              <a:buClr>
                <a:srgbClr val="5E7076"/>
              </a:buClr>
              <a:buSzPct val="25000"/>
              <a:buFont typeface="Arial"/>
              <a:buNone/>
            </a:pPr>
            <a:r>
              <a:rPr lang="ru-RU" sz="2400" dirty="0" smtClean="0">
                <a:solidFill>
                  <a:srgbClr val="953734"/>
                </a:solidFill>
              </a:rPr>
              <a:t>значение</a:t>
            </a:r>
            <a:r>
              <a:rPr lang="ru-RU" sz="2400" dirty="0" smtClean="0">
                <a:solidFill>
                  <a:srgbClr val="5E7076"/>
                </a:solidFill>
              </a:rPr>
              <a:t> — список номеров потенциальных дубликатов.</a:t>
            </a:r>
            <a:endParaRPr lang="ru-RU" sz="2400" dirty="0">
              <a:solidFill>
                <a:srgbClr val="5E7076"/>
              </a:solidFill>
            </a:endParaRPr>
          </a:p>
        </p:txBody>
      </p:sp>
      <p:sp>
        <p:nvSpPr>
          <p:cNvPr id="153" name="Shape 153"/>
          <p:cNvSpPr txBox="1">
            <a:spLocks noGrp="1"/>
          </p:cNvSpPr>
          <p:nvPr>
            <p:ph type="sldNum" idx="12"/>
          </p:nvPr>
        </p:nvSpPr>
        <p:spPr>
          <a:xfrm>
            <a:off x="395536" y="4659982"/>
            <a:ext cx="1512299" cy="216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GB" sz="1200" b="0" i="0" u="none" strike="noStrike" cap="none" smtClean="0">
                <a:solidFill>
                  <a:srgbClr val="888888"/>
                </a:solidFill>
                <a:latin typeface="Calibri"/>
                <a:ea typeface="Calibri"/>
                <a:cs typeface="Calibri"/>
                <a:sym typeface="Calibri"/>
              </a:rPr>
              <a:t>8</a:t>
            </a:fld>
            <a:r>
              <a:rPr lang="ru-RU" sz="1200" b="0" i="0" u="none" strike="noStrike" cap="none" dirty="0" smtClean="0">
                <a:solidFill>
                  <a:srgbClr val="888888"/>
                </a:solidFill>
                <a:latin typeface="Calibri"/>
                <a:ea typeface="Calibri"/>
                <a:cs typeface="Calibri"/>
                <a:sym typeface="Calibri"/>
              </a:rPr>
              <a:t>/14</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23525" y="267500"/>
            <a:ext cx="8704800" cy="421500"/>
          </a:xfrm>
          <a:prstGeom prst="rect">
            <a:avLst/>
          </a:prstGeom>
          <a:noFill/>
          <a:ln>
            <a:noFill/>
          </a:ln>
        </p:spPr>
        <p:txBody>
          <a:bodyPr lIns="91425" tIns="45700" rIns="91425" bIns="45700" anchor="ctr" anchorCtr="0">
            <a:noAutofit/>
          </a:bodyPr>
          <a:lstStyle/>
          <a:p>
            <a:pPr marL="0" marR="0" lvl="0" indent="0" algn="l" rtl="0">
              <a:spcBef>
                <a:spcPts val="0"/>
              </a:spcBef>
              <a:buClr>
                <a:srgbClr val="953734"/>
              </a:buClr>
              <a:buSzPct val="25000"/>
              <a:buFont typeface="Calibri"/>
              <a:buNone/>
            </a:pPr>
            <a:r>
              <a:rPr lang="en-GB"/>
              <a:t>Алгоритм поиска дубликатов: вычисление матрицы</a:t>
            </a:r>
          </a:p>
        </p:txBody>
      </p:sp>
      <p:sp>
        <p:nvSpPr>
          <p:cNvPr id="160" name="Shape 160"/>
          <p:cNvSpPr txBox="1">
            <a:spLocks noGrp="1"/>
          </p:cNvSpPr>
          <p:nvPr>
            <p:ph type="subTitle" idx="2"/>
          </p:nvPr>
        </p:nvSpPr>
        <p:spPr>
          <a:xfrm>
            <a:off x="323525" y="783771"/>
            <a:ext cx="8704800" cy="3876203"/>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buClr>
                <a:srgbClr val="5E7076"/>
              </a:buClr>
              <a:buSzPct val="25000"/>
              <a:buFont typeface="Arial"/>
              <a:buNone/>
            </a:pPr>
            <a:r>
              <a:rPr lang="ru-RU" sz="2400" dirty="0" smtClean="0">
                <a:solidFill>
                  <a:srgbClr val="953734"/>
                </a:solidFill>
              </a:rPr>
              <a:t>Матрица расстояний:</a:t>
            </a:r>
          </a:p>
          <a:p>
            <a:pPr marL="0" marR="0" lvl="0" indent="0" algn="ctr" rtl="0">
              <a:lnSpc>
                <a:spcPct val="150000"/>
              </a:lnSpc>
              <a:spcBef>
                <a:spcPts val="0"/>
              </a:spcBef>
              <a:buClr>
                <a:srgbClr val="5E7076"/>
              </a:buClr>
              <a:buSzPct val="25000"/>
              <a:buFont typeface="Arial"/>
              <a:buNone/>
            </a:pPr>
            <a:r>
              <a:rPr lang="en-US" sz="2800" i="1" dirty="0" smtClean="0">
                <a:latin typeface="Times New Roman"/>
                <a:ea typeface="Times New Roman"/>
                <a:cs typeface="Times New Roman"/>
                <a:sym typeface="Times New Roman"/>
              </a:rPr>
              <a:t>x</a:t>
            </a:r>
            <a:r>
              <a:rPr lang="en-US" sz="2800" dirty="0" smtClean="0">
                <a:latin typeface="Times New Roman"/>
                <a:ea typeface="Times New Roman"/>
                <a:cs typeface="Times New Roman"/>
                <a:sym typeface="Times New Roman"/>
              </a:rPr>
              <a:t>[</a:t>
            </a:r>
            <a:r>
              <a:rPr lang="en-US" sz="2800" i="1" dirty="0" smtClean="0">
                <a:latin typeface="Times New Roman"/>
                <a:ea typeface="Times New Roman"/>
                <a:cs typeface="Times New Roman"/>
                <a:sym typeface="Times New Roman"/>
              </a:rPr>
              <a:t>i</a:t>
            </a:r>
            <a:r>
              <a:rPr lang="en-US" sz="2800" dirty="0" smtClean="0">
                <a:latin typeface="Times New Roman"/>
                <a:ea typeface="Times New Roman"/>
                <a:cs typeface="Times New Roman"/>
                <a:sym typeface="Times New Roman"/>
              </a:rPr>
              <a:t>][</a:t>
            </a:r>
            <a:r>
              <a:rPr lang="en-US" sz="2800" i="1" dirty="0" smtClean="0">
                <a:latin typeface="Times New Roman"/>
                <a:ea typeface="Times New Roman"/>
                <a:cs typeface="Times New Roman"/>
                <a:sym typeface="Times New Roman"/>
              </a:rPr>
              <a:t>j</a:t>
            </a:r>
            <a:r>
              <a:rPr lang="en-US" sz="2800" dirty="0" smtClean="0">
                <a:latin typeface="Times New Roman"/>
                <a:ea typeface="Times New Roman"/>
                <a:cs typeface="Times New Roman"/>
                <a:sym typeface="Times New Roman"/>
              </a:rPr>
              <a:t>][</a:t>
            </a:r>
            <a:r>
              <a:rPr lang="en-US" sz="2800" i="1" dirty="0" smtClean="0">
                <a:latin typeface="Times New Roman"/>
                <a:ea typeface="Times New Roman"/>
                <a:cs typeface="Times New Roman"/>
                <a:sym typeface="Times New Roman"/>
              </a:rPr>
              <a:t>k</a:t>
            </a:r>
            <a:r>
              <a:rPr lang="en-US" sz="2800" dirty="0" smtClean="0">
                <a:latin typeface="Times New Roman"/>
                <a:ea typeface="Times New Roman"/>
                <a:cs typeface="Times New Roman"/>
                <a:sym typeface="Times New Roman"/>
              </a:rPr>
              <a:t>] </a:t>
            </a:r>
            <a:r>
              <a:rPr lang="ru-RU" sz="2800" dirty="0" smtClean="0">
                <a:solidFill>
                  <a:srgbClr val="5E7076"/>
                </a:solidFill>
                <a:latin typeface="Times New Roman"/>
                <a:ea typeface="Times New Roman"/>
                <a:cs typeface="Times New Roman"/>
                <a:sym typeface="Times New Roman"/>
              </a:rPr>
              <a:t>= </a:t>
            </a:r>
            <a:r>
              <a:rPr lang="ru-RU" sz="2800" i="1" dirty="0" smtClean="0">
                <a:solidFill>
                  <a:srgbClr val="5E7076"/>
                </a:solidFill>
                <a:latin typeface="Times New Roman"/>
                <a:ea typeface="Times New Roman"/>
                <a:cs typeface="Times New Roman"/>
                <a:sym typeface="Times New Roman"/>
              </a:rPr>
              <a:t>dist</a:t>
            </a:r>
            <a:r>
              <a:rPr lang="ru-RU" sz="2800" dirty="0" smtClean="0">
                <a:solidFill>
                  <a:srgbClr val="5E7076"/>
                </a:solidFill>
                <a:latin typeface="Times New Roman"/>
                <a:ea typeface="Times New Roman"/>
                <a:cs typeface="Times New Roman"/>
                <a:sym typeface="Times New Roman"/>
              </a:rPr>
              <a:t>(</a:t>
            </a:r>
            <a:r>
              <a:rPr lang="ru-RU" sz="2800" i="1" dirty="0" err="1" smtClean="0">
                <a:solidFill>
                  <a:srgbClr val="5E7076"/>
                </a:solidFill>
                <a:latin typeface="Times New Roman"/>
                <a:ea typeface="Times New Roman"/>
                <a:cs typeface="Times New Roman"/>
                <a:sym typeface="Times New Roman"/>
              </a:rPr>
              <a:t>row</a:t>
            </a:r>
            <a:r>
              <a:rPr lang="ru-RU" sz="2800" i="1" baseline="-25000" dirty="0" err="1" smtClean="0">
                <a:solidFill>
                  <a:srgbClr val="5E7076"/>
                </a:solidFill>
                <a:latin typeface="Times New Roman"/>
                <a:ea typeface="Times New Roman"/>
                <a:cs typeface="Times New Roman"/>
                <a:sym typeface="Times New Roman"/>
              </a:rPr>
              <a:t>i</a:t>
            </a:r>
            <a:r>
              <a:rPr lang="ru-RU" sz="2800" dirty="0" smtClean="0">
                <a:solidFill>
                  <a:srgbClr val="5E7076"/>
                </a:solidFill>
                <a:latin typeface="Times New Roman"/>
                <a:ea typeface="Times New Roman"/>
                <a:cs typeface="Times New Roman"/>
                <a:sym typeface="Times New Roman"/>
              </a:rPr>
              <a:t>[</a:t>
            </a:r>
            <a:r>
              <a:rPr lang="ru-RU" sz="2800" i="1" dirty="0" err="1" smtClean="0">
                <a:solidFill>
                  <a:srgbClr val="5E7076"/>
                </a:solidFill>
                <a:latin typeface="Times New Roman"/>
                <a:ea typeface="Times New Roman"/>
                <a:cs typeface="Times New Roman"/>
                <a:sym typeface="Times New Roman"/>
              </a:rPr>
              <a:t>k</a:t>
            </a:r>
            <a:r>
              <a:rPr lang="ru-RU" sz="2800" dirty="0" smtClean="0">
                <a:solidFill>
                  <a:srgbClr val="5E7076"/>
                </a:solidFill>
                <a:latin typeface="Times New Roman"/>
                <a:ea typeface="Times New Roman"/>
                <a:cs typeface="Times New Roman"/>
                <a:sym typeface="Times New Roman"/>
              </a:rPr>
              <a:t>], </a:t>
            </a:r>
            <a:r>
              <a:rPr lang="ru-RU" sz="2800" i="1" dirty="0" err="1" smtClean="0">
                <a:solidFill>
                  <a:srgbClr val="5E7076"/>
                </a:solidFill>
                <a:latin typeface="Times New Roman"/>
                <a:ea typeface="Times New Roman"/>
                <a:cs typeface="Times New Roman"/>
                <a:sym typeface="Times New Roman"/>
              </a:rPr>
              <a:t>row</a:t>
            </a:r>
            <a:r>
              <a:rPr lang="ru-RU" sz="2800" i="1" baseline="-25000" dirty="0" err="1" smtClean="0">
                <a:solidFill>
                  <a:srgbClr val="5E7076"/>
                </a:solidFill>
                <a:latin typeface="Times New Roman"/>
                <a:ea typeface="Times New Roman"/>
                <a:cs typeface="Times New Roman"/>
                <a:sym typeface="Times New Roman"/>
              </a:rPr>
              <a:t>j</a:t>
            </a:r>
            <a:r>
              <a:rPr lang="ru-RU" sz="2800" dirty="0" smtClean="0">
                <a:solidFill>
                  <a:srgbClr val="5E7076"/>
                </a:solidFill>
                <a:latin typeface="Times New Roman"/>
                <a:ea typeface="Times New Roman"/>
                <a:cs typeface="Times New Roman"/>
                <a:sym typeface="Times New Roman"/>
              </a:rPr>
              <a:t>[</a:t>
            </a:r>
            <a:r>
              <a:rPr lang="ru-RU" sz="2800" i="1" dirty="0" err="1" smtClean="0">
                <a:solidFill>
                  <a:srgbClr val="5E7076"/>
                </a:solidFill>
                <a:latin typeface="Times New Roman"/>
                <a:ea typeface="Times New Roman"/>
                <a:cs typeface="Times New Roman"/>
                <a:sym typeface="Times New Roman"/>
              </a:rPr>
              <a:t>k</a:t>
            </a:r>
            <a:r>
              <a:rPr lang="ru-RU" sz="2800" dirty="0" smtClean="0">
                <a:solidFill>
                  <a:srgbClr val="5E7076"/>
                </a:solidFill>
                <a:latin typeface="Times New Roman"/>
                <a:ea typeface="Times New Roman"/>
                <a:cs typeface="Times New Roman"/>
                <a:sym typeface="Times New Roman"/>
              </a:rPr>
              <a:t>]),</a:t>
            </a:r>
            <a:r>
              <a:rPr lang="en-US" sz="2800" dirty="0" smtClean="0">
                <a:solidFill>
                  <a:srgbClr val="5E7076"/>
                </a:solidFill>
                <a:latin typeface="Times New Roman"/>
                <a:ea typeface="Times New Roman"/>
                <a:cs typeface="Times New Roman"/>
                <a:sym typeface="Times New Roman"/>
              </a:rPr>
              <a:t> </a:t>
            </a:r>
            <a:r>
              <a:rPr lang="ru-RU" sz="2200" dirty="0" smtClean="0">
                <a:solidFill>
                  <a:srgbClr val="5E7076"/>
                </a:solidFill>
                <a:latin typeface="Times New Roman"/>
                <a:ea typeface="Times New Roman"/>
                <a:cs typeface="Times New Roman"/>
                <a:sym typeface="Times New Roman"/>
              </a:rPr>
              <a:t>где</a:t>
            </a:r>
          </a:p>
          <a:p>
            <a:pPr marL="0" marR="0" lvl="0" indent="0" algn="ctr" rtl="0">
              <a:lnSpc>
                <a:spcPct val="150000"/>
              </a:lnSpc>
              <a:spcBef>
                <a:spcPts val="0"/>
              </a:spcBef>
              <a:buClr>
                <a:srgbClr val="5E7076"/>
              </a:buClr>
              <a:buSzPct val="25000"/>
              <a:buFont typeface="Arial"/>
              <a:buNone/>
            </a:pPr>
            <a:r>
              <a:rPr lang="ru-RU" sz="2200" i="1" dirty="0" smtClean="0">
                <a:solidFill>
                  <a:srgbClr val="5E7076"/>
                </a:solidFill>
                <a:latin typeface="Times New Roman"/>
                <a:ea typeface="Times New Roman"/>
                <a:cs typeface="Times New Roman"/>
                <a:sym typeface="Times New Roman"/>
              </a:rPr>
              <a:t>dist</a:t>
            </a:r>
            <a:r>
              <a:rPr lang="ru-RU" sz="2200" dirty="0" smtClean="0">
                <a:solidFill>
                  <a:srgbClr val="5E7076"/>
                </a:solidFill>
                <a:latin typeface="Times New Roman"/>
                <a:ea typeface="Times New Roman"/>
                <a:cs typeface="Times New Roman"/>
                <a:sym typeface="Times New Roman"/>
              </a:rPr>
              <a:t> — редакционное расстояние,</a:t>
            </a:r>
          </a:p>
          <a:p>
            <a:pPr marL="0" marR="0" lvl="0" indent="0" algn="ctr" rtl="0">
              <a:lnSpc>
                <a:spcPct val="150000"/>
              </a:lnSpc>
              <a:spcBef>
                <a:spcPts val="0"/>
              </a:spcBef>
              <a:buClr>
                <a:srgbClr val="5E7076"/>
              </a:buClr>
              <a:buSzPct val="25000"/>
              <a:buFont typeface="Arial"/>
              <a:buNone/>
            </a:pPr>
            <a:r>
              <a:rPr lang="ru-RU" sz="2200" i="1" dirty="0" err="1" smtClean="0">
                <a:latin typeface="Times New Roman"/>
                <a:ea typeface="Times New Roman"/>
                <a:cs typeface="Times New Roman"/>
                <a:sym typeface="Times New Roman"/>
              </a:rPr>
              <a:t>row</a:t>
            </a:r>
            <a:r>
              <a:rPr lang="ru-RU" sz="2200" i="1" baseline="-25000" dirty="0" err="1" smtClean="0">
                <a:latin typeface="Times New Roman"/>
                <a:ea typeface="Times New Roman"/>
                <a:cs typeface="Times New Roman"/>
                <a:sym typeface="Times New Roman"/>
              </a:rPr>
              <a:t>i</a:t>
            </a:r>
            <a:r>
              <a:rPr lang="ru-RU" sz="2200" dirty="0" smtClean="0">
                <a:latin typeface="Times New Roman"/>
                <a:ea typeface="Times New Roman"/>
                <a:cs typeface="Times New Roman"/>
                <a:sym typeface="Times New Roman"/>
              </a:rPr>
              <a:t> — </a:t>
            </a:r>
            <a:r>
              <a:rPr lang="ru-RU" sz="2200" i="1" dirty="0" smtClean="0">
                <a:latin typeface="Times New Roman"/>
                <a:ea typeface="Times New Roman"/>
                <a:cs typeface="Times New Roman"/>
                <a:sym typeface="Times New Roman"/>
              </a:rPr>
              <a:t>i</a:t>
            </a:r>
            <a:r>
              <a:rPr lang="ru-RU" sz="2200" dirty="0" smtClean="0">
                <a:latin typeface="Times New Roman"/>
                <a:ea typeface="Times New Roman"/>
                <a:cs typeface="Times New Roman"/>
                <a:sym typeface="Times New Roman"/>
              </a:rPr>
              <a:t>-</a:t>
            </a:r>
            <a:r>
              <a:rPr lang="ru-RU" sz="2200" dirty="0" err="1" smtClean="0">
                <a:latin typeface="Times New Roman"/>
                <a:ea typeface="Times New Roman"/>
                <a:cs typeface="Times New Roman"/>
                <a:sym typeface="Times New Roman"/>
              </a:rPr>
              <a:t>ая</a:t>
            </a:r>
            <a:r>
              <a:rPr lang="ru-RU" sz="2200" dirty="0" smtClean="0">
                <a:latin typeface="Times New Roman"/>
                <a:ea typeface="Times New Roman"/>
                <a:cs typeface="Times New Roman"/>
                <a:sym typeface="Times New Roman"/>
              </a:rPr>
              <a:t> запись,</a:t>
            </a:r>
            <a:r>
              <a:rPr lang="en-US" sz="2200" dirty="0" smtClean="0">
                <a:latin typeface="Times New Roman"/>
                <a:ea typeface="Times New Roman"/>
                <a:cs typeface="Times New Roman"/>
                <a:sym typeface="Times New Roman"/>
              </a:rPr>
              <a:t> </a:t>
            </a:r>
          </a:p>
          <a:p>
            <a:pPr marL="0" marR="0" lvl="0" indent="0" algn="ctr" rtl="0">
              <a:lnSpc>
                <a:spcPct val="150000"/>
              </a:lnSpc>
              <a:spcBef>
                <a:spcPts val="0"/>
              </a:spcBef>
              <a:buClr>
                <a:srgbClr val="5E7076"/>
              </a:buClr>
              <a:buSzPct val="25000"/>
              <a:buFont typeface="Arial"/>
              <a:buNone/>
            </a:pPr>
            <a:r>
              <a:rPr lang="en-US" sz="2200" i="1" dirty="0" err="1" smtClean="0">
                <a:latin typeface="Times New Roman"/>
                <a:ea typeface="Times New Roman"/>
                <a:cs typeface="Times New Roman"/>
                <a:sym typeface="Times New Roman"/>
              </a:rPr>
              <a:t>row</a:t>
            </a:r>
            <a:r>
              <a:rPr lang="en-US" sz="2200" i="1" baseline="-25000" dirty="0" err="1" smtClean="0">
                <a:latin typeface="Times New Roman"/>
                <a:ea typeface="Times New Roman"/>
                <a:cs typeface="Times New Roman"/>
                <a:sym typeface="Times New Roman"/>
              </a:rPr>
              <a:t>i</a:t>
            </a:r>
            <a:r>
              <a:rPr lang="en-US" sz="2200" dirty="0" smtClean="0">
                <a:latin typeface="Times New Roman"/>
                <a:ea typeface="Times New Roman"/>
                <a:cs typeface="Times New Roman"/>
                <a:sym typeface="Times New Roman"/>
              </a:rPr>
              <a:t>[</a:t>
            </a:r>
            <a:r>
              <a:rPr lang="en-US" sz="2200" i="1" dirty="0" smtClean="0">
                <a:latin typeface="Times New Roman"/>
                <a:ea typeface="Times New Roman"/>
                <a:cs typeface="Times New Roman"/>
                <a:sym typeface="Times New Roman"/>
              </a:rPr>
              <a:t>k</a:t>
            </a:r>
            <a:r>
              <a:rPr lang="en-US" sz="2200" dirty="0" smtClean="0">
                <a:latin typeface="Times New Roman"/>
                <a:ea typeface="Times New Roman"/>
                <a:cs typeface="Times New Roman"/>
                <a:sym typeface="Times New Roman"/>
              </a:rPr>
              <a:t>] — </a:t>
            </a:r>
            <a:r>
              <a:rPr lang="en-US" sz="2200" i="1" dirty="0" smtClean="0">
                <a:latin typeface="Times New Roman"/>
                <a:ea typeface="Times New Roman"/>
                <a:cs typeface="Times New Roman"/>
                <a:sym typeface="Times New Roman"/>
              </a:rPr>
              <a:t>k</a:t>
            </a:r>
            <a:r>
              <a:rPr lang="ru-RU" sz="2200" dirty="0" smtClean="0">
                <a:latin typeface="Times New Roman"/>
                <a:ea typeface="Times New Roman"/>
                <a:cs typeface="Times New Roman"/>
                <a:sym typeface="Times New Roman"/>
              </a:rPr>
              <a:t>-</a:t>
            </a:r>
            <a:r>
              <a:rPr lang="ru-RU" sz="2200" dirty="0" err="1" smtClean="0">
                <a:latin typeface="Times New Roman"/>
                <a:ea typeface="Times New Roman"/>
                <a:cs typeface="Times New Roman"/>
                <a:sym typeface="Times New Roman"/>
              </a:rPr>
              <a:t>ое</a:t>
            </a:r>
            <a:r>
              <a:rPr lang="ru-RU" sz="2200" dirty="0" smtClean="0">
                <a:latin typeface="Times New Roman"/>
                <a:ea typeface="Times New Roman"/>
                <a:cs typeface="Times New Roman"/>
                <a:sym typeface="Times New Roman"/>
              </a:rPr>
              <a:t> поле </a:t>
            </a:r>
            <a:r>
              <a:rPr lang="en-US" sz="2200" i="1" dirty="0" smtClean="0">
                <a:latin typeface="Times New Roman"/>
                <a:ea typeface="Times New Roman"/>
                <a:cs typeface="Times New Roman"/>
                <a:sym typeface="Times New Roman"/>
              </a:rPr>
              <a:t>i</a:t>
            </a:r>
            <a:r>
              <a:rPr lang="en-US" sz="2200" dirty="0" smtClean="0">
                <a:latin typeface="Times New Roman"/>
                <a:ea typeface="Times New Roman"/>
                <a:cs typeface="Times New Roman"/>
                <a:sym typeface="Times New Roman"/>
              </a:rPr>
              <a:t>-</a:t>
            </a:r>
            <a:r>
              <a:rPr lang="ru-RU" sz="2200" dirty="0" smtClean="0">
                <a:latin typeface="Times New Roman"/>
                <a:ea typeface="Times New Roman"/>
                <a:cs typeface="Times New Roman"/>
                <a:sym typeface="Times New Roman"/>
              </a:rPr>
              <a:t>ой записи</a:t>
            </a:r>
            <a:r>
              <a:rPr lang="en-US" sz="2200" dirty="0" smtClean="0">
                <a:latin typeface="Times New Roman"/>
                <a:ea typeface="Times New Roman"/>
                <a:cs typeface="Times New Roman"/>
                <a:sym typeface="Times New Roman"/>
              </a:rPr>
              <a:t>,</a:t>
            </a:r>
            <a:endParaRPr lang="ru-RU" sz="2200" dirty="0" smtClean="0">
              <a:solidFill>
                <a:srgbClr val="5E7076"/>
              </a:solidFill>
              <a:latin typeface="Times New Roman"/>
              <a:ea typeface="Times New Roman"/>
              <a:cs typeface="Times New Roman"/>
              <a:sym typeface="Times New Roman"/>
            </a:endParaRPr>
          </a:p>
          <a:p>
            <a:pPr marL="0" marR="0" lvl="0" indent="0" algn="ctr" rtl="0">
              <a:lnSpc>
                <a:spcPct val="150000"/>
              </a:lnSpc>
              <a:spcBef>
                <a:spcPts val="0"/>
              </a:spcBef>
              <a:buClr>
                <a:srgbClr val="5E7076"/>
              </a:buClr>
              <a:buSzPct val="25000"/>
              <a:buFont typeface="Arial"/>
              <a:buNone/>
            </a:pPr>
            <a:r>
              <a:rPr lang="ru-RU" sz="2200" i="1" dirty="0" err="1" smtClean="0">
                <a:solidFill>
                  <a:srgbClr val="5E7076"/>
                </a:solidFill>
                <a:latin typeface="Times New Roman"/>
                <a:ea typeface="Times New Roman"/>
                <a:cs typeface="Times New Roman"/>
                <a:sym typeface="Times New Roman"/>
              </a:rPr>
              <a:t>k</a:t>
            </a:r>
            <a:r>
              <a:rPr lang="ru-RU" sz="2200" i="1" dirty="0" smtClean="0">
                <a:solidFill>
                  <a:srgbClr val="5E7076"/>
                </a:solidFill>
                <a:latin typeface="Times New Roman"/>
                <a:ea typeface="Times New Roman"/>
                <a:cs typeface="Times New Roman"/>
                <a:sym typeface="Times New Roman"/>
              </a:rPr>
              <a:t> </a:t>
            </a:r>
            <a:r>
              <a:rPr lang="ru-RU" sz="2200" dirty="0" smtClean="0">
                <a:solidFill>
                  <a:srgbClr val="5E7076"/>
                </a:solidFill>
                <a:latin typeface="Times New Roman"/>
                <a:ea typeface="Times New Roman"/>
                <a:cs typeface="Times New Roman"/>
                <a:sym typeface="Times New Roman"/>
              </a:rPr>
              <a:t>∈ [1, </a:t>
            </a:r>
            <a:r>
              <a:rPr lang="en-US" sz="2200" i="1" dirty="0" err="1" smtClean="0">
                <a:solidFill>
                  <a:srgbClr val="5E7076"/>
                </a:solidFill>
                <a:latin typeface="Times New Roman"/>
                <a:ea typeface="Times New Roman"/>
                <a:cs typeface="Times New Roman"/>
                <a:sym typeface="Times New Roman"/>
              </a:rPr>
              <a:t>count</a:t>
            </a:r>
            <a:r>
              <a:rPr lang="en-US" sz="2200" i="1" baseline="-25000" dirty="0" err="1" smtClean="0">
                <a:solidFill>
                  <a:srgbClr val="5E7076"/>
                </a:solidFill>
                <a:latin typeface="Times New Roman"/>
                <a:ea typeface="Times New Roman"/>
                <a:cs typeface="Times New Roman"/>
                <a:sym typeface="Times New Roman"/>
              </a:rPr>
              <a:t>fields</a:t>
            </a:r>
            <a:r>
              <a:rPr lang="ru-RU" sz="2200" dirty="0" smtClean="0">
                <a:solidFill>
                  <a:srgbClr val="5E7076"/>
                </a:solidFill>
                <a:latin typeface="Times New Roman"/>
                <a:ea typeface="Times New Roman"/>
                <a:cs typeface="Times New Roman"/>
                <a:sym typeface="Times New Roman"/>
              </a:rPr>
              <a:t>],  </a:t>
            </a:r>
            <a:r>
              <a:rPr lang="ru-RU" sz="2200" i="1" dirty="0" smtClean="0">
                <a:solidFill>
                  <a:srgbClr val="5E7076"/>
                </a:solidFill>
                <a:latin typeface="Times New Roman"/>
                <a:ea typeface="Times New Roman"/>
                <a:cs typeface="Times New Roman"/>
                <a:sym typeface="Times New Roman"/>
              </a:rPr>
              <a:t>i</a:t>
            </a:r>
            <a:r>
              <a:rPr lang="ru-RU" sz="2200" dirty="0" smtClean="0">
                <a:solidFill>
                  <a:srgbClr val="5E7076"/>
                </a:solidFill>
                <a:latin typeface="Times New Roman"/>
                <a:ea typeface="Times New Roman"/>
                <a:cs typeface="Times New Roman"/>
                <a:sym typeface="Times New Roman"/>
              </a:rPr>
              <a:t> ∈ [1, </a:t>
            </a:r>
            <a:r>
              <a:rPr lang="ru-RU" sz="2200" i="1" dirty="0" err="1" smtClean="0">
                <a:solidFill>
                  <a:srgbClr val="5E7076"/>
                </a:solidFill>
                <a:latin typeface="Times New Roman"/>
                <a:ea typeface="Times New Roman"/>
                <a:cs typeface="Times New Roman"/>
                <a:sym typeface="Times New Roman"/>
              </a:rPr>
              <a:t>count</a:t>
            </a:r>
            <a:r>
              <a:rPr lang="ru-RU" sz="2200" i="1" baseline="-25000" dirty="0" err="1" smtClean="0">
                <a:solidFill>
                  <a:srgbClr val="5E7076"/>
                </a:solidFill>
                <a:latin typeface="Times New Roman"/>
                <a:ea typeface="Times New Roman"/>
                <a:cs typeface="Times New Roman"/>
                <a:sym typeface="Times New Roman"/>
              </a:rPr>
              <a:t>rows</a:t>
            </a:r>
            <a:r>
              <a:rPr lang="ru-RU" sz="2200" dirty="0" smtClean="0">
                <a:solidFill>
                  <a:srgbClr val="5E7076"/>
                </a:solidFill>
                <a:latin typeface="Times New Roman"/>
                <a:ea typeface="Times New Roman"/>
                <a:cs typeface="Times New Roman"/>
                <a:sym typeface="Times New Roman"/>
              </a:rPr>
              <a:t>],  </a:t>
            </a:r>
            <a:r>
              <a:rPr lang="ru-RU" sz="2200" i="1" dirty="0" err="1" smtClean="0">
                <a:solidFill>
                  <a:srgbClr val="5E7076"/>
                </a:solidFill>
                <a:latin typeface="Times New Roman"/>
                <a:ea typeface="Times New Roman"/>
                <a:cs typeface="Times New Roman"/>
                <a:sym typeface="Times New Roman"/>
              </a:rPr>
              <a:t>j</a:t>
            </a:r>
            <a:r>
              <a:rPr lang="ru-RU" sz="2200" dirty="0" smtClean="0">
                <a:solidFill>
                  <a:srgbClr val="5E7076"/>
                </a:solidFill>
                <a:latin typeface="Times New Roman"/>
                <a:ea typeface="Times New Roman"/>
                <a:cs typeface="Times New Roman"/>
                <a:sym typeface="Times New Roman"/>
              </a:rPr>
              <a:t> ∈ </a:t>
            </a:r>
            <a:r>
              <a:rPr lang="ru-RU" sz="2200" i="1" dirty="0" err="1" smtClean="0">
                <a:solidFill>
                  <a:srgbClr val="5E7076"/>
                </a:solidFill>
                <a:latin typeface="Times New Roman"/>
                <a:ea typeface="Times New Roman"/>
                <a:cs typeface="Times New Roman"/>
                <a:sym typeface="Times New Roman"/>
              </a:rPr>
              <a:t>index</a:t>
            </a:r>
            <a:r>
              <a:rPr lang="ru-RU" sz="2200" dirty="0" smtClean="0">
                <a:solidFill>
                  <a:srgbClr val="5E7076"/>
                </a:solidFill>
                <a:latin typeface="Times New Roman"/>
                <a:ea typeface="Times New Roman"/>
                <a:cs typeface="Times New Roman"/>
                <a:sym typeface="Times New Roman"/>
              </a:rPr>
              <a:t>[</a:t>
            </a:r>
            <a:r>
              <a:rPr lang="ru-RU" sz="2200" i="1" dirty="0" smtClean="0">
                <a:solidFill>
                  <a:srgbClr val="5E7076"/>
                </a:solidFill>
                <a:latin typeface="Times New Roman"/>
                <a:ea typeface="Times New Roman"/>
                <a:cs typeface="Times New Roman"/>
                <a:sym typeface="Times New Roman"/>
              </a:rPr>
              <a:t>i</a:t>
            </a:r>
            <a:r>
              <a:rPr lang="ru-RU" sz="2200" dirty="0" smtClean="0">
                <a:solidFill>
                  <a:srgbClr val="5E7076"/>
                </a:solidFill>
                <a:latin typeface="Times New Roman"/>
                <a:ea typeface="Times New Roman"/>
                <a:cs typeface="Times New Roman"/>
                <a:sym typeface="Times New Roman"/>
              </a:rPr>
              <a:t>].</a:t>
            </a:r>
            <a:endParaRPr lang="ru-RU" sz="2200" dirty="0">
              <a:solidFill>
                <a:srgbClr val="5E7076"/>
              </a:solidFill>
              <a:latin typeface="Times New Roman"/>
              <a:ea typeface="Times New Roman"/>
              <a:cs typeface="Times New Roman"/>
              <a:sym typeface="Times New Roman"/>
            </a:endParaRPr>
          </a:p>
        </p:txBody>
      </p:sp>
      <p:sp>
        <p:nvSpPr>
          <p:cNvPr id="161" name="Shape 161"/>
          <p:cNvSpPr txBox="1">
            <a:spLocks noGrp="1"/>
          </p:cNvSpPr>
          <p:nvPr>
            <p:ph type="sldNum" idx="12"/>
          </p:nvPr>
        </p:nvSpPr>
        <p:spPr>
          <a:xfrm>
            <a:off x="395536" y="4659982"/>
            <a:ext cx="1512299" cy="2160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GB" sz="1200" b="0" i="0" u="none" strike="noStrike" cap="none" smtClean="0">
                <a:solidFill>
                  <a:srgbClr val="888888"/>
                </a:solidFill>
                <a:latin typeface="Calibri"/>
                <a:ea typeface="Calibri"/>
                <a:cs typeface="Calibri"/>
                <a:sym typeface="Calibri"/>
              </a:rPr>
              <a:t>9</a:t>
            </a:fld>
            <a:r>
              <a:rPr lang="ru-RU" sz="1200" b="0" i="0" u="none" strike="noStrike" cap="none" dirty="0" smtClean="0">
                <a:solidFill>
                  <a:srgbClr val="888888"/>
                </a:solidFill>
                <a:latin typeface="Calibri"/>
                <a:ea typeface="Calibri"/>
                <a:cs typeface="Calibri"/>
                <a:sym typeface="Calibri"/>
              </a:rPr>
              <a:t>/14</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6306</TotalTime>
  <Words>1341</Words>
  <Application>Microsoft Macintosh PowerPoint</Application>
  <PresentationFormat>On-screen Show (16:9)</PresentationFormat>
  <Paragraphs>238</Paragraphs>
  <Slides>16</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Times New Roman</vt:lpstr>
      <vt:lpstr>simple-light-2</vt:lpstr>
      <vt:lpstr>Тема Office</vt:lpstr>
      <vt:lpstr>Автоматизация сверки и устранения дубликатов в персональных данных</vt:lpstr>
      <vt:lpstr>Введение в проблематику</vt:lpstr>
      <vt:lpstr>Цели и задачи</vt:lpstr>
      <vt:lpstr>Существующие решения</vt:lpstr>
      <vt:lpstr>Обзор данных</vt:lpstr>
      <vt:lpstr>Структура библиотеки</vt:lpstr>
      <vt:lpstr>PowerPoint Presentation</vt:lpstr>
      <vt:lpstr>Алгоритм поиска дубликатов: индексирование</vt:lpstr>
      <vt:lpstr>Алгоритм поиска дубликатов: вычисление матрицы</vt:lpstr>
      <vt:lpstr>Алгоритм поиска дубликатов</vt:lpstr>
      <vt:lpstr>Устранение дубликатов: подходы</vt:lpstr>
      <vt:lpstr>Полученные результаты</vt:lpstr>
      <vt:lpstr>Заключение</vt:lpstr>
      <vt:lpstr>Спасибо за внимание</vt:lpstr>
      <vt:lpstr>Типы ошибок и методы их исправления</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Автоматизация сверки и устранения дубликатов в персональных данных</dc:title>
  <cp:lastModifiedBy>Азат Абубакиров</cp:lastModifiedBy>
  <cp:revision>54</cp:revision>
  <cp:lastPrinted>2017-06-08T10:31:43Z</cp:lastPrinted>
  <dcterms:modified xsi:type="dcterms:W3CDTF">2017-06-13T21:43:18Z</dcterms:modified>
</cp:coreProperties>
</file>