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81" r:id="rId5"/>
    <p:sldId id="282" r:id="rId6"/>
    <p:sldId id="261" r:id="rId7"/>
    <p:sldId id="268" r:id="rId8"/>
    <p:sldId id="265" r:id="rId9"/>
    <p:sldId id="276" r:id="rId10"/>
    <p:sldId id="267" r:id="rId11"/>
    <p:sldId id="269" r:id="rId12"/>
    <p:sldId id="279" r:id="rId13"/>
    <p:sldId id="283" r:id="rId14"/>
    <p:sldId id="274" r:id="rId15"/>
    <p:sldId id="278" r:id="rId16"/>
    <p:sldId id="273" r:id="rId17"/>
    <p:sldId id="277"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19"/>
    <p:restoredTop sz="94669"/>
  </p:normalViewPr>
  <p:slideViewPr>
    <p:cSldViewPr snapToGrid="0" snapToObjects="1">
      <p:cViewPr varScale="1">
        <p:scale>
          <a:sx n="153" d="100"/>
          <a:sy n="153" d="100"/>
        </p:scale>
        <p:origin x="27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Sheet1!$A$2:$A$4</c:f>
              <c:strCache>
                <c:ptCount val="3"/>
                <c:pt idx="0">
                  <c:v>gcc</c:v>
                </c:pt>
                <c:pt idx="1">
                  <c:v>gcc -O3</c:v>
                </c:pt>
                <c:pt idx="2">
                  <c:v>icpc -O3</c:v>
                </c:pt>
              </c:strCache>
            </c:strRef>
          </c:cat>
          <c:val>
            <c:numRef>
              <c:f>Sheet1!$B$2:$B$4</c:f>
              <c:numCache>
                <c:formatCode>General</c:formatCode>
                <c:ptCount val="3"/>
                <c:pt idx="0">
                  <c:v>547122</c:v>
                </c:pt>
                <c:pt idx="1">
                  <c:v>113000</c:v>
                </c:pt>
                <c:pt idx="2">
                  <c:v>96003</c:v>
                </c:pt>
              </c:numCache>
            </c:numRef>
          </c:val>
          <c:extLst>
            <c:ext xmlns:c16="http://schemas.microsoft.com/office/drawing/2014/chart" uri="{C3380CC4-5D6E-409C-BE32-E72D297353CC}">
              <c16:uniqueId val="{00000000-2A67-401A-8E81-463B259B27CA}"/>
            </c:ext>
          </c:extLst>
        </c:ser>
        <c:dLbls>
          <c:showLegendKey val="0"/>
          <c:showVal val="0"/>
          <c:showCatName val="0"/>
          <c:showSerName val="0"/>
          <c:showPercent val="0"/>
          <c:showBubbleSize val="0"/>
        </c:dLbls>
        <c:gapWidth val="100"/>
        <c:overlap val="-24"/>
        <c:axId val="992414063"/>
        <c:axId val="992410319"/>
      </c:barChart>
      <c:catAx>
        <c:axId val="9924140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92410319"/>
        <c:crosses val="autoZero"/>
        <c:auto val="1"/>
        <c:lblAlgn val="ctr"/>
        <c:lblOffset val="100"/>
        <c:noMultiLvlLbl val="0"/>
      </c:catAx>
      <c:valAx>
        <c:axId val="992410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924140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Sheet1!$A$3:$C$17</cx:f>
        <cx:lvl ptCount="15">
          <cx:pt idx="1">DslashEE</cx:pt>
          <cx:pt idx="2">DslashOO</cx:pt>
          <cx:pt idx="3">OTHER</cx:pt>
          <cx:pt idx="4">Compute Dslashoffd</cx:pt>
          <cx:pt idx="5">Message</cx:pt>
          <cx:pt idx="6">MPI Barrier</cx:pt>
        </cx:lvl>
        <cx:lvl ptCount="15">
          <cx:pt idx="1">Other</cx:pt>
          <cx:pt idx="2">Other</cx:pt>
          <cx:pt idx="3">Other</cx:pt>
          <cx:pt idx="4">Dslashoffd</cx:pt>
          <cx:pt idx="5">Dslashoffd</cx:pt>
          <cx:pt idx="6">Dslashoffd</cx:pt>
        </cx:lvl>
        <cx:lvl ptCount="15">
          <cx:pt idx="0">Load Data</cx:pt>
          <cx:pt idx="1">Dslash</cx:pt>
          <cx:pt idx="2">Dslash</cx:pt>
          <cx:pt idx="3">Dslash</cx:pt>
          <cx:pt idx="4">Dslash</cx:pt>
          <cx:pt idx="5">Dslash</cx:pt>
          <cx:pt idx="6">Dslash</cx:pt>
          <cx:pt idx="7">CGInvert Extra</cx:pt>
        </cx:lvl>
      </cx:strDim>
      <cx:numDim type="size">
        <cx:f>Sheet1!$D$3:$D$17</cx:f>
        <cx:lvl ptCount="15" formatCode="G/通用格式">
          <cx:pt idx="0">40</cx:pt>
          <cx:pt idx="1">20</cx:pt>
          <cx:pt idx="2">20</cx:pt>
          <cx:pt idx="3">20</cx:pt>
          <cx:pt idx="4">470</cx:pt>
          <cx:pt idx="5">10</cx:pt>
          <cx:pt idx="6">50</cx:pt>
          <cx:pt idx="7">70</cx:pt>
        </cx:lvl>
      </cx:numDim>
    </cx:data>
  </cx:chartData>
  <cx:chart>
    <cx:title pos="t" align="ctr" overlay="0">
      <cx:tx>
        <cx:rich>
          <a:bodyPr spcFirstLastPara="1" vertOverflow="ellipsis" horzOverflow="overflow" wrap="square" lIns="0" tIns="0" rIns="0" bIns="0" anchor="ctr" anchorCtr="1"/>
          <a:lstStyle/>
          <a:p>
            <a:pPr algn="ctr" rtl="0">
              <a:defRPr/>
            </a:pPr>
            <a:r>
              <a:rPr lang="en-US" altLang="zh-CN" sz="1400" b="0" i="0" u="none" strike="noStrike" baseline="0" dirty="0">
                <a:solidFill>
                  <a:prstClr val="black">
                    <a:lumMod val="65000"/>
                    <a:lumOff val="35000"/>
                  </a:prstClr>
                </a:solidFill>
                <a:latin typeface="等线"/>
                <a:ea typeface="等线" panose="02010600030101010101" pitchFamily="2" charset="-122"/>
              </a:rPr>
              <a:t>LQCD</a:t>
            </a:r>
            <a:r>
              <a:rPr lang="zh-CN" altLang="en-US" sz="1400" b="0" i="0" u="none" strike="noStrike" baseline="0" dirty="0">
                <a:solidFill>
                  <a:prstClr val="black">
                    <a:lumMod val="65000"/>
                    <a:lumOff val="35000"/>
                  </a:prstClr>
                </a:solidFill>
                <a:latin typeface="等线"/>
                <a:ea typeface="等线" panose="02010600030101010101" pitchFamily="2" charset="-122"/>
              </a:rPr>
              <a:t>问题中各部分用时分布</a:t>
            </a:r>
          </a:p>
        </cx:rich>
      </cx:tx>
    </cx:title>
    <cx:plotArea>
      <cx:plotAreaRegion>
        <cx:series layoutId="treemap" uniqueId="{E343DAF9-51AB-4D5A-AF90-638B14DA5C1C}">
          <cx:tx>
            <cx:txData>
              <cx:f>Sheet1!$D$1</cx:f>
              <cx:v>系列 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1A99D-470F-4632-8FD6-CF67A74F358A}"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DF483-D03D-45F2-B9A1-B7F907E04A55}" type="slidenum">
              <a:rPr lang="zh-CN" altLang="en-US" smtClean="0"/>
              <a:t>‹#›</a:t>
            </a:fld>
            <a:endParaRPr lang="zh-CN" altLang="en-US"/>
          </a:p>
        </p:txBody>
      </p:sp>
    </p:spTree>
    <p:extLst>
      <p:ext uri="{BB962C8B-B14F-4D97-AF65-F5344CB8AC3E}">
        <p14:creationId xmlns:p14="http://schemas.microsoft.com/office/powerpoint/2010/main" val="74226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DDF483-D03D-45F2-B9A1-B7F907E04A55}" type="slidenum">
              <a:rPr lang="zh-CN" altLang="en-US" smtClean="0"/>
              <a:t>8</a:t>
            </a:fld>
            <a:endParaRPr lang="zh-CN" altLang="en-US"/>
          </a:p>
        </p:txBody>
      </p:sp>
    </p:spTree>
    <p:extLst>
      <p:ext uri="{BB962C8B-B14F-4D97-AF65-F5344CB8AC3E}">
        <p14:creationId xmlns:p14="http://schemas.microsoft.com/office/powerpoint/2010/main" val="34646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首先我们测定了原始代码中各部分用时分布，发现计算热点集中在通过共轭梯度法求解方程过程中的矩阵乘向量运算即</a:t>
            </a:r>
            <a:r>
              <a:rPr lang="en-US" altLang="zh-CN" dirty="0" err="1"/>
              <a:t>Dslash</a:t>
            </a:r>
            <a:r>
              <a:rPr lang="zh-CN" altLang="en-US" dirty="0"/>
              <a:t>操作。因此我们也将主要精力放在了如何减少</a:t>
            </a:r>
            <a:r>
              <a:rPr lang="en-US" altLang="zh-CN" dirty="0" err="1"/>
              <a:t>Dslash</a:t>
            </a:r>
            <a:r>
              <a:rPr lang="zh-CN" altLang="en-US" dirty="0"/>
              <a:t>尤其是里面耗时最长的</a:t>
            </a:r>
            <a:r>
              <a:rPr lang="en-US" altLang="zh-CN" dirty="0" err="1"/>
              <a:t>Dslashoffd</a:t>
            </a:r>
            <a:r>
              <a:rPr lang="zh-CN" altLang="en-US" dirty="0"/>
              <a:t>这个函数上。</a:t>
            </a:r>
          </a:p>
        </p:txBody>
      </p:sp>
      <p:sp>
        <p:nvSpPr>
          <p:cNvPr id="4" name="灯片编号占位符 3"/>
          <p:cNvSpPr>
            <a:spLocks noGrp="1"/>
          </p:cNvSpPr>
          <p:nvPr>
            <p:ph type="sldNum" sz="quarter" idx="5"/>
          </p:nvPr>
        </p:nvSpPr>
        <p:spPr/>
        <p:txBody>
          <a:bodyPr/>
          <a:lstStyle/>
          <a:p>
            <a:fld id="{6CDDF483-D03D-45F2-B9A1-B7F907E04A55}" type="slidenum">
              <a:rPr lang="zh-CN" altLang="en-US" smtClean="0"/>
              <a:t>9</a:t>
            </a:fld>
            <a:endParaRPr lang="zh-CN" altLang="en-US"/>
          </a:p>
        </p:txBody>
      </p:sp>
    </p:spTree>
    <p:extLst>
      <p:ext uri="{BB962C8B-B14F-4D97-AF65-F5344CB8AC3E}">
        <p14:creationId xmlns:p14="http://schemas.microsoft.com/office/powerpoint/2010/main" val="12110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p:cNvSpPr>
            <a:spLocks noGrp="1"/>
          </p:cNvSpPr>
          <p:nvPr>
            <p:ph idx="1" hasCustomPrompt="1"/>
          </p:nvPr>
        </p:nvSpPr>
        <p:spPr>
          <a:xfrm>
            <a:off x="838200" y="1825625"/>
            <a:ext cx="10515600" cy="4351338"/>
          </a:xfrm>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F51B7292-F4DE-1A4E-87B1-3DA8A6200915}" type="datetimeFigureOut">
              <a:rPr kumimoji="1" lang="zh-CN" altLang="en-US" smtClean="0"/>
              <a:t>2021/11/10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770D4C2-652C-4344-817D-BC9835E60755}"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IPCC－PPT内页2"/>
          <p:cNvPicPr>
            <a:picLocks noChangeAspect="1"/>
          </p:cNvPicPr>
          <p:nvPr userDrawn="1"/>
        </p:nvPicPr>
        <p:blipFill>
          <a:blip r:embed="rId13"/>
          <a:stretch>
            <a:fillRect/>
          </a:stretch>
        </p:blipFill>
        <p:spPr>
          <a:xfrm>
            <a:off x="0" y="0"/>
            <a:ext cx="12192635" cy="6858635"/>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B7292-F4DE-1A4E-87B1-3DA8A6200915}" type="datetimeFigureOut">
              <a:rPr kumimoji="1" lang="zh-CN" altLang="en-US" smtClean="0"/>
              <a:t>2021/11/10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0D4C2-652C-4344-817D-BC9835E6075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 y="0"/>
            <a:ext cx="12240733" cy="6858000"/>
          </a:xfrm>
          <a:prstGeom prst="rect">
            <a:avLst/>
          </a:prstGeom>
        </p:spPr>
      </p:pic>
      <p:cxnSp>
        <p:nvCxnSpPr>
          <p:cNvPr id="10" name="直接连接符 11"/>
          <p:cNvCxnSpPr/>
          <p:nvPr/>
        </p:nvCxnSpPr>
        <p:spPr>
          <a:xfrm>
            <a:off x="767287" y="5434206"/>
            <a:ext cx="83140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54049" y="4148455"/>
            <a:ext cx="7693537" cy="646430"/>
          </a:xfrm>
          <a:prstGeom prst="rect">
            <a:avLst/>
          </a:prstGeom>
          <a:noFill/>
        </p:spPr>
        <p:txBody>
          <a:bodyPr wrap="square" rtlCol="0">
            <a:spAutoFit/>
          </a:bodyPr>
          <a:lstStyle/>
          <a:p>
            <a:r>
              <a:rPr kumimoji="1" lang="en-US" altLang="zh-CN" sz="3480" dirty="0">
                <a:solidFill>
                  <a:schemeClr val="tx1">
                    <a:lumMod val="85000"/>
                    <a:lumOff val="15000"/>
                  </a:schemeClr>
                </a:solidFill>
                <a:latin typeface="微软雅黑" panose="020B0503020204020204" pitchFamily="34" charset="-122"/>
                <a:ea typeface="微软雅黑" panose="020B0503020204020204" pitchFamily="34" charset="-122"/>
              </a:rPr>
              <a:t>ACM</a:t>
            </a:r>
            <a:r>
              <a:rPr kumimoji="1" lang="zh-CN" altLang="en-US" sz="3480" dirty="0">
                <a:solidFill>
                  <a:schemeClr val="tx1">
                    <a:lumMod val="85000"/>
                    <a:lumOff val="15000"/>
                  </a:schemeClr>
                </a:solidFill>
                <a:latin typeface="微软雅黑" panose="020B0503020204020204" pitchFamily="34" charset="-122"/>
                <a:ea typeface="微软雅黑" panose="020B0503020204020204" pitchFamily="34" charset="-122"/>
              </a:rPr>
              <a:t>中国－国际并行计算挑战赛</a:t>
            </a:r>
          </a:p>
        </p:txBody>
      </p:sp>
      <p:sp>
        <p:nvSpPr>
          <p:cNvPr id="16" name="文本框 15"/>
          <p:cNvSpPr txBox="1"/>
          <p:nvPr/>
        </p:nvSpPr>
        <p:spPr>
          <a:xfrm>
            <a:off x="654050" y="4794885"/>
            <a:ext cx="7693536" cy="391160"/>
          </a:xfrm>
          <a:prstGeom prst="rect">
            <a:avLst/>
          </a:prstGeom>
          <a:noFill/>
        </p:spPr>
        <p:txBody>
          <a:bodyPr wrap="square" rtlCol="0">
            <a:spAutoFit/>
          </a:bodyPr>
          <a:lstStyle/>
          <a:p>
            <a:pPr algn="dist"/>
            <a:r>
              <a:rPr lang="en-US" altLang="zh-CN" sz="1950" b="1" dirty="0">
                <a:solidFill>
                  <a:schemeClr val="tx1">
                    <a:lumMod val="85000"/>
                    <a:lumOff val="15000"/>
                  </a:schemeClr>
                </a:solidFill>
              </a:rPr>
              <a:t>ACM-China International Parallel Computing Challenge</a:t>
            </a:r>
            <a:endParaRPr kumimoji="1" lang="zh-CN" altLang="en-US" sz="1950" dirty="0"/>
          </a:p>
        </p:txBody>
      </p:sp>
      <p:pic>
        <p:nvPicPr>
          <p:cNvPr id="3" name="图片 2" descr="logo合集-03"/>
          <p:cNvPicPr>
            <a:picLocks noChangeAspect="1"/>
          </p:cNvPicPr>
          <p:nvPr/>
        </p:nvPicPr>
        <p:blipFill>
          <a:blip r:embed="rId3"/>
          <a:stretch>
            <a:fillRect/>
          </a:stretch>
        </p:blipFill>
        <p:spPr>
          <a:xfrm>
            <a:off x="512445" y="1216025"/>
            <a:ext cx="5601970" cy="2538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zh-CN" altLang="en-US" sz="2800" b="1" dirty="0">
                <a:solidFill>
                  <a:srgbClr val="DF2022"/>
                </a:solidFill>
                <a:latin typeface="微软雅黑" panose="020B0503020204020204" pitchFamily="34" charset="-122"/>
                <a:ea typeface="微软雅黑" panose="020B0503020204020204" pitchFamily="34" charset="-122"/>
              </a:rPr>
              <a:t>编译优化</a:t>
            </a:r>
          </a:p>
        </p:txBody>
      </p:sp>
      <p:sp>
        <p:nvSpPr>
          <p:cNvPr id="4" name="文本框 3"/>
          <p:cNvSpPr txBox="1"/>
          <p:nvPr/>
        </p:nvSpPr>
        <p:spPr>
          <a:xfrm>
            <a:off x="754591" y="1996678"/>
            <a:ext cx="5940571" cy="2862322"/>
          </a:xfrm>
          <a:prstGeom prst="rect">
            <a:avLst/>
          </a:prstGeom>
          <a:noFill/>
        </p:spPr>
        <p:txBody>
          <a:bodyPr wrap="square" rtlCol="0">
            <a:spAutoFit/>
          </a:bodyPr>
          <a:lstStyle/>
          <a:p>
            <a:pPr marL="342900" indent="-342900">
              <a:buAutoNum type="arabicPeriod"/>
            </a:pPr>
            <a:r>
              <a:rPr lang="zh-CN" altLang="en-US" dirty="0"/>
              <a:t>以平台默认方式为准，编译及运行方法如赛题所示，其中版本为</a:t>
            </a:r>
            <a:r>
              <a:rPr lang="en-US" altLang="zh-CN" dirty="0"/>
              <a:t>g++==10.2.0</a:t>
            </a:r>
            <a:r>
              <a:rPr lang="zh-CN" altLang="en-US" dirty="0"/>
              <a:t>，</a:t>
            </a:r>
            <a:r>
              <a:rPr lang="en-US" altLang="zh-CN" dirty="0" err="1"/>
              <a:t>Makefile</a:t>
            </a:r>
            <a:r>
              <a:rPr lang="zh-CN" altLang="en-US" dirty="0"/>
              <a:t>编译选项为</a:t>
            </a:r>
            <a:r>
              <a:rPr lang="en-US" altLang="zh-CN" b="1" dirty="0"/>
              <a:t>-</a:t>
            </a:r>
            <a:r>
              <a:rPr lang="en-US" altLang="zh-CN" b="1" dirty="0" err="1"/>
              <a:t>fPIC</a:t>
            </a:r>
            <a:r>
              <a:rPr lang="en-US" altLang="zh-CN" b="1" dirty="0"/>
              <a:t> -I../include  -std=</a:t>
            </a:r>
            <a:r>
              <a:rPr lang="en-US" altLang="zh-CN" b="1" dirty="0" err="1"/>
              <a:t>c++</a:t>
            </a:r>
            <a:r>
              <a:rPr lang="en-US" altLang="zh-CN" b="1" dirty="0"/>
              <a:t>11</a:t>
            </a:r>
            <a:r>
              <a:rPr lang="zh-CN" altLang="en-US" dirty="0"/>
              <a:t>，选取</a:t>
            </a:r>
            <a:r>
              <a:rPr lang="en-US" altLang="zh-CN" dirty="0"/>
              <a:t>ipcc_gauge_48_96</a:t>
            </a:r>
            <a:r>
              <a:rPr lang="zh-CN" altLang="en-US" dirty="0"/>
              <a:t>作为基准，基准时间为</a:t>
            </a:r>
            <a:r>
              <a:rPr lang="en-US" altLang="zh-CN" b="1" dirty="0"/>
              <a:t>547122ms</a:t>
            </a:r>
            <a:r>
              <a:rPr lang="zh-CN" altLang="en-US" dirty="0"/>
              <a:t>。</a:t>
            </a:r>
            <a:endParaRPr lang="en-US" altLang="zh-CN" b="1" dirty="0"/>
          </a:p>
          <a:p>
            <a:pPr marL="342900" indent="-342900">
              <a:buAutoNum type="arabicPeriod"/>
            </a:pPr>
            <a:r>
              <a:rPr lang="zh-CN" altLang="en-US" dirty="0"/>
              <a:t>源代码开启</a:t>
            </a:r>
            <a:r>
              <a:rPr lang="en-US" altLang="zh-CN" dirty="0"/>
              <a:t>-O3</a:t>
            </a:r>
            <a:r>
              <a:rPr lang="zh-CN" altLang="en-US" dirty="0"/>
              <a:t>，编译选项不变，时间变为</a:t>
            </a:r>
            <a:r>
              <a:rPr lang="en-US" altLang="zh-CN" b="1" dirty="0"/>
              <a:t>113231ms</a:t>
            </a:r>
          </a:p>
          <a:p>
            <a:pPr marL="342900" indent="-342900">
              <a:buAutoNum type="arabicPeriod"/>
            </a:pPr>
            <a:r>
              <a:rPr lang="zh-CN" altLang="en-US" dirty="0"/>
              <a:t>使用</a:t>
            </a:r>
            <a:r>
              <a:rPr lang="en-US" altLang="zh-CN" dirty="0"/>
              <a:t>intel </a:t>
            </a:r>
            <a:r>
              <a:rPr lang="en-US" altLang="zh-CN" dirty="0" err="1"/>
              <a:t>icpc</a:t>
            </a:r>
            <a:r>
              <a:rPr lang="zh-CN" altLang="en-US" dirty="0"/>
              <a:t>编译器，并加入优化参数如下：</a:t>
            </a:r>
            <a:endParaRPr lang="en-US" altLang="zh-CN" dirty="0"/>
          </a:p>
          <a:p>
            <a:r>
              <a:rPr lang="en-US" altLang="zh-CN" b="1" dirty="0"/>
              <a:t>	-march=core-avx2 -</a:t>
            </a:r>
            <a:r>
              <a:rPr lang="en-US" altLang="zh-CN" b="1" dirty="0" err="1"/>
              <a:t>fma</a:t>
            </a:r>
            <a:r>
              <a:rPr lang="en-US" altLang="zh-CN" b="1" dirty="0"/>
              <a:t> -O3 -</a:t>
            </a:r>
            <a:r>
              <a:rPr lang="en-US" altLang="zh-CN" b="1" dirty="0" err="1"/>
              <a:t>ipo</a:t>
            </a:r>
            <a:r>
              <a:rPr lang="en-US" altLang="zh-CN" b="1" dirty="0"/>
              <a:t> </a:t>
            </a:r>
          </a:p>
          <a:p>
            <a:r>
              <a:rPr lang="en-US" altLang="zh-CN" b="1" dirty="0"/>
              <a:t>        </a:t>
            </a:r>
            <a:r>
              <a:rPr lang="zh-CN" altLang="en-US" dirty="0"/>
              <a:t>开启</a:t>
            </a:r>
            <a:r>
              <a:rPr lang="en-US" altLang="zh-CN" b="1" dirty="0"/>
              <a:t>-O3</a:t>
            </a:r>
            <a:r>
              <a:rPr lang="zh-CN" altLang="en-US" dirty="0"/>
              <a:t>优化，</a:t>
            </a:r>
            <a:r>
              <a:rPr lang="en-US" altLang="zh-CN" b="1" dirty="0"/>
              <a:t>-</a:t>
            </a:r>
            <a:r>
              <a:rPr lang="en-US" altLang="zh-CN" b="1" dirty="0" err="1"/>
              <a:t>ipo</a:t>
            </a:r>
            <a:r>
              <a:rPr lang="zh-CN" altLang="en-US" dirty="0"/>
              <a:t>过程间优化</a:t>
            </a:r>
            <a:r>
              <a:rPr lang="en-US" altLang="zh-CN" dirty="0"/>
              <a:t>,  </a:t>
            </a:r>
            <a:r>
              <a:rPr lang="zh-CN" altLang="en-US" dirty="0"/>
              <a:t>使用</a:t>
            </a:r>
            <a:r>
              <a:rPr lang="en-US" altLang="zh-CN" b="1" dirty="0"/>
              <a:t>-march=core-avx2 –</a:t>
            </a:r>
            <a:r>
              <a:rPr lang="en-US" altLang="zh-CN" b="1" dirty="0" err="1"/>
              <a:t>fma</a:t>
            </a:r>
            <a:r>
              <a:rPr lang="zh-CN" altLang="en-US" dirty="0"/>
              <a:t>生成</a:t>
            </a:r>
            <a:r>
              <a:rPr lang="en-US" altLang="zh-CN" dirty="0"/>
              <a:t>AVX</a:t>
            </a:r>
            <a:r>
              <a:rPr lang="zh-CN" altLang="en-US" dirty="0"/>
              <a:t>等高级指令的程序，时间为</a:t>
            </a:r>
            <a:r>
              <a:rPr lang="en-US" altLang="zh-CN" b="1" dirty="0"/>
              <a:t>96003ms</a:t>
            </a:r>
            <a:r>
              <a:rPr lang="zh-CN" altLang="en-US" dirty="0"/>
              <a:t>。</a:t>
            </a:r>
            <a:endParaRPr lang="en-US" altLang="zh-CN" dirty="0"/>
          </a:p>
        </p:txBody>
      </p:sp>
      <p:sp>
        <p:nvSpPr>
          <p:cNvPr id="2" name="矩形 1"/>
          <p:cNvSpPr/>
          <p:nvPr/>
        </p:nvSpPr>
        <p:spPr>
          <a:xfrm>
            <a:off x="754591" y="4958269"/>
            <a:ext cx="6096000" cy="923330"/>
          </a:xfrm>
          <a:prstGeom prst="rect">
            <a:avLst/>
          </a:prstGeom>
        </p:spPr>
        <p:txBody>
          <a:bodyPr>
            <a:spAutoFit/>
          </a:bodyPr>
          <a:lstStyle/>
          <a:p>
            <a:pPr marL="342900" indent="-342900">
              <a:buFont typeface="Arial" panose="020B0604020202020204" pitchFamily="34" charset="0"/>
              <a:buChar char="•"/>
            </a:pPr>
            <a:r>
              <a:rPr lang="zh-CN" altLang="en-US" dirty="0"/>
              <a:t>使用</a:t>
            </a:r>
            <a:r>
              <a:rPr lang="en-US" altLang="zh-CN" dirty="0"/>
              <a:t>intel</a:t>
            </a:r>
            <a:r>
              <a:rPr lang="zh-CN" altLang="en-US" dirty="0"/>
              <a:t>编译器，比</a:t>
            </a:r>
            <a:r>
              <a:rPr lang="en-US" altLang="zh-CN" dirty="0" err="1"/>
              <a:t>gcc</a:t>
            </a:r>
            <a:r>
              <a:rPr lang="zh-CN" altLang="en-US" dirty="0"/>
              <a:t>开启同等级优化快一点：</a:t>
            </a:r>
          </a:p>
          <a:p>
            <a:pPr marL="342900" indent="-342900">
              <a:buFont typeface="Arial" panose="020B0604020202020204" pitchFamily="34" charset="0"/>
              <a:buChar char="•"/>
            </a:pPr>
            <a:r>
              <a:rPr lang="en-US" altLang="zh-CN" dirty="0"/>
              <a:t>96003 </a:t>
            </a:r>
            <a:r>
              <a:rPr lang="en-US" altLang="zh-CN" dirty="0" err="1"/>
              <a:t>ms</a:t>
            </a:r>
            <a:r>
              <a:rPr lang="en-US" altLang="zh-CN" dirty="0"/>
              <a:t> vs 113231 </a:t>
            </a:r>
            <a:r>
              <a:rPr lang="en-US" altLang="zh-CN" dirty="0" err="1"/>
              <a:t>ms</a:t>
            </a:r>
            <a:endParaRPr lang="en-US" altLang="zh-CN" dirty="0"/>
          </a:p>
          <a:p>
            <a:pPr marL="342900" indent="-342900">
              <a:buFont typeface="Arial" panose="020B0604020202020204" pitchFamily="34" charset="0"/>
              <a:buChar char="•"/>
            </a:pPr>
            <a:r>
              <a:rPr lang="zh-CN" altLang="en-US" dirty="0"/>
              <a:t>相比基准</a:t>
            </a:r>
            <a:r>
              <a:rPr lang="en-US" altLang="zh-CN" dirty="0"/>
              <a:t>547122 </a:t>
            </a:r>
            <a:r>
              <a:rPr lang="en-US" altLang="zh-CN" dirty="0" err="1"/>
              <a:t>ms</a:t>
            </a:r>
            <a:r>
              <a:rPr lang="zh-CN" altLang="en-US" dirty="0"/>
              <a:t>已经实现了</a:t>
            </a:r>
            <a:r>
              <a:rPr lang="en-US" altLang="zh-CN" dirty="0"/>
              <a:t>5~6</a:t>
            </a:r>
            <a:r>
              <a:rPr lang="zh-CN" altLang="en-US" dirty="0"/>
              <a:t>倍左右的加速</a:t>
            </a:r>
          </a:p>
        </p:txBody>
      </p:sp>
      <p:graphicFrame>
        <p:nvGraphicFramePr>
          <p:cNvPr id="7" name="图表 6"/>
          <p:cNvGraphicFramePr/>
          <p:nvPr>
            <p:extLst>
              <p:ext uri="{D42A27DB-BD31-4B8C-83A1-F6EECF244321}">
                <p14:modId xmlns:p14="http://schemas.microsoft.com/office/powerpoint/2010/main" val="3275398997"/>
              </p:ext>
            </p:extLst>
          </p:nvPr>
        </p:nvGraphicFramePr>
        <p:xfrm>
          <a:off x="7064043" y="1723554"/>
          <a:ext cx="4497987" cy="331641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64E886D5-AAF6-4CF9-8E83-C3926F3AA50F}"/>
              </a:ext>
            </a:extLst>
          </p:cNvPr>
          <p:cNvSpPr txBox="1"/>
          <p:nvPr/>
        </p:nvSpPr>
        <p:spPr>
          <a:xfrm>
            <a:off x="8066761" y="5210827"/>
            <a:ext cx="2956143" cy="646331"/>
          </a:xfrm>
          <a:prstGeom prst="rect">
            <a:avLst/>
          </a:prstGeom>
          <a:noFill/>
        </p:spPr>
        <p:txBody>
          <a:bodyPr wrap="square" rtlCol="0">
            <a:spAutoFit/>
          </a:bodyPr>
          <a:lstStyle/>
          <a:p>
            <a:r>
              <a:rPr lang="en-US" altLang="zh-CN" b="1" dirty="0">
                <a:solidFill>
                  <a:srgbClr val="FF0000"/>
                </a:solidFill>
              </a:rPr>
              <a:t>Baseline: 547122ms</a:t>
            </a:r>
          </a:p>
          <a:p>
            <a:r>
              <a:rPr lang="en-US" altLang="zh-CN" b="1" dirty="0" err="1">
                <a:solidFill>
                  <a:srgbClr val="FF0000"/>
                </a:solidFill>
              </a:rPr>
              <a:t>mpiicpc</a:t>
            </a:r>
            <a:r>
              <a:rPr lang="en-US" altLang="zh-CN" b="1" dirty="0">
                <a:solidFill>
                  <a:srgbClr val="FF0000"/>
                </a:solidFill>
              </a:rPr>
              <a:t>:  96003ms</a:t>
            </a:r>
            <a:endParaRPr lang="zh-CN" altLang="en-US" b="1" dirty="0">
              <a:solidFill>
                <a:srgbClr val="FF0000"/>
              </a:solidFill>
            </a:endParaRPr>
          </a:p>
        </p:txBody>
      </p:sp>
    </p:spTree>
    <p:extLst>
      <p:ext uri="{BB962C8B-B14F-4D97-AF65-F5344CB8AC3E}">
        <p14:creationId xmlns:p14="http://schemas.microsoft.com/office/powerpoint/2010/main" val="400064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6016136"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en-US" altLang="zh-CN" sz="2800" b="1" dirty="0" err="1">
                <a:solidFill>
                  <a:srgbClr val="DF2022"/>
                </a:solidFill>
                <a:latin typeface="微软雅黑" panose="020B0503020204020204" pitchFamily="34" charset="-122"/>
                <a:ea typeface="微软雅黑" panose="020B0503020204020204" pitchFamily="34" charset="-122"/>
              </a:rPr>
              <a:t>CheckerBoarding</a:t>
            </a:r>
            <a:endParaRPr lang="en-US" altLang="zh-CN" sz="2800" b="1" dirty="0">
              <a:solidFill>
                <a:srgbClr val="DF202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87815" y="4528124"/>
            <a:ext cx="55133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预处理后减少了迭代次数，从而缩短了计算时间</a:t>
            </a:r>
          </a:p>
        </p:txBody>
      </p:sp>
      <p:pic>
        <p:nvPicPr>
          <p:cNvPr id="7" name="图片 6"/>
          <p:cNvPicPr>
            <a:picLocks noChangeAspect="1"/>
          </p:cNvPicPr>
          <p:nvPr/>
        </p:nvPicPr>
        <p:blipFill>
          <a:blip r:embed="rId2"/>
          <a:stretch>
            <a:fillRect/>
          </a:stretch>
        </p:blipFill>
        <p:spPr>
          <a:xfrm>
            <a:off x="6443012" y="1649117"/>
            <a:ext cx="5486208" cy="3983847"/>
          </a:xfrm>
          <a:prstGeom prst="rect">
            <a:avLst/>
          </a:prstGeom>
        </p:spPr>
      </p:pic>
      <p:pic>
        <p:nvPicPr>
          <p:cNvPr id="8" name="图片 7"/>
          <p:cNvPicPr>
            <a:picLocks noChangeAspect="1"/>
          </p:cNvPicPr>
          <p:nvPr/>
        </p:nvPicPr>
        <p:blipFill>
          <a:blip r:embed="rId3"/>
          <a:stretch>
            <a:fillRect/>
          </a:stretch>
        </p:blipFill>
        <p:spPr>
          <a:xfrm>
            <a:off x="3373569" y="2919543"/>
            <a:ext cx="3166033" cy="1511222"/>
          </a:xfrm>
          <a:prstGeom prst="rect">
            <a:avLst/>
          </a:prstGeom>
        </p:spPr>
      </p:pic>
      <p:pic>
        <p:nvPicPr>
          <p:cNvPr id="9" name="图片 8"/>
          <p:cNvPicPr>
            <a:picLocks noChangeAspect="1"/>
          </p:cNvPicPr>
          <p:nvPr/>
        </p:nvPicPr>
        <p:blipFill>
          <a:blip r:embed="rId4"/>
          <a:stretch>
            <a:fillRect/>
          </a:stretch>
        </p:blipFill>
        <p:spPr>
          <a:xfrm>
            <a:off x="573238" y="2948677"/>
            <a:ext cx="2925796" cy="1384728"/>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536330553"/>
              </p:ext>
            </p:extLst>
          </p:nvPr>
        </p:nvGraphicFramePr>
        <p:xfrm>
          <a:off x="899596" y="4995160"/>
          <a:ext cx="5101532" cy="1097280"/>
        </p:xfrm>
        <a:graphic>
          <a:graphicData uri="http://schemas.openxmlformats.org/drawingml/2006/table">
            <a:tbl>
              <a:tblPr firstRow="1" bandRow="1">
                <a:tableStyleId>{5C22544A-7EE6-4342-B048-85BDC9FD1C3A}</a:tableStyleId>
              </a:tblPr>
              <a:tblGrid>
                <a:gridCol w="1275383">
                  <a:extLst>
                    <a:ext uri="{9D8B030D-6E8A-4147-A177-3AD203B41FA5}">
                      <a16:colId xmlns:a16="http://schemas.microsoft.com/office/drawing/2014/main" val="3876385049"/>
                    </a:ext>
                  </a:extLst>
                </a:gridCol>
                <a:gridCol w="1275383">
                  <a:extLst>
                    <a:ext uri="{9D8B030D-6E8A-4147-A177-3AD203B41FA5}">
                      <a16:colId xmlns:a16="http://schemas.microsoft.com/office/drawing/2014/main" val="1398871132"/>
                    </a:ext>
                  </a:extLst>
                </a:gridCol>
                <a:gridCol w="1275383">
                  <a:extLst>
                    <a:ext uri="{9D8B030D-6E8A-4147-A177-3AD203B41FA5}">
                      <a16:colId xmlns:a16="http://schemas.microsoft.com/office/drawing/2014/main" val="694475676"/>
                    </a:ext>
                  </a:extLst>
                </a:gridCol>
                <a:gridCol w="1275383">
                  <a:extLst>
                    <a:ext uri="{9D8B030D-6E8A-4147-A177-3AD203B41FA5}">
                      <a16:colId xmlns:a16="http://schemas.microsoft.com/office/drawing/2014/main" val="1715250173"/>
                    </a:ext>
                  </a:extLst>
                </a:gridCol>
              </a:tblGrid>
              <a:tr h="296273">
                <a:tc>
                  <a:txBody>
                    <a:bodyPr/>
                    <a:lstStyle/>
                    <a:p>
                      <a:endParaRPr lang="zh-CN" altLang="en-US" dirty="0"/>
                    </a:p>
                  </a:txBody>
                  <a:tcPr/>
                </a:tc>
                <a:tc>
                  <a:txBody>
                    <a:bodyPr/>
                    <a:lstStyle/>
                    <a:p>
                      <a:r>
                        <a:rPr lang="en-US" altLang="zh-CN" dirty="0"/>
                        <a:t>Case1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Case2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Case3</a:t>
                      </a:r>
                      <a:endParaRPr lang="zh-CN" altLang="en-US" dirty="0"/>
                    </a:p>
                  </a:txBody>
                  <a:tcPr/>
                </a:tc>
                <a:extLst>
                  <a:ext uri="{0D108BD9-81ED-4DB2-BD59-A6C34878D82A}">
                    <a16:rowId xmlns:a16="http://schemas.microsoft.com/office/drawing/2014/main" val="418815217"/>
                  </a:ext>
                </a:extLst>
              </a:tr>
              <a:tr h="296273">
                <a:tc>
                  <a:txBody>
                    <a:bodyPr/>
                    <a:lstStyle/>
                    <a:p>
                      <a:r>
                        <a:rPr lang="zh-CN" altLang="en-US" dirty="0"/>
                        <a:t>优化前</a:t>
                      </a:r>
                    </a:p>
                  </a:txBody>
                  <a:tcPr/>
                </a:tc>
                <a:tc>
                  <a:txBody>
                    <a:bodyPr/>
                    <a:lstStyle/>
                    <a:p>
                      <a:r>
                        <a:rPr lang="en-US" altLang="zh-CN" dirty="0"/>
                        <a:t>120</a:t>
                      </a:r>
                      <a:endParaRPr lang="zh-CN" altLang="en-US" dirty="0"/>
                    </a:p>
                  </a:txBody>
                  <a:tcPr/>
                </a:tc>
                <a:tc>
                  <a:txBody>
                    <a:bodyPr/>
                    <a:lstStyle/>
                    <a:p>
                      <a:r>
                        <a:rPr lang="en-US" altLang="zh-CN" dirty="0"/>
                        <a:t>128</a:t>
                      </a:r>
                      <a:endParaRPr lang="zh-CN" altLang="en-US" dirty="0"/>
                    </a:p>
                  </a:txBody>
                  <a:tcPr/>
                </a:tc>
                <a:tc>
                  <a:txBody>
                    <a:bodyPr/>
                    <a:lstStyle/>
                    <a:p>
                      <a:r>
                        <a:rPr lang="en-US" altLang="zh-CN" dirty="0"/>
                        <a:t>133</a:t>
                      </a:r>
                      <a:endParaRPr lang="zh-CN" altLang="en-US" dirty="0"/>
                    </a:p>
                  </a:txBody>
                  <a:tcPr/>
                </a:tc>
                <a:extLst>
                  <a:ext uri="{0D108BD9-81ED-4DB2-BD59-A6C34878D82A}">
                    <a16:rowId xmlns:a16="http://schemas.microsoft.com/office/drawing/2014/main" val="1814360374"/>
                  </a:ext>
                </a:extLst>
              </a:tr>
              <a:tr h="296273">
                <a:tc>
                  <a:txBody>
                    <a:bodyPr/>
                    <a:lstStyle/>
                    <a:p>
                      <a:r>
                        <a:rPr lang="zh-CN" altLang="en-US" dirty="0"/>
                        <a:t>优化后</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48</a:t>
                      </a:r>
                      <a:endParaRPr lang="zh-CN" altLang="en-US" sz="1800" b="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46</a:t>
                      </a:r>
                      <a:endParaRPr lang="zh-CN" altLang="en-US" sz="1800" b="0" kern="1200" dirty="0">
                        <a:solidFill>
                          <a:schemeClr val="dk1"/>
                        </a:solidFill>
                        <a:effectLst/>
                        <a:latin typeface="+mn-lt"/>
                        <a:ea typeface="+mn-ea"/>
                        <a:cs typeface="+mn-cs"/>
                      </a:endParaRPr>
                    </a:p>
                  </a:txBody>
                  <a:tcPr/>
                </a:tc>
                <a:tc>
                  <a:txBody>
                    <a:bodyPr/>
                    <a:lstStyle/>
                    <a:p>
                      <a:r>
                        <a:rPr lang="en-US" altLang="zh-CN" dirty="0"/>
                        <a:t>50</a:t>
                      </a:r>
                      <a:endParaRPr lang="zh-CN" altLang="en-US" dirty="0"/>
                    </a:p>
                  </a:txBody>
                  <a:tcPr/>
                </a:tc>
                <a:extLst>
                  <a:ext uri="{0D108BD9-81ED-4DB2-BD59-A6C34878D82A}">
                    <a16:rowId xmlns:a16="http://schemas.microsoft.com/office/drawing/2014/main" val="773102878"/>
                  </a:ext>
                </a:extLst>
              </a:tr>
            </a:tbl>
          </a:graphicData>
        </a:graphic>
      </p:graphicFrame>
      <p:pic>
        <p:nvPicPr>
          <p:cNvPr id="3" name="图片 2"/>
          <p:cNvPicPr>
            <a:picLocks noChangeAspect="1"/>
          </p:cNvPicPr>
          <p:nvPr/>
        </p:nvPicPr>
        <p:blipFill>
          <a:blip r:embed="rId5"/>
          <a:stretch>
            <a:fillRect/>
          </a:stretch>
        </p:blipFill>
        <p:spPr>
          <a:xfrm>
            <a:off x="743831" y="1581055"/>
            <a:ext cx="5641954" cy="1237615"/>
          </a:xfrm>
          <a:prstGeom prst="rect">
            <a:avLst/>
          </a:prstGeom>
        </p:spPr>
      </p:pic>
      <p:sp>
        <p:nvSpPr>
          <p:cNvPr id="12" name="文本框 11">
            <a:extLst>
              <a:ext uri="{FF2B5EF4-FFF2-40B4-BE49-F238E27FC236}">
                <a16:creationId xmlns:a16="http://schemas.microsoft.com/office/drawing/2014/main" id="{2A47451F-1962-4401-88A5-E28B990BFFAD}"/>
              </a:ext>
            </a:extLst>
          </p:cNvPr>
          <p:cNvSpPr txBox="1"/>
          <p:nvPr/>
        </p:nvSpPr>
        <p:spPr>
          <a:xfrm>
            <a:off x="8066761" y="5210827"/>
            <a:ext cx="3313135" cy="646331"/>
          </a:xfrm>
          <a:prstGeom prst="rect">
            <a:avLst/>
          </a:prstGeom>
          <a:noFill/>
        </p:spPr>
        <p:txBody>
          <a:bodyPr wrap="square" rtlCol="0">
            <a:spAutoFit/>
          </a:bodyPr>
          <a:lstStyle/>
          <a:p>
            <a:endParaRPr lang="en-US" altLang="zh-CN" b="1" dirty="0">
              <a:solidFill>
                <a:srgbClr val="FF0000"/>
              </a:solidFill>
            </a:endParaRPr>
          </a:p>
          <a:p>
            <a:r>
              <a:rPr lang="en-US" altLang="zh-CN" b="1" dirty="0" err="1">
                <a:solidFill>
                  <a:srgbClr val="FF0000"/>
                </a:solidFill>
              </a:rPr>
              <a:t>CheckerBoarding</a:t>
            </a:r>
            <a:r>
              <a:rPr lang="zh-CN" altLang="en-US" b="1" dirty="0">
                <a:solidFill>
                  <a:srgbClr val="FF0000"/>
                </a:solidFill>
              </a:rPr>
              <a:t>：</a:t>
            </a:r>
            <a:r>
              <a:rPr lang="en-US" altLang="zh-CN" b="1" dirty="0">
                <a:solidFill>
                  <a:srgbClr val="FF0000"/>
                </a:solidFill>
              </a:rPr>
              <a:t>45975ms</a:t>
            </a:r>
            <a:endParaRPr lang="zh-CN" altLang="en-US" b="1" dirty="0">
              <a:solidFill>
                <a:srgbClr val="FF0000"/>
              </a:solidFill>
            </a:endParaRPr>
          </a:p>
        </p:txBody>
      </p:sp>
    </p:spTree>
    <p:extLst>
      <p:ext uri="{BB962C8B-B14F-4D97-AF65-F5344CB8AC3E}">
        <p14:creationId xmlns:p14="http://schemas.microsoft.com/office/powerpoint/2010/main" val="5052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zh-CN" altLang="en-US" sz="2800" b="1" dirty="0">
                <a:solidFill>
                  <a:srgbClr val="DF2022"/>
                </a:solidFill>
                <a:latin typeface="微软雅黑" panose="020B0503020204020204" pitchFamily="34" charset="-122"/>
                <a:ea typeface="微软雅黑" panose="020B0503020204020204" pitchFamily="34" charset="-122"/>
              </a:rPr>
              <a:t>手动向量化</a:t>
            </a:r>
          </a:p>
        </p:txBody>
      </p:sp>
      <p:pic>
        <p:nvPicPr>
          <p:cNvPr id="2" name="图片 1"/>
          <p:cNvPicPr>
            <a:picLocks noChangeAspect="1"/>
          </p:cNvPicPr>
          <p:nvPr/>
        </p:nvPicPr>
        <p:blipFill>
          <a:blip r:embed="rId2"/>
          <a:stretch>
            <a:fillRect/>
          </a:stretch>
        </p:blipFill>
        <p:spPr>
          <a:xfrm>
            <a:off x="662080" y="1487009"/>
            <a:ext cx="4282625" cy="2233360"/>
          </a:xfrm>
          <a:prstGeom prst="rect">
            <a:avLst/>
          </a:prstGeom>
        </p:spPr>
      </p:pic>
      <p:pic>
        <p:nvPicPr>
          <p:cNvPr id="4" name="图片 3"/>
          <p:cNvPicPr>
            <a:picLocks noChangeAspect="1"/>
          </p:cNvPicPr>
          <p:nvPr/>
        </p:nvPicPr>
        <p:blipFill>
          <a:blip r:embed="rId3"/>
          <a:stretch>
            <a:fillRect/>
          </a:stretch>
        </p:blipFill>
        <p:spPr>
          <a:xfrm>
            <a:off x="6340499" y="1466297"/>
            <a:ext cx="5331062" cy="4404903"/>
          </a:xfrm>
          <a:prstGeom prst="rect">
            <a:avLst/>
          </a:prstGeom>
        </p:spPr>
      </p:pic>
      <p:sp>
        <p:nvSpPr>
          <p:cNvPr id="5" name="文本框 4"/>
          <p:cNvSpPr txBox="1"/>
          <p:nvPr/>
        </p:nvSpPr>
        <p:spPr>
          <a:xfrm>
            <a:off x="520439" y="4194499"/>
            <a:ext cx="4999684" cy="1477328"/>
          </a:xfrm>
          <a:prstGeom prst="rect">
            <a:avLst/>
          </a:prstGeom>
          <a:noFill/>
        </p:spPr>
        <p:txBody>
          <a:bodyPr wrap="square" rtlCol="0">
            <a:spAutoFit/>
          </a:bodyPr>
          <a:lstStyle/>
          <a:p>
            <a:pPr marL="342900" indent="-342900">
              <a:buAutoNum type="arabicPeriod"/>
            </a:pPr>
            <a:r>
              <a:rPr lang="zh-CN" altLang="en-US" dirty="0"/>
              <a:t>使用</a:t>
            </a:r>
            <a:r>
              <a:rPr lang="en-US" altLang="zh-CN" dirty="0"/>
              <a:t>avx256</a:t>
            </a:r>
            <a:r>
              <a:rPr lang="zh-CN" altLang="en-US" dirty="0"/>
              <a:t>进行向量化，一次同时操作内层循环的</a:t>
            </a:r>
            <a:r>
              <a:rPr lang="en-US" altLang="zh-CN" dirty="0"/>
              <a:t>4</a:t>
            </a:r>
            <a:r>
              <a:rPr lang="zh-CN" altLang="en-US" dirty="0"/>
              <a:t>个元素</a:t>
            </a:r>
            <a:endParaRPr lang="en-US" altLang="zh-CN" dirty="0"/>
          </a:p>
          <a:p>
            <a:pPr marL="342900" indent="-342900">
              <a:buAutoNum type="arabicPeriod"/>
            </a:pPr>
            <a:r>
              <a:rPr lang="zh-CN" altLang="en-US" dirty="0"/>
              <a:t>使用</a:t>
            </a:r>
            <a:r>
              <a:rPr lang="en-US" altLang="zh-CN" dirty="0"/>
              <a:t>_mm256_i32gather_pd</a:t>
            </a:r>
            <a:r>
              <a:rPr lang="zh-CN" altLang="en-US" dirty="0"/>
              <a:t>实现非连续地址的读取</a:t>
            </a:r>
            <a:endParaRPr lang="en-US" altLang="zh-CN" dirty="0"/>
          </a:p>
          <a:p>
            <a:pPr marL="342900" indent="-342900">
              <a:buAutoNum type="arabicPeriod"/>
            </a:pPr>
            <a:r>
              <a:rPr lang="zh-CN" altLang="en-US" dirty="0"/>
              <a:t>将复数的实部与虚部分离计算</a:t>
            </a:r>
          </a:p>
        </p:txBody>
      </p:sp>
      <p:sp>
        <p:nvSpPr>
          <p:cNvPr id="7" name="圆角矩形 6"/>
          <p:cNvSpPr/>
          <p:nvPr/>
        </p:nvSpPr>
        <p:spPr>
          <a:xfrm>
            <a:off x="6340499" y="1466297"/>
            <a:ext cx="5189421" cy="6015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8" name="文本框 7"/>
          <p:cNvSpPr txBox="1"/>
          <p:nvPr/>
        </p:nvSpPr>
        <p:spPr>
          <a:xfrm>
            <a:off x="5186894" y="1597793"/>
            <a:ext cx="1011964" cy="338554"/>
          </a:xfrm>
          <a:prstGeom prst="rect">
            <a:avLst/>
          </a:prstGeom>
          <a:noFill/>
        </p:spPr>
        <p:txBody>
          <a:bodyPr wrap="square" rtlCol="0">
            <a:spAutoFit/>
          </a:bodyPr>
          <a:lstStyle/>
          <a:p>
            <a:r>
              <a:rPr lang="zh-CN" altLang="en-US" sz="1600" dirty="0">
                <a:solidFill>
                  <a:srgbClr val="C00000"/>
                </a:solidFill>
              </a:rPr>
              <a:t>读取数据</a:t>
            </a:r>
          </a:p>
        </p:txBody>
      </p:sp>
      <p:sp>
        <p:nvSpPr>
          <p:cNvPr id="12" name="圆角矩形 11"/>
          <p:cNvSpPr/>
          <p:nvPr/>
        </p:nvSpPr>
        <p:spPr>
          <a:xfrm>
            <a:off x="1700489" y="1934291"/>
            <a:ext cx="2519142" cy="1513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4" name="圆角矩形 13"/>
          <p:cNvSpPr/>
          <p:nvPr/>
        </p:nvSpPr>
        <p:spPr>
          <a:xfrm>
            <a:off x="6340499" y="2147402"/>
            <a:ext cx="5189421" cy="13011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文本框 19"/>
          <p:cNvSpPr txBox="1"/>
          <p:nvPr/>
        </p:nvSpPr>
        <p:spPr>
          <a:xfrm>
            <a:off x="5186892" y="2591925"/>
            <a:ext cx="1011964" cy="338554"/>
          </a:xfrm>
          <a:prstGeom prst="rect">
            <a:avLst/>
          </a:prstGeom>
          <a:noFill/>
        </p:spPr>
        <p:txBody>
          <a:bodyPr wrap="square" rtlCol="0">
            <a:spAutoFit/>
          </a:bodyPr>
          <a:lstStyle/>
          <a:p>
            <a:r>
              <a:rPr lang="zh-CN" altLang="en-US" sz="1600" dirty="0">
                <a:solidFill>
                  <a:srgbClr val="C00000"/>
                </a:solidFill>
              </a:rPr>
              <a:t>计算数据</a:t>
            </a:r>
          </a:p>
        </p:txBody>
      </p:sp>
    </p:spTree>
    <p:extLst>
      <p:ext uri="{BB962C8B-B14F-4D97-AF65-F5344CB8AC3E}">
        <p14:creationId xmlns:p14="http://schemas.microsoft.com/office/powerpoint/2010/main" val="7051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zh-CN" altLang="en-US" sz="2800" b="1" dirty="0">
                <a:solidFill>
                  <a:srgbClr val="DF2022"/>
                </a:solidFill>
                <a:latin typeface="微软雅黑" panose="020B0503020204020204" pitchFamily="34" charset="-122"/>
                <a:ea typeface="微软雅黑" panose="020B0503020204020204" pitchFamily="34" charset="-122"/>
              </a:rPr>
              <a:t>手动向量化</a:t>
            </a:r>
          </a:p>
        </p:txBody>
      </p:sp>
      <p:pic>
        <p:nvPicPr>
          <p:cNvPr id="2" name="图片 1"/>
          <p:cNvPicPr>
            <a:picLocks noChangeAspect="1"/>
          </p:cNvPicPr>
          <p:nvPr/>
        </p:nvPicPr>
        <p:blipFill>
          <a:blip r:embed="rId2"/>
          <a:stretch>
            <a:fillRect/>
          </a:stretch>
        </p:blipFill>
        <p:spPr>
          <a:xfrm>
            <a:off x="662080" y="1487009"/>
            <a:ext cx="4282625" cy="2233360"/>
          </a:xfrm>
          <a:prstGeom prst="rect">
            <a:avLst/>
          </a:prstGeom>
        </p:spPr>
      </p:pic>
      <p:pic>
        <p:nvPicPr>
          <p:cNvPr id="4" name="图片 3"/>
          <p:cNvPicPr>
            <a:picLocks noChangeAspect="1"/>
          </p:cNvPicPr>
          <p:nvPr/>
        </p:nvPicPr>
        <p:blipFill>
          <a:blip r:embed="rId3"/>
          <a:stretch>
            <a:fillRect/>
          </a:stretch>
        </p:blipFill>
        <p:spPr>
          <a:xfrm>
            <a:off x="6340499" y="1466297"/>
            <a:ext cx="5331062" cy="4404903"/>
          </a:xfrm>
          <a:prstGeom prst="rect">
            <a:avLst/>
          </a:prstGeom>
        </p:spPr>
      </p:pic>
      <p:sp>
        <p:nvSpPr>
          <p:cNvPr id="5" name="文本框 4"/>
          <p:cNvSpPr txBox="1"/>
          <p:nvPr/>
        </p:nvSpPr>
        <p:spPr>
          <a:xfrm>
            <a:off x="520439" y="4194499"/>
            <a:ext cx="4999684" cy="1477328"/>
          </a:xfrm>
          <a:prstGeom prst="rect">
            <a:avLst/>
          </a:prstGeom>
          <a:noFill/>
        </p:spPr>
        <p:txBody>
          <a:bodyPr wrap="square" rtlCol="0">
            <a:spAutoFit/>
          </a:bodyPr>
          <a:lstStyle/>
          <a:p>
            <a:pPr marL="342900" indent="-342900">
              <a:buAutoNum type="arabicPeriod"/>
            </a:pPr>
            <a:r>
              <a:rPr lang="zh-CN" altLang="en-US" sz="1800" dirty="0"/>
              <a:t>使用</a:t>
            </a:r>
            <a:r>
              <a:rPr lang="en-US" altLang="zh-CN" sz="1800" dirty="0"/>
              <a:t>avx256</a:t>
            </a:r>
            <a:r>
              <a:rPr lang="zh-CN" altLang="en-US" sz="1800" dirty="0"/>
              <a:t>进行向量化，一次同时操作内层循环的</a:t>
            </a:r>
            <a:r>
              <a:rPr lang="en-US" altLang="zh-CN" sz="1800" dirty="0"/>
              <a:t>4</a:t>
            </a:r>
            <a:r>
              <a:rPr lang="zh-CN" altLang="en-US" sz="1800" dirty="0"/>
              <a:t>个元素</a:t>
            </a:r>
            <a:endParaRPr lang="en-US" altLang="zh-CN" sz="1800" dirty="0"/>
          </a:p>
          <a:p>
            <a:pPr marL="342900" indent="-342900">
              <a:buAutoNum type="arabicPeriod"/>
            </a:pPr>
            <a:r>
              <a:rPr lang="zh-CN" altLang="en-US" sz="1800" dirty="0"/>
              <a:t>使用</a:t>
            </a:r>
            <a:r>
              <a:rPr lang="en-US" altLang="zh-CN" sz="1800" dirty="0"/>
              <a:t>_mm256_i32gather_pd</a:t>
            </a:r>
            <a:r>
              <a:rPr lang="zh-CN" altLang="en-US" sz="1800" dirty="0"/>
              <a:t>实现非连续地址的读取</a:t>
            </a:r>
            <a:endParaRPr lang="en-US" altLang="zh-CN" sz="1800" dirty="0"/>
          </a:p>
          <a:p>
            <a:pPr marL="342900" indent="-342900">
              <a:buAutoNum type="arabicPeriod"/>
            </a:pPr>
            <a:r>
              <a:rPr lang="zh-CN" altLang="en-US" sz="1800" dirty="0"/>
              <a:t>将复数的实部与虚部分离计算</a:t>
            </a:r>
          </a:p>
        </p:txBody>
      </p:sp>
      <p:sp>
        <p:nvSpPr>
          <p:cNvPr id="7" name="圆角矩形 6"/>
          <p:cNvSpPr/>
          <p:nvPr/>
        </p:nvSpPr>
        <p:spPr>
          <a:xfrm>
            <a:off x="6340499" y="1466297"/>
            <a:ext cx="5189421" cy="6015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8" name="文本框 7"/>
          <p:cNvSpPr txBox="1"/>
          <p:nvPr/>
        </p:nvSpPr>
        <p:spPr>
          <a:xfrm>
            <a:off x="5186894" y="1597793"/>
            <a:ext cx="1011964" cy="338554"/>
          </a:xfrm>
          <a:prstGeom prst="rect">
            <a:avLst/>
          </a:prstGeom>
          <a:noFill/>
        </p:spPr>
        <p:txBody>
          <a:bodyPr wrap="square" rtlCol="0">
            <a:spAutoFit/>
          </a:bodyPr>
          <a:lstStyle/>
          <a:p>
            <a:r>
              <a:rPr lang="zh-CN" altLang="en-US" sz="1600" dirty="0">
                <a:solidFill>
                  <a:srgbClr val="C00000"/>
                </a:solidFill>
              </a:rPr>
              <a:t>读取数据</a:t>
            </a:r>
          </a:p>
        </p:txBody>
      </p:sp>
      <p:sp>
        <p:nvSpPr>
          <p:cNvPr id="14" name="圆角矩形 13"/>
          <p:cNvSpPr/>
          <p:nvPr/>
        </p:nvSpPr>
        <p:spPr>
          <a:xfrm>
            <a:off x="6340499" y="2147402"/>
            <a:ext cx="5189421" cy="13011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文本框 19"/>
          <p:cNvSpPr txBox="1"/>
          <p:nvPr/>
        </p:nvSpPr>
        <p:spPr>
          <a:xfrm>
            <a:off x="5186892" y="2591925"/>
            <a:ext cx="1011964" cy="338554"/>
          </a:xfrm>
          <a:prstGeom prst="rect">
            <a:avLst/>
          </a:prstGeom>
          <a:noFill/>
        </p:spPr>
        <p:txBody>
          <a:bodyPr wrap="square" rtlCol="0">
            <a:spAutoFit/>
          </a:bodyPr>
          <a:lstStyle/>
          <a:p>
            <a:r>
              <a:rPr lang="zh-CN" altLang="en-US" sz="1600" dirty="0">
                <a:solidFill>
                  <a:srgbClr val="C00000"/>
                </a:solidFill>
              </a:rPr>
              <a:t>计算数据</a:t>
            </a:r>
          </a:p>
        </p:txBody>
      </p:sp>
      <p:sp>
        <p:nvSpPr>
          <p:cNvPr id="11" name="圆角矩形 14">
            <a:extLst>
              <a:ext uri="{FF2B5EF4-FFF2-40B4-BE49-F238E27FC236}">
                <a16:creationId xmlns:a16="http://schemas.microsoft.com/office/drawing/2014/main" id="{523B2549-0BE7-4279-A6C6-B7FCB01DF3EA}"/>
              </a:ext>
            </a:extLst>
          </p:cNvPr>
          <p:cNvSpPr/>
          <p:nvPr/>
        </p:nvSpPr>
        <p:spPr>
          <a:xfrm>
            <a:off x="1165703" y="1913425"/>
            <a:ext cx="3681823" cy="30883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5" name="圆角矩形 15">
            <a:extLst>
              <a:ext uri="{FF2B5EF4-FFF2-40B4-BE49-F238E27FC236}">
                <a16:creationId xmlns:a16="http://schemas.microsoft.com/office/drawing/2014/main" id="{7E79AAF5-CE08-449B-BA18-47822C788A12}"/>
              </a:ext>
            </a:extLst>
          </p:cNvPr>
          <p:cNvSpPr/>
          <p:nvPr/>
        </p:nvSpPr>
        <p:spPr>
          <a:xfrm>
            <a:off x="6335454" y="3523832"/>
            <a:ext cx="5194467" cy="60472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6" name="圆角矩形 16">
            <a:extLst>
              <a:ext uri="{FF2B5EF4-FFF2-40B4-BE49-F238E27FC236}">
                <a16:creationId xmlns:a16="http://schemas.microsoft.com/office/drawing/2014/main" id="{58FDECB3-3E53-4106-A200-82A0653679AE}"/>
              </a:ext>
            </a:extLst>
          </p:cNvPr>
          <p:cNvSpPr/>
          <p:nvPr/>
        </p:nvSpPr>
        <p:spPr>
          <a:xfrm>
            <a:off x="1165703" y="2222262"/>
            <a:ext cx="1568408" cy="20589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7" name="圆角矩形 17">
            <a:extLst>
              <a:ext uri="{FF2B5EF4-FFF2-40B4-BE49-F238E27FC236}">
                <a16:creationId xmlns:a16="http://schemas.microsoft.com/office/drawing/2014/main" id="{9963FEE3-2629-402B-A5F0-8969D323727A}"/>
              </a:ext>
            </a:extLst>
          </p:cNvPr>
          <p:cNvSpPr/>
          <p:nvPr/>
        </p:nvSpPr>
        <p:spPr>
          <a:xfrm>
            <a:off x="6330407" y="4216451"/>
            <a:ext cx="5199513" cy="164485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737CE03-6055-4B99-999D-B4BB34580BB8}"/>
              </a:ext>
            </a:extLst>
          </p:cNvPr>
          <p:cNvSpPr txBox="1"/>
          <p:nvPr/>
        </p:nvSpPr>
        <p:spPr>
          <a:xfrm>
            <a:off x="5226603" y="4594609"/>
            <a:ext cx="1011964" cy="338554"/>
          </a:xfrm>
          <a:prstGeom prst="rect">
            <a:avLst/>
          </a:prstGeom>
          <a:noFill/>
        </p:spPr>
        <p:txBody>
          <a:bodyPr wrap="square" rtlCol="0">
            <a:spAutoFit/>
          </a:bodyPr>
          <a:lstStyle/>
          <a:p>
            <a:r>
              <a:rPr lang="zh-CN" altLang="en-US" sz="1600" dirty="0">
                <a:solidFill>
                  <a:srgbClr val="C00000"/>
                </a:solidFill>
              </a:rPr>
              <a:t>写回数据</a:t>
            </a:r>
          </a:p>
        </p:txBody>
      </p:sp>
      <p:sp>
        <p:nvSpPr>
          <p:cNvPr id="19" name="文本框 18">
            <a:extLst>
              <a:ext uri="{FF2B5EF4-FFF2-40B4-BE49-F238E27FC236}">
                <a16:creationId xmlns:a16="http://schemas.microsoft.com/office/drawing/2014/main" id="{799FB2B6-118D-466D-99E0-1011C764BC65}"/>
              </a:ext>
            </a:extLst>
          </p:cNvPr>
          <p:cNvSpPr txBox="1"/>
          <p:nvPr/>
        </p:nvSpPr>
        <p:spPr>
          <a:xfrm>
            <a:off x="8166681" y="5671827"/>
            <a:ext cx="3313135" cy="646331"/>
          </a:xfrm>
          <a:prstGeom prst="rect">
            <a:avLst/>
          </a:prstGeom>
          <a:noFill/>
        </p:spPr>
        <p:txBody>
          <a:bodyPr wrap="square" rtlCol="0">
            <a:spAutoFit/>
          </a:bodyPr>
          <a:lstStyle/>
          <a:p>
            <a:endParaRPr lang="en-US" altLang="zh-CN" b="1" dirty="0">
              <a:solidFill>
                <a:srgbClr val="FF0000"/>
              </a:solidFill>
            </a:endParaRPr>
          </a:p>
          <a:p>
            <a:r>
              <a:rPr lang="en-US" altLang="zh-CN" b="1" dirty="0">
                <a:solidFill>
                  <a:srgbClr val="FF0000"/>
                </a:solidFill>
              </a:rPr>
              <a:t>T-axis AVX</a:t>
            </a:r>
            <a:r>
              <a:rPr lang="zh-CN" altLang="en-US" b="1" dirty="0">
                <a:solidFill>
                  <a:srgbClr val="FF0000"/>
                </a:solidFill>
              </a:rPr>
              <a:t>：</a:t>
            </a:r>
            <a:r>
              <a:rPr lang="en-US" altLang="zh-CN" b="1" dirty="0">
                <a:solidFill>
                  <a:srgbClr val="FF0000"/>
                </a:solidFill>
              </a:rPr>
              <a:t>52520ms</a:t>
            </a:r>
            <a:endParaRPr lang="zh-CN" altLang="en-US" b="1" dirty="0">
              <a:solidFill>
                <a:srgbClr val="FF0000"/>
              </a:solidFill>
            </a:endParaRPr>
          </a:p>
        </p:txBody>
      </p:sp>
    </p:spTree>
    <p:extLst>
      <p:ext uri="{BB962C8B-B14F-4D97-AF65-F5344CB8AC3E}">
        <p14:creationId xmlns:p14="http://schemas.microsoft.com/office/powerpoint/2010/main" val="102406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20" grpId="0"/>
      <p:bldP spid="16" grpId="0" animBg="1"/>
      <p:bldP spid="17"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zh-CN" altLang="en-US" sz="2800" b="1" dirty="0">
                <a:solidFill>
                  <a:srgbClr val="DF2022"/>
                </a:solidFill>
                <a:latin typeface="微软雅黑" panose="020B0503020204020204" pitchFamily="34" charset="-122"/>
                <a:ea typeface="微软雅黑" panose="020B0503020204020204" pitchFamily="34" charset="-122"/>
              </a:rPr>
              <a:t>手动向量化</a:t>
            </a:r>
          </a:p>
        </p:txBody>
      </p:sp>
      <p:sp>
        <p:nvSpPr>
          <p:cNvPr id="5" name="文本框 4"/>
          <p:cNvSpPr txBox="1"/>
          <p:nvPr/>
        </p:nvSpPr>
        <p:spPr>
          <a:xfrm>
            <a:off x="499680" y="4950523"/>
            <a:ext cx="5049350" cy="923330"/>
          </a:xfrm>
          <a:prstGeom prst="rect">
            <a:avLst/>
          </a:prstGeom>
          <a:noFill/>
        </p:spPr>
        <p:txBody>
          <a:bodyPr wrap="square" rtlCol="0">
            <a:spAutoFit/>
          </a:bodyPr>
          <a:lstStyle/>
          <a:p>
            <a:pPr marL="342900" indent="-342900">
              <a:buAutoNum type="arabicPeriod"/>
            </a:pPr>
            <a:r>
              <a:rPr lang="zh-CN" altLang="en-US" dirty="0"/>
              <a:t>针对数据访存不连续的问题，实现了</a:t>
            </a:r>
            <a:r>
              <a:rPr lang="en-US" altLang="zh-CN" dirty="0"/>
              <a:t>buffer</a:t>
            </a:r>
            <a:r>
              <a:rPr lang="zh-CN" altLang="en-US" dirty="0"/>
              <a:t>来缓存需要处理的数据</a:t>
            </a:r>
            <a:endParaRPr lang="en-US" altLang="zh-CN" dirty="0"/>
          </a:p>
          <a:p>
            <a:pPr marL="342900" indent="-342900">
              <a:buAutoNum type="arabicPeriod"/>
            </a:pPr>
            <a:r>
              <a:rPr lang="zh-CN" altLang="en-US" dirty="0"/>
              <a:t>提升了访存性能和数据的局部性。</a:t>
            </a:r>
          </a:p>
        </p:txBody>
      </p:sp>
      <p:pic>
        <p:nvPicPr>
          <p:cNvPr id="3" name="图片 2"/>
          <p:cNvPicPr>
            <a:picLocks noChangeAspect="1"/>
          </p:cNvPicPr>
          <p:nvPr/>
        </p:nvPicPr>
        <p:blipFill>
          <a:blip r:embed="rId2"/>
          <a:stretch>
            <a:fillRect/>
          </a:stretch>
        </p:blipFill>
        <p:spPr>
          <a:xfrm>
            <a:off x="708960" y="1341874"/>
            <a:ext cx="4280604" cy="3575186"/>
          </a:xfrm>
          <a:prstGeom prst="rect">
            <a:avLst/>
          </a:prstGeom>
        </p:spPr>
      </p:pic>
      <p:pic>
        <p:nvPicPr>
          <p:cNvPr id="6" name="图片 5"/>
          <p:cNvPicPr>
            <a:picLocks noChangeAspect="1"/>
          </p:cNvPicPr>
          <p:nvPr/>
        </p:nvPicPr>
        <p:blipFill>
          <a:blip r:embed="rId3"/>
          <a:stretch>
            <a:fillRect/>
          </a:stretch>
        </p:blipFill>
        <p:spPr>
          <a:xfrm>
            <a:off x="5743258" y="1799222"/>
            <a:ext cx="5662139" cy="2134124"/>
          </a:xfrm>
          <a:prstGeom prst="rect">
            <a:avLst/>
          </a:prstGeom>
        </p:spPr>
      </p:pic>
      <p:pic>
        <p:nvPicPr>
          <p:cNvPr id="8" name="图片 7"/>
          <p:cNvPicPr>
            <a:picLocks noChangeAspect="1"/>
          </p:cNvPicPr>
          <p:nvPr/>
        </p:nvPicPr>
        <p:blipFill>
          <a:blip r:embed="rId4"/>
          <a:stretch>
            <a:fillRect/>
          </a:stretch>
        </p:blipFill>
        <p:spPr>
          <a:xfrm>
            <a:off x="5777067" y="4646185"/>
            <a:ext cx="4814225" cy="1360129"/>
          </a:xfrm>
          <a:prstGeom prst="rect">
            <a:avLst/>
          </a:prstGeom>
        </p:spPr>
      </p:pic>
      <p:sp>
        <p:nvSpPr>
          <p:cNvPr id="9" name="文本框 8"/>
          <p:cNvSpPr txBox="1"/>
          <p:nvPr/>
        </p:nvSpPr>
        <p:spPr>
          <a:xfrm>
            <a:off x="5617923" y="1297429"/>
            <a:ext cx="4880840" cy="369332"/>
          </a:xfrm>
          <a:prstGeom prst="rect">
            <a:avLst/>
          </a:prstGeom>
          <a:noFill/>
        </p:spPr>
        <p:txBody>
          <a:bodyPr wrap="square" rtlCol="0">
            <a:spAutoFit/>
          </a:bodyPr>
          <a:lstStyle/>
          <a:p>
            <a:r>
              <a:rPr lang="zh-CN" altLang="en-US" dirty="0"/>
              <a:t>使用</a:t>
            </a:r>
            <a:r>
              <a:rPr lang="en-US" altLang="zh-CN" dirty="0"/>
              <a:t>_mm256_loadu_pd</a:t>
            </a:r>
            <a:r>
              <a:rPr lang="zh-CN" altLang="en-US" dirty="0"/>
              <a:t>读取</a:t>
            </a:r>
            <a:r>
              <a:rPr lang="en-US" altLang="zh-CN" dirty="0"/>
              <a:t>buffer</a:t>
            </a:r>
            <a:r>
              <a:rPr lang="zh-CN" altLang="en-US" dirty="0"/>
              <a:t>中的数据</a:t>
            </a:r>
          </a:p>
        </p:txBody>
      </p:sp>
      <p:sp>
        <p:nvSpPr>
          <p:cNvPr id="10" name="文本框 9"/>
          <p:cNvSpPr txBox="1"/>
          <p:nvPr/>
        </p:nvSpPr>
        <p:spPr>
          <a:xfrm>
            <a:off x="5743258" y="4025440"/>
            <a:ext cx="4838448" cy="369393"/>
          </a:xfrm>
          <a:prstGeom prst="rect">
            <a:avLst/>
          </a:prstGeom>
          <a:noFill/>
        </p:spPr>
        <p:txBody>
          <a:bodyPr wrap="square" rtlCol="0">
            <a:spAutoFit/>
          </a:bodyPr>
          <a:lstStyle/>
          <a:p>
            <a:r>
              <a:rPr lang="zh-CN" altLang="en-US" dirty="0"/>
              <a:t>将</a:t>
            </a:r>
            <a:r>
              <a:rPr lang="en-US" altLang="zh-CN" dirty="0"/>
              <a:t>buffer</a:t>
            </a:r>
            <a:r>
              <a:rPr lang="zh-CN" altLang="en-US" dirty="0"/>
              <a:t>中的数据写回目标地址</a:t>
            </a:r>
          </a:p>
        </p:txBody>
      </p:sp>
      <p:sp>
        <p:nvSpPr>
          <p:cNvPr id="12" name="文本框 11">
            <a:extLst>
              <a:ext uri="{FF2B5EF4-FFF2-40B4-BE49-F238E27FC236}">
                <a16:creationId xmlns:a16="http://schemas.microsoft.com/office/drawing/2014/main" id="{158AB2F9-4F91-411B-B648-E18CDF9D4EA0}"/>
              </a:ext>
            </a:extLst>
          </p:cNvPr>
          <p:cNvSpPr txBox="1"/>
          <p:nvPr/>
        </p:nvSpPr>
        <p:spPr>
          <a:xfrm>
            <a:off x="8166681" y="5671827"/>
            <a:ext cx="3313135" cy="646331"/>
          </a:xfrm>
          <a:prstGeom prst="rect">
            <a:avLst/>
          </a:prstGeom>
          <a:noFill/>
        </p:spPr>
        <p:txBody>
          <a:bodyPr wrap="square" rtlCol="0">
            <a:spAutoFit/>
          </a:bodyPr>
          <a:lstStyle/>
          <a:p>
            <a:endParaRPr lang="en-US" altLang="zh-CN" b="1" dirty="0">
              <a:solidFill>
                <a:srgbClr val="FF0000"/>
              </a:solidFill>
            </a:endParaRPr>
          </a:p>
          <a:p>
            <a:r>
              <a:rPr lang="en-US" altLang="zh-CN" b="1" dirty="0">
                <a:solidFill>
                  <a:srgbClr val="FF0000"/>
                </a:solidFill>
              </a:rPr>
              <a:t>X-axis AVX</a:t>
            </a:r>
            <a:r>
              <a:rPr lang="zh-CN" altLang="en-US" b="1" dirty="0">
                <a:solidFill>
                  <a:srgbClr val="FF0000"/>
                </a:solidFill>
              </a:rPr>
              <a:t>：</a:t>
            </a:r>
            <a:r>
              <a:rPr lang="en-US" altLang="zh-CN" b="1" dirty="0">
                <a:solidFill>
                  <a:srgbClr val="FF0000"/>
                </a:solidFill>
              </a:rPr>
              <a:t>43476ms</a:t>
            </a:r>
            <a:endParaRPr lang="zh-CN" altLang="en-US" b="1" dirty="0">
              <a:solidFill>
                <a:srgbClr val="FF0000"/>
              </a:solidFill>
            </a:endParaRPr>
          </a:p>
        </p:txBody>
      </p:sp>
    </p:spTree>
    <p:extLst>
      <p:ext uri="{BB962C8B-B14F-4D97-AF65-F5344CB8AC3E}">
        <p14:creationId xmlns:p14="http://schemas.microsoft.com/office/powerpoint/2010/main" val="24338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a:t>
            </a:r>
            <a:r>
              <a:rPr lang="zh-CN" altLang="en-US" sz="2800" b="1" dirty="0">
                <a:solidFill>
                  <a:srgbClr val="DF2022"/>
                </a:solidFill>
                <a:latin typeface="微软雅黑" panose="020B0503020204020204" pitchFamily="34" charset="-122"/>
                <a:ea typeface="微软雅黑" panose="020B0503020204020204" pitchFamily="34" charset="-122"/>
              </a:rPr>
              <a:t>调整任务划分粒度</a:t>
            </a:r>
          </a:p>
        </p:txBody>
      </p:sp>
      <p:pic>
        <p:nvPicPr>
          <p:cNvPr id="3" name="图片 2">
            <a:extLst>
              <a:ext uri="{FF2B5EF4-FFF2-40B4-BE49-F238E27FC236}">
                <a16:creationId xmlns:a16="http://schemas.microsoft.com/office/drawing/2014/main" id="{0F83E8DE-81FB-44CF-A245-7997EFE62893}"/>
              </a:ext>
            </a:extLst>
          </p:cNvPr>
          <p:cNvPicPr>
            <a:picLocks noChangeAspect="1"/>
          </p:cNvPicPr>
          <p:nvPr/>
        </p:nvPicPr>
        <p:blipFill>
          <a:blip r:embed="rId2"/>
          <a:stretch>
            <a:fillRect/>
          </a:stretch>
        </p:blipFill>
        <p:spPr>
          <a:xfrm>
            <a:off x="727231" y="1524772"/>
            <a:ext cx="5529519" cy="3047929"/>
          </a:xfrm>
          <a:prstGeom prst="rect">
            <a:avLst/>
          </a:prstGeom>
        </p:spPr>
      </p:pic>
      <p:pic>
        <p:nvPicPr>
          <p:cNvPr id="4" name="图片 3">
            <a:extLst>
              <a:ext uri="{FF2B5EF4-FFF2-40B4-BE49-F238E27FC236}">
                <a16:creationId xmlns:a16="http://schemas.microsoft.com/office/drawing/2014/main" id="{2550A29E-DAD2-49F3-9E68-9C622C4F340A}"/>
              </a:ext>
            </a:extLst>
          </p:cNvPr>
          <p:cNvPicPr>
            <a:picLocks noChangeAspect="1"/>
          </p:cNvPicPr>
          <p:nvPr/>
        </p:nvPicPr>
        <p:blipFill rotWithShape="1">
          <a:blip r:embed="rId3"/>
          <a:srcRect b="24442"/>
          <a:stretch/>
        </p:blipFill>
        <p:spPr>
          <a:xfrm>
            <a:off x="7171414" y="1308412"/>
            <a:ext cx="4014328" cy="4819554"/>
          </a:xfrm>
          <a:prstGeom prst="rect">
            <a:avLst/>
          </a:prstGeom>
        </p:spPr>
      </p:pic>
      <p:sp>
        <p:nvSpPr>
          <p:cNvPr id="5" name="文本框 4">
            <a:extLst>
              <a:ext uri="{FF2B5EF4-FFF2-40B4-BE49-F238E27FC236}">
                <a16:creationId xmlns:a16="http://schemas.microsoft.com/office/drawing/2014/main" id="{91813916-A377-4C6B-8009-3DF61BBDF2DF}"/>
              </a:ext>
            </a:extLst>
          </p:cNvPr>
          <p:cNvSpPr txBox="1"/>
          <p:nvPr/>
        </p:nvSpPr>
        <p:spPr>
          <a:xfrm>
            <a:off x="668657" y="4572701"/>
            <a:ext cx="5529519" cy="923330"/>
          </a:xfrm>
          <a:prstGeom prst="rect">
            <a:avLst/>
          </a:prstGeom>
          <a:noFill/>
        </p:spPr>
        <p:txBody>
          <a:bodyPr wrap="square" rtlCol="0">
            <a:spAutoFit/>
          </a:bodyPr>
          <a:lstStyle/>
          <a:p>
            <a:r>
              <a:rPr lang="zh-CN" altLang="en-US" dirty="0"/>
              <a:t>采用穷举法来寻找任务划分四个参数的最佳取值。由于之前的手动向量化是按照</a:t>
            </a:r>
            <a:r>
              <a:rPr lang="en-US" altLang="zh-CN" dirty="0"/>
              <a:t>x</a:t>
            </a:r>
            <a:r>
              <a:rPr lang="zh-CN" altLang="en-US" dirty="0"/>
              <a:t>方向，故对于</a:t>
            </a:r>
            <a:r>
              <a:rPr lang="en-US" altLang="zh-CN" dirty="0" err="1"/>
              <a:t>subgrid</a:t>
            </a:r>
            <a:r>
              <a:rPr lang="en-US" altLang="zh-CN" dirty="0"/>
              <a:t>[0]</a:t>
            </a:r>
            <a:r>
              <a:rPr lang="zh-CN" altLang="en-US" dirty="0"/>
              <a:t>理应取最大值。</a:t>
            </a:r>
          </a:p>
        </p:txBody>
      </p:sp>
      <p:graphicFrame>
        <p:nvGraphicFramePr>
          <p:cNvPr id="7" name="表格 6">
            <a:extLst>
              <a:ext uri="{FF2B5EF4-FFF2-40B4-BE49-F238E27FC236}">
                <a16:creationId xmlns:a16="http://schemas.microsoft.com/office/drawing/2014/main" id="{290C5674-AF01-4B5A-82F2-3476318A6DEA}"/>
              </a:ext>
            </a:extLst>
          </p:cNvPr>
          <p:cNvGraphicFramePr>
            <a:graphicFrameLocks noGrp="1"/>
          </p:cNvGraphicFramePr>
          <p:nvPr>
            <p:extLst>
              <p:ext uri="{D42A27DB-BD31-4B8C-83A1-F6EECF244321}">
                <p14:modId xmlns:p14="http://schemas.microsoft.com/office/powerpoint/2010/main" val="3064203585"/>
              </p:ext>
            </p:extLst>
          </p:nvPr>
        </p:nvGraphicFramePr>
        <p:xfrm>
          <a:off x="733085" y="5496031"/>
          <a:ext cx="6008078" cy="811714"/>
        </p:xfrm>
        <a:graphic>
          <a:graphicData uri="http://schemas.openxmlformats.org/drawingml/2006/table">
            <a:tbl>
              <a:tblPr firstRow="1" bandRow="1">
                <a:tableStyleId>{5C22544A-7EE6-4342-B048-85BDC9FD1C3A}</a:tableStyleId>
              </a:tblPr>
              <a:tblGrid>
                <a:gridCol w="1705708">
                  <a:extLst>
                    <a:ext uri="{9D8B030D-6E8A-4147-A177-3AD203B41FA5}">
                      <a16:colId xmlns:a16="http://schemas.microsoft.com/office/drawing/2014/main" val="3876385049"/>
                    </a:ext>
                  </a:extLst>
                </a:gridCol>
                <a:gridCol w="1377461">
                  <a:extLst>
                    <a:ext uri="{9D8B030D-6E8A-4147-A177-3AD203B41FA5}">
                      <a16:colId xmlns:a16="http://schemas.microsoft.com/office/drawing/2014/main" val="1398871132"/>
                    </a:ext>
                  </a:extLst>
                </a:gridCol>
                <a:gridCol w="1436077">
                  <a:extLst>
                    <a:ext uri="{9D8B030D-6E8A-4147-A177-3AD203B41FA5}">
                      <a16:colId xmlns:a16="http://schemas.microsoft.com/office/drawing/2014/main" val="694475676"/>
                    </a:ext>
                  </a:extLst>
                </a:gridCol>
                <a:gridCol w="1488832">
                  <a:extLst>
                    <a:ext uri="{9D8B030D-6E8A-4147-A177-3AD203B41FA5}">
                      <a16:colId xmlns:a16="http://schemas.microsoft.com/office/drawing/2014/main" val="1715250173"/>
                    </a:ext>
                  </a:extLst>
                </a:gridCol>
              </a:tblGrid>
              <a:tr h="300062">
                <a:tc>
                  <a:txBody>
                    <a:bodyPr/>
                    <a:lstStyle/>
                    <a:p>
                      <a:pPr algn="ctr"/>
                      <a:endParaRPr lang="zh-CN" altLang="en-US" dirty="0"/>
                    </a:p>
                  </a:txBody>
                  <a:tcPr/>
                </a:tc>
                <a:tc>
                  <a:txBody>
                    <a:bodyPr/>
                    <a:lstStyle/>
                    <a:p>
                      <a:pPr algn="ctr"/>
                      <a:r>
                        <a:rPr lang="en-US" altLang="zh-CN" dirty="0"/>
                        <a:t>Case1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Case2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Case3</a:t>
                      </a:r>
                      <a:endParaRPr lang="zh-CN" altLang="en-US" dirty="0"/>
                    </a:p>
                  </a:txBody>
                  <a:tcPr/>
                </a:tc>
                <a:extLst>
                  <a:ext uri="{0D108BD9-81ED-4DB2-BD59-A6C34878D82A}">
                    <a16:rowId xmlns:a16="http://schemas.microsoft.com/office/drawing/2014/main" val="418815217"/>
                  </a:ext>
                </a:extLst>
              </a:tr>
              <a:tr h="445954">
                <a:tc>
                  <a:txBody>
                    <a:bodyPr/>
                    <a:lstStyle/>
                    <a:p>
                      <a:pPr algn="ctr"/>
                      <a:r>
                        <a:rPr lang="zh-CN" altLang="en-US"/>
                        <a:t>最佳划分序列</a:t>
                      </a:r>
                      <a:endParaRPr lang="zh-CN" altLang="en-US" dirty="0"/>
                    </a:p>
                  </a:txBody>
                  <a:tcPr/>
                </a:tc>
                <a:tc>
                  <a:txBody>
                    <a:bodyPr/>
                    <a:lstStyle/>
                    <a:p>
                      <a:pPr algn="ctr"/>
                      <a:r>
                        <a:rPr lang="en-US" altLang="zh-CN"/>
                        <a:t>24 3 3 36</a:t>
                      </a:r>
                      <a:endParaRPr lang="zh-CN" altLang="en-US" dirty="0"/>
                    </a:p>
                  </a:txBody>
                  <a:tcPr/>
                </a:tc>
                <a:tc>
                  <a:txBody>
                    <a:bodyPr/>
                    <a:lstStyle/>
                    <a:p>
                      <a:pPr algn="ctr"/>
                      <a:r>
                        <a:rPr lang="en-US" altLang="zh-CN" dirty="0"/>
                        <a:t>32 32 16 1</a:t>
                      </a:r>
                      <a:endParaRPr lang="zh-CN" altLang="en-US" dirty="0"/>
                    </a:p>
                  </a:txBody>
                  <a:tcPr/>
                </a:tc>
                <a:tc>
                  <a:txBody>
                    <a:bodyPr/>
                    <a:lstStyle/>
                    <a:p>
                      <a:pPr algn="ctr"/>
                      <a:r>
                        <a:rPr lang="en-US" altLang="zh-CN" dirty="0"/>
                        <a:t>48 24 3 24</a:t>
                      </a:r>
                      <a:endParaRPr lang="zh-CN" altLang="en-US" dirty="0"/>
                    </a:p>
                  </a:txBody>
                  <a:tcPr/>
                </a:tc>
                <a:extLst>
                  <a:ext uri="{0D108BD9-81ED-4DB2-BD59-A6C34878D82A}">
                    <a16:rowId xmlns:a16="http://schemas.microsoft.com/office/drawing/2014/main" val="1814360374"/>
                  </a:ext>
                </a:extLst>
              </a:tr>
            </a:tbl>
          </a:graphicData>
        </a:graphic>
      </p:graphicFrame>
      <p:sp>
        <p:nvSpPr>
          <p:cNvPr id="8" name="文本框 7">
            <a:extLst>
              <a:ext uri="{FF2B5EF4-FFF2-40B4-BE49-F238E27FC236}">
                <a16:creationId xmlns:a16="http://schemas.microsoft.com/office/drawing/2014/main" id="{EDD4F0CA-1D89-4630-ACD3-2F6A9D4CB83B}"/>
              </a:ext>
            </a:extLst>
          </p:cNvPr>
          <p:cNvSpPr txBox="1"/>
          <p:nvPr/>
        </p:nvSpPr>
        <p:spPr>
          <a:xfrm>
            <a:off x="8417201" y="5901888"/>
            <a:ext cx="3313135" cy="646331"/>
          </a:xfrm>
          <a:prstGeom prst="rect">
            <a:avLst/>
          </a:prstGeom>
          <a:noFill/>
        </p:spPr>
        <p:txBody>
          <a:bodyPr wrap="square" rtlCol="0">
            <a:spAutoFit/>
          </a:bodyPr>
          <a:lstStyle/>
          <a:p>
            <a:endParaRPr lang="en-US" altLang="zh-CN" b="1" dirty="0">
              <a:solidFill>
                <a:srgbClr val="FF0000"/>
              </a:solidFill>
            </a:endParaRPr>
          </a:p>
          <a:p>
            <a:r>
              <a:rPr lang="en-US" altLang="zh-CN" b="1" dirty="0" err="1">
                <a:solidFill>
                  <a:srgbClr val="FF0000"/>
                </a:solidFill>
              </a:rPr>
              <a:t>BestRankOrder</a:t>
            </a:r>
            <a:r>
              <a:rPr lang="zh-CN" altLang="en-US" b="1" dirty="0">
                <a:solidFill>
                  <a:srgbClr val="FF0000"/>
                </a:solidFill>
              </a:rPr>
              <a:t>：</a:t>
            </a:r>
            <a:r>
              <a:rPr lang="en-US" altLang="zh-CN" b="1" dirty="0">
                <a:solidFill>
                  <a:srgbClr val="FF0000"/>
                </a:solidFill>
              </a:rPr>
              <a:t>36838ms</a:t>
            </a:r>
            <a:endParaRPr lang="zh-CN" altLang="en-US" b="1" dirty="0">
              <a:solidFill>
                <a:srgbClr val="FF0000"/>
              </a:solidFill>
            </a:endParaRPr>
          </a:p>
        </p:txBody>
      </p:sp>
    </p:spTree>
    <p:extLst>
      <p:ext uri="{BB962C8B-B14F-4D97-AF65-F5344CB8AC3E}">
        <p14:creationId xmlns:p14="http://schemas.microsoft.com/office/powerpoint/2010/main" val="23850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a:t>
            </a:r>
            <a:r>
              <a:rPr lang="zh-CN" altLang="en-US" sz="2800" b="1" dirty="0">
                <a:solidFill>
                  <a:srgbClr val="DF2022"/>
                </a:solidFill>
                <a:latin typeface="微软雅黑" panose="020B0503020204020204" pitchFamily="34" charset="-122"/>
                <a:ea typeface="微软雅黑" panose="020B0503020204020204" pitchFamily="34" charset="-122"/>
              </a:rPr>
              <a:t>去除冗余计算</a:t>
            </a:r>
          </a:p>
        </p:txBody>
      </p:sp>
      <p:sp>
        <p:nvSpPr>
          <p:cNvPr id="2" name="文本框 1">
            <a:extLst>
              <a:ext uri="{FF2B5EF4-FFF2-40B4-BE49-F238E27FC236}">
                <a16:creationId xmlns:a16="http://schemas.microsoft.com/office/drawing/2014/main" id="{B381F4BF-38E8-455F-864A-608BEA48BEB5}"/>
              </a:ext>
            </a:extLst>
          </p:cNvPr>
          <p:cNvSpPr txBox="1"/>
          <p:nvPr/>
        </p:nvSpPr>
        <p:spPr>
          <a:xfrm>
            <a:off x="670267" y="1412270"/>
            <a:ext cx="8111516" cy="369332"/>
          </a:xfrm>
          <a:prstGeom prst="rect">
            <a:avLst/>
          </a:prstGeom>
          <a:noFill/>
        </p:spPr>
        <p:txBody>
          <a:bodyPr wrap="none" rtlCol="0">
            <a:spAutoFit/>
          </a:bodyPr>
          <a:lstStyle/>
          <a:p>
            <a:r>
              <a:rPr lang="zh-CN" altLang="en-US" dirty="0"/>
              <a:t>针对循环中高频出现的重复计算，将其提取出并设为</a:t>
            </a:r>
            <a:r>
              <a:rPr lang="en-US" altLang="zh-CN" dirty="0"/>
              <a:t>const int</a:t>
            </a:r>
            <a:r>
              <a:rPr lang="zh-CN" altLang="en-US" dirty="0"/>
              <a:t>，减少冗余计算</a:t>
            </a:r>
          </a:p>
        </p:txBody>
      </p:sp>
      <p:pic>
        <p:nvPicPr>
          <p:cNvPr id="4" name="图片 3">
            <a:extLst>
              <a:ext uri="{FF2B5EF4-FFF2-40B4-BE49-F238E27FC236}">
                <a16:creationId xmlns:a16="http://schemas.microsoft.com/office/drawing/2014/main" id="{F2EE9F54-5229-471A-BE20-5DAECCF82C6C}"/>
              </a:ext>
            </a:extLst>
          </p:cNvPr>
          <p:cNvPicPr>
            <a:picLocks noChangeAspect="1"/>
          </p:cNvPicPr>
          <p:nvPr/>
        </p:nvPicPr>
        <p:blipFill>
          <a:blip r:embed="rId2"/>
          <a:stretch>
            <a:fillRect/>
          </a:stretch>
        </p:blipFill>
        <p:spPr>
          <a:xfrm>
            <a:off x="501166" y="1853670"/>
            <a:ext cx="4935538" cy="2653572"/>
          </a:xfrm>
          <a:prstGeom prst="rect">
            <a:avLst/>
          </a:prstGeom>
        </p:spPr>
      </p:pic>
      <p:pic>
        <p:nvPicPr>
          <p:cNvPr id="10" name="图片 9">
            <a:extLst>
              <a:ext uri="{FF2B5EF4-FFF2-40B4-BE49-F238E27FC236}">
                <a16:creationId xmlns:a16="http://schemas.microsoft.com/office/drawing/2014/main" id="{D08A9C49-D841-4D4C-BED7-64F8748D6372}"/>
              </a:ext>
            </a:extLst>
          </p:cNvPr>
          <p:cNvPicPr>
            <a:picLocks noChangeAspect="1"/>
          </p:cNvPicPr>
          <p:nvPr/>
        </p:nvPicPr>
        <p:blipFill>
          <a:blip r:embed="rId3"/>
          <a:stretch>
            <a:fillRect/>
          </a:stretch>
        </p:blipFill>
        <p:spPr>
          <a:xfrm>
            <a:off x="5580345" y="1853670"/>
            <a:ext cx="6014763" cy="2487118"/>
          </a:xfrm>
          <a:prstGeom prst="rect">
            <a:avLst/>
          </a:prstGeom>
        </p:spPr>
      </p:pic>
      <p:pic>
        <p:nvPicPr>
          <p:cNvPr id="12" name="图片 11">
            <a:extLst>
              <a:ext uri="{FF2B5EF4-FFF2-40B4-BE49-F238E27FC236}">
                <a16:creationId xmlns:a16="http://schemas.microsoft.com/office/drawing/2014/main" id="{7087ACD2-A5F9-4FC4-9614-884604A55CF2}"/>
              </a:ext>
            </a:extLst>
          </p:cNvPr>
          <p:cNvPicPr>
            <a:picLocks noChangeAspect="1"/>
          </p:cNvPicPr>
          <p:nvPr/>
        </p:nvPicPr>
        <p:blipFill>
          <a:blip r:embed="rId4"/>
          <a:stretch>
            <a:fillRect/>
          </a:stretch>
        </p:blipFill>
        <p:spPr>
          <a:xfrm>
            <a:off x="670267" y="4565511"/>
            <a:ext cx="4766437" cy="1881210"/>
          </a:xfrm>
          <a:prstGeom prst="rect">
            <a:avLst/>
          </a:prstGeom>
        </p:spPr>
      </p:pic>
      <p:pic>
        <p:nvPicPr>
          <p:cNvPr id="15" name="图片 14">
            <a:extLst>
              <a:ext uri="{FF2B5EF4-FFF2-40B4-BE49-F238E27FC236}">
                <a16:creationId xmlns:a16="http://schemas.microsoft.com/office/drawing/2014/main" id="{CF792966-DD63-46A9-B3F3-6254DED4CA7D}"/>
              </a:ext>
            </a:extLst>
          </p:cNvPr>
          <p:cNvPicPr>
            <a:picLocks noChangeAspect="1"/>
          </p:cNvPicPr>
          <p:nvPr/>
        </p:nvPicPr>
        <p:blipFill>
          <a:blip r:embed="rId5"/>
          <a:stretch>
            <a:fillRect/>
          </a:stretch>
        </p:blipFill>
        <p:spPr>
          <a:xfrm>
            <a:off x="5580345" y="4843478"/>
            <a:ext cx="5625164" cy="1358854"/>
          </a:xfrm>
          <a:prstGeom prst="rect">
            <a:avLst/>
          </a:prstGeom>
        </p:spPr>
      </p:pic>
      <p:cxnSp>
        <p:nvCxnSpPr>
          <p:cNvPr id="17" name="直接箭头连接符 16">
            <a:extLst>
              <a:ext uri="{FF2B5EF4-FFF2-40B4-BE49-F238E27FC236}">
                <a16:creationId xmlns:a16="http://schemas.microsoft.com/office/drawing/2014/main" id="{CB3DA9AA-8769-40B8-8968-C9106C91CB89}"/>
              </a:ext>
            </a:extLst>
          </p:cNvPr>
          <p:cNvCxnSpPr>
            <a:cxnSpLocks/>
          </p:cNvCxnSpPr>
          <p:nvPr/>
        </p:nvCxnSpPr>
        <p:spPr>
          <a:xfrm>
            <a:off x="4998293" y="3097229"/>
            <a:ext cx="43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28698EE-5E3B-483C-9803-277C9D98F4B4}"/>
              </a:ext>
            </a:extLst>
          </p:cNvPr>
          <p:cNvCxnSpPr>
            <a:cxnSpLocks/>
          </p:cNvCxnSpPr>
          <p:nvPr/>
        </p:nvCxnSpPr>
        <p:spPr>
          <a:xfrm>
            <a:off x="5013999" y="5422895"/>
            <a:ext cx="43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CACE3F0-43F0-4B6E-82C5-91F802887495}"/>
              </a:ext>
            </a:extLst>
          </p:cNvPr>
          <p:cNvSpPr txBox="1"/>
          <p:nvPr/>
        </p:nvSpPr>
        <p:spPr>
          <a:xfrm>
            <a:off x="9594647" y="5800390"/>
            <a:ext cx="3313135" cy="646331"/>
          </a:xfrm>
          <a:prstGeom prst="rect">
            <a:avLst/>
          </a:prstGeom>
          <a:noFill/>
        </p:spPr>
        <p:txBody>
          <a:bodyPr wrap="square" rtlCol="0">
            <a:spAutoFit/>
          </a:bodyPr>
          <a:lstStyle/>
          <a:p>
            <a:endParaRPr lang="en-US" altLang="zh-CN" b="1" dirty="0">
              <a:solidFill>
                <a:srgbClr val="FF0000"/>
              </a:solidFill>
            </a:endParaRPr>
          </a:p>
          <a:p>
            <a:r>
              <a:rPr lang="en-US" altLang="zh-CN" b="1" dirty="0">
                <a:solidFill>
                  <a:srgbClr val="FF0000"/>
                </a:solidFill>
              </a:rPr>
              <a:t>Final</a:t>
            </a:r>
            <a:r>
              <a:rPr lang="zh-CN" altLang="en-US" b="1" dirty="0">
                <a:solidFill>
                  <a:srgbClr val="FF0000"/>
                </a:solidFill>
              </a:rPr>
              <a:t>：</a:t>
            </a:r>
            <a:r>
              <a:rPr lang="en-US" altLang="zh-CN" b="1" dirty="0">
                <a:solidFill>
                  <a:srgbClr val="FF0000"/>
                </a:solidFill>
              </a:rPr>
              <a:t>34790ms</a:t>
            </a:r>
            <a:endParaRPr lang="zh-CN" altLang="en-US" b="1" dirty="0">
              <a:solidFill>
                <a:srgbClr val="FF0000"/>
              </a:solidFill>
            </a:endParaRPr>
          </a:p>
        </p:txBody>
      </p:sp>
    </p:spTree>
    <p:extLst>
      <p:ext uri="{BB962C8B-B14F-4D97-AF65-F5344CB8AC3E}">
        <p14:creationId xmlns:p14="http://schemas.microsoft.com/office/powerpoint/2010/main" val="235969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程序运行结果</a:t>
            </a:r>
          </a:p>
        </p:txBody>
      </p:sp>
      <p:pic>
        <p:nvPicPr>
          <p:cNvPr id="3" name="图片 2">
            <a:extLst>
              <a:ext uri="{FF2B5EF4-FFF2-40B4-BE49-F238E27FC236}">
                <a16:creationId xmlns:a16="http://schemas.microsoft.com/office/drawing/2014/main" id="{0FDD3AD9-C594-4AE5-B748-0185D25058C5}"/>
              </a:ext>
            </a:extLst>
          </p:cNvPr>
          <p:cNvPicPr>
            <a:picLocks noChangeAspect="1"/>
          </p:cNvPicPr>
          <p:nvPr/>
        </p:nvPicPr>
        <p:blipFill>
          <a:blip r:embed="rId2"/>
          <a:stretch>
            <a:fillRect/>
          </a:stretch>
        </p:blipFill>
        <p:spPr>
          <a:xfrm>
            <a:off x="1770182" y="1246857"/>
            <a:ext cx="8763001" cy="53257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 y="0"/>
            <a:ext cx="12240733" cy="6858000"/>
          </a:xfrm>
          <a:prstGeom prst="rect">
            <a:avLst/>
          </a:prstGeom>
        </p:spPr>
      </p:pic>
      <p:cxnSp>
        <p:nvCxnSpPr>
          <p:cNvPr id="10" name="直接连接符 11"/>
          <p:cNvCxnSpPr/>
          <p:nvPr/>
        </p:nvCxnSpPr>
        <p:spPr>
          <a:xfrm>
            <a:off x="768088" y="4016630"/>
            <a:ext cx="83140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789" y="2060947"/>
            <a:ext cx="5903259" cy="1785104"/>
          </a:xfrm>
          <a:prstGeom prst="rect">
            <a:avLst/>
          </a:prstGeom>
          <a:noFill/>
        </p:spPr>
        <p:txBody>
          <a:bodyPr wrap="square" rtlCol="0">
            <a:spAutoFit/>
          </a:bodyPr>
          <a:lstStyle/>
          <a:p>
            <a:r>
              <a:rPr lang="zh-CN" altLang="en-US" sz="8000" b="1" dirty="0">
                <a:solidFill>
                  <a:srgbClr val="C00000"/>
                </a:solidFill>
                <a:latin typeface="黑体" panose="02010609060101010101" pitchFamily="49" charset="-122"/>
                <a:ea typeface="黑体" panose="02010609060101010101" pitchFamily="49" charset="-122"/>
                <a:sym typeface="Arial" panose="020B0704020202020204"/>
              </a:rPr>
              <a:t>感谢观看</a:t>
            </a:r>
            <a:endParaRPr lang="en-US" altLang="zh-CN" sz="8000" dirty="0">
              <a:solidFill>
                <a:schemeClr val="accent2">
                  <a:lumMod val="60000"/>
                  <a:lumOff val="40000"/>
                </a:schemeClr>
              </a:solidFill>
              <a:latin typeface="黑体" panose="02010609060101010101" pitchFamily="49" charset="-122"/>
              <a:ea typeface="黑体" panose="02010609060101010101" pitchFamily="49" charset="-122"/>
              <a:sym typeface="Arial" panose="020B0704020202020204"/>
            </a:endParaRPr>
          </a:p>
          <a:p>
            <a:r>
              <a:rPr lang="en-US" altLang="zh-CN" sz="3000" dirty="0">
                <a:solidFill>
                  <a:srgbClr val="0F132F"/>
                </a:solidFill>
                <a:latin typeface="Arial" panose="020B0704020202020204"/>
                <a:ea typeface="微软雅黑" panose="020B0703020204020201" charset="-122"/>
                <a:sym typeface="Arial" panose="020B0704020202020204"/>
              </a:rPr>
              <a:t>THANKS FOR WATCHING</a:t>
            </a:r>
            <a:endParaRPr lang="zh-CN" altLang="en-US" sz="3000" dirty="0">
              <a:solidFill>
                <a:srgbClr val="0F132F"/>
              </a:solidFill>
              <a:latin typeface="Arial" panose="020B0704020202020204"/>
              <a:ea typeface="微软雅黑" panose="020B0703020204020201" charset="-122"/>
              <a:sym typeface="Arial" panose="020B07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sym typeface="Arial" panose="020B0704020202020204"/>
              </a:rPr>
              <a:t>目录</a:t>
            </a:r>
          </a:p>
        </p:txBody>
      </p:sp>
      <p:sp>
        <p:nvSpPr>
          <p:cNvPr id="2" name="文本框 1"/>
          <p:cNvSpPr txBox="1"/>
          <p:nvPr/>
        </p:nvSpPr>
        <p:spPr>
          <a:xfrm>
            <a:off x="1230511" y="2056678"/>
            <a:ext cx="2108269"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sym typeface="Arial" panose="020B0704020202020204"/>
              </a:rPr>
              <a:t>01.</a:t>
            </a:r>
            <a:r>
              <a:rPr lang="zh-CN" altLang="en-US" sz="2000" dirty="0">
                <a:latin typeface="黑体" panose="02010609060101010101" pitchFamily="49" charset="-122"/>
                <a:ea typeface="黑体" panose="02010609060101010101" pitchFamily="49" charset="-122"/>
                <a:sym typeface="Arial" panose="020B0704020202020204"/>
              </a:rPr>
              <a:t>参赛队伍简介</a:t>
            </a:r>
          </a:p>
        </p:txBody>
      </p:sp>
      <p:sp>
        <p:nvSpPr>
          <p:cNvPr id="3" name="文本框 2"/>
          <p:cNvSpPr txBox="1"/>
          <p:nvPr/>
        </p:nvSpPr>
        <p:spPr>
          <a:xfrm>
            <a:off x="1233985" y="2615061"/>
            <a:ext cx="4673074"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sym typeface="Arial" panose="020B0704020202020204"/>
              </a:rPr>
              <a:t>02.</a:t>
            </a:r>
            <a:r>
              <a:rPr lang="zh-CN" altLang="en-US" sz="2000" dirty="0">
                <a:latin typeface="黑体" panose="02010609060101010101" pitchFamily="49" charset="-122"/>
                <a:ea typeface="黑体" panose="02010609060101010101" pitchFamily="49" charset="-122"/>
                <a:sym typeface="Arial" panose="020B0704020202020204"/>
              </a:rPr>
              <a:t>应用程序运行的硬件环境和软件环境</a:t>
            </a:r>
          </a:p>
        </p:txBody>
      </p:sp>
      <p:sp>
        <p:nvSpPr>
          <p:cNvPr id="5" name="文本框 4"/>
          <p:cNvSpPr txBox="1"/>
          <p:nvPr/>
        </p:nvSpPr>
        <p:spPr>
          <a:xfrm>
            <a:off x="1230511" y="3223587"/>
            <a:ext cx="2877711"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sym typeface="Arial" panose="020B0704020202020204"/>
              </a:rPr>
              <a:t>03.</a:t>
            </a:r>
            <a:r>
              <a:rPr lang="zh-CN" altLang="en-US" sz="2000" dirty="0">
                <a:latin typeface="黑体" panose="02010609060101010101" pitchFamily="49" charset="-122"/>
                <a:ea typeface="黑体" panose="02010609060101010101" pitchFamily="49" charset="-122"/>
                <a:sym typeface="Arial" panose="020B0704020202020204"/>
              </a:rPr>
              <a:t>应用程序的代码结构</a:t>
            </a:r>
          </a:p>
        </p:txBody>
      </p:sp>
      <p:sp>
        <p:nvSpPr>
          <p:cNvPr id="7" name="文本框 6"/>
          <p:cNvSpPr txBox="1"/>
          <p:nvPr/>
        </p:nvSpPr>
        <p:spPr>
          <a:xfrm>
            <a:off x="1238902" y="3874147"/>
            <a:ext cx="1595309"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sym typeface="Arial" panose="020B0704020202020204"/>
              </a:rPr>
              <a:t>04.</a:t>
            </a:r>
            <a:r>
              <a:rPr lang="zh-CN" altLang="en-US" sz="2000" dirty="0">
                <a:latin typeface="黑体" panose="02010609060101010101" pitchFamily="49" charset="-122"/>
                <a:ea typeface="黑体" panose="02010609060101010101" pitchFamily="49" charset="-122"/>
                <a:sym typeface="Arial" panose="020B0704020202020204"/>
              </a:rPr>
              <a:t>优化方法</a:t>
            </a:r>
          </a:p>
        </p:txBody>
      </p:sp>
      <p:sp>
        <p:nvSpPr>
          <p:cNvPr id="9" name="文本框 8"/>
          <p:cNvSpPr txBox="1"/>
          <p:nvPr/>
        </p:nvSpPr>
        <p:spPr>
          <a:xfrm>
            <a:off x="1243818" y="4485767"/>
            <a:ext cx="2108269"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sym typeface="Arial" panose="020B0704020202020204"/>
              </a:rPr>
              <a:t>05.</a:t>
            </a:r>
            <a:r>
              <a:rPr lang="zh-CN" altLang="en-US" sz="2000" dirty="0">
                <a:latin typeface="黑体" panose="02010609060101010101" pitchFamily="49" charset="-122"/>
                <a:ea typeface="黑体" panose="02010609060101010101" pitchFamily="49" charset="-122"/>
                <a:sym typeface="Arial" panose="020B0704020202020204"/>
              </a:rPr>
              <a:t>程序运行结果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参赛队简介</a:t>
            </a:r>
          </a:p>
        </p:txBody>
      </p:sp>
      <p:sp>
        <p:nvSpPr>
          <p:cNvPr id="2" name="矩形 1"/>
          <p:cNvSpPr/>
          <p:nvPr/>
        </p:nvSpPr>
        <p:spPr>
          <a:xfrm>
            <a:off x="1180102" y="2066733"/>
            <a:ext cx="8120474" cy="2862322"/>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队伍编号：</a:t>
            </a:r>
            <a:r>
              <a:rPr lang="en-US" altLang="zh-CN" sz="2000" dirty="0">
                <a:latin typeface="黑体" panose="02010609060101010101" pitchFamily="49" charset="-122"/>
                <a:ea typeface="黑体" panose="02010609060101010101" pitchFamily="49" charset="-122"/>
              </a:rPr>
              <a:t>IPCC20214170</a:t>
            </a:r>
          </a:p>
          <a:p>
            <a:r>
              <a:rPr lang="en-US" altLang="zh-CN" sz="2000" dirty="0">
                <a:latin typeface="黑体" panose="02010609060101010101" pitchFamily="49" charset="-122"/>
                <a:ea typeface="黑体" panose="02010609060101010101" pitchFamily="49" charset="-122"/>
              </a:rPr>
              <a:t>		</a:t>
            </a:r>
          </a:p>
          <a:p>
            <a:r>
              <a:rPr lang="zh-CN" altLang="en-US" sz="2000" dirty="0">
                <a:latin typeface="黑体" panose="02010609060101010101" pitchFamily="49" charset="-122"/>
                <a:ea typeface="黑体" panose="02010609060101010101" pitchFamily="49" charset="-122"/>
              </a:rPr>
              <a:t>队伍名称：鸿雁超算队</a:t>
            </a:r>
            <a:r>
              <a:rPr lang="en-US" altLang="zh-CN" sz="2000" dirty="0">
                <a:latin typeface="黑体" panose="02010609060101010101" pitchFamily="49" charset="-122"/>
                <a:ea typeface="黑体" panose="02010609060101010101" pitchFamily="49" charset="-122"/>
              </a:rPr>
              <a:t>2</a:t>
            </a: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队伍学校：中国科学技术大学</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指导老师：安虹教授</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参赛队员：付佳伟，朱子琦，沈沛祺，谭邵杰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6283164"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应用程序运行的硬件环境和软件环境</a:t>
            </a:r>
          </a:p>
        </p:txBody>
      </p:sp>
      <p:sp>
        <p:nvSpPr>
          <p:cNvPr id="3" name="矩形 2">
            <a:extLst>
              <a:ext uri="{FF2B5EF4-FFF2-40B4-BE49-F238E27FC236}">
                <a16:creationId xmlns:a16="http://schemas.microsoft.com/office/drawing/2014/main" id="{9FAE1F7A-DD09-49CB-BC38-7A543B14D91F}"/>
              </a:ext>
            </a:extLst>
          </p:cNvPr>
          <p:cNvSpPr/>
          <p:nvPr/>
        </p:nvSpPr>
        <p:spPr>
          <a:xfrm>
            <a:off x="1173694" y="2092528"/>
            <a:ext cx="10243780" cy="3662541"/>
          </a:xfrm>
          <a:prstGeom prst="rect">
            <a:avLst/>
          </a:prstGeom>
        </p:spPr>
        <p:txBody>
          <a:bodyPr wrap="square">
            <a:spAutoFit/>
          </a:bodyPr>
          <a:lstStyle/>
          <a:p>
            <a:pPr>
              <a:spcBef>
                <a:spcPct val="0"/>
              </a:spcBef>
            </a:pPr>
            <a:r>
              <a:rPr lang="zh-CN" altLang="en-US" sz="2000" dirty="0">
                <a:latin typeface="黑体" panose="02010609060101010101" pitchFamily="49" charset="-122"/>
                <a:ea typeface="黑体" panose="02010609060101010101" pitchFamily="49" charset="-122"/>
              </a:rPr>
              <a:t>硬件环境：</a:t>
            </a:r>
            <a:endParaRPr lang="en-US" altLang="zh-CN" sz="2000" dirty="0">
              <a:latin typeface="黑体" panose="02010609060101010101" pitchFamily="49" charset="-122"/>
              <a:ea typeface="黑体" panose="02010609060101010101" pitchFamily="49" charset="-122"/>
            </a:endParaRPr>
          </a:p>
          <a:p>
            <a:br>
              <a:rPr lang="zh-CN" altLang="en-US" sz="1600" dirty="0"/>
            </a:br>
            <a:r>
              <a:rPr lang="zh-CN" altLang="en-US" sz="1600" dirty="0"/>
              <a:t>     </a:t>
            </a:r>
            <a:r>
              <a:rPr lang="zh-CN" altLang="en-US" dirty="0">
                <a:latin typeface="+mn-ea"/>
              </a:rPr>
              <a:t>使用北京超算云计算中心资源，有</a:t>
            </a:r>
            <a:r>
              <a:rPr lang="en-US" altLang="zh-CN" dirty="0">
                <a:latin typeface="+mn-ea"/>
              </a:rPr>
              <a:t>1</a:t>
            </a:r>
            <a:r>
              <a:rPr lang="zh-CN" altLang="en-US" dirty="0">
                <a:latin typeface="+mn-ea"/>
              </a:rPr>
              <a:t>个登录节点和多个计算节点，每支队伍同一时间只能使用两个计算节点。</a:t>
            </a:r>
            <a:endParaRPr lang="en-US" altLang="zh-CN" dirty="0">
              <a:latin typeface="+mn-ea"/>
            </a:endParaRPr>
          </a:p>
          <a:p>
            <a:endParaRPr lang="en-US" altLang="zh-CN" sz="1600" dirty="0"/>
          </a:p>
          <a:p>
            <a:pPr marL="285750" indent="-285750">
              <a:spcBef>
                <a:spcPct val="0"/>
              </a:spcBef>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计算节点硬件配置：</a:t>
            </a:r>
            <a:endParaRPr lang="en-US" altLang="zh-CN" sz="2000" dirty="0">
              <a:latin typeface="黑体" panose="02010609060101010101" pitchFamily="49" charset="-122"/>
              <a:ea typeface="黑体" panose="02010609060101010101" pitchFamily="49" charset="-122"/>
            </a:endParaRPr>
          </a:p>
          <a:p>
            <a:endParaRPr lang="en-US" altLang="zh-CN" sz="1600" dirty="0"/>
          </a:p>
          <a:p>
            <a:r>
              <a:rPr lang="en-US" altLang="zh-CN" sz="1600" dirty="0"/>
              <a:t>     </a:t>
            </a:r>
            <a:r>
              <a:rPr lang="en-US" altLang="zh-CN" dirty="0" err="1">
                <a:latin typeface="+mn-ea"/>
              </a:rPr>
              <a:t>cpu</a:t>
            </a:r>
            <a:r>
              <a:rPr lang="zh-CN" altLang="en-US" dirty="0">
                <a:latin typeface="+mn-ea"/>
              </a:rPr>
              <a:t>：</a:t>
            </a:r>
            <a:r>
              <a:rPr lang="en-US" altLang="zh-CN" dirty="0">
                <a:latin typeface="+mn-ea"/>
              </a:rPr>
              <a:t>AMD EPYC 7452  CPU @ 2.35GHz </a:t>
            </a:r>
            <a:r>
              <a:rPr lang="zh-CN" altLang="en-US" dirty="0">
                <a:latin typeface="+mn-ea"/>
              </a:rPr>
              <a:t>单节点</a:t>
            </a:r>
            <a:r>
              <a:rPr lang="en-US" altLang="zh-CN" dirty="0">
                <a:latin typeface="+mn-ea"/>
              </a:rPr>
              <a:t>64</a:t>
            </a:r>
            <a:r>
              <a:rPr lang="zh-CN" altLang="en-US" dirty="0">
                <a:latin typeface="+mn-ea"/>
              </a:rPr>
              <a:t>核</a:t>
            </a:r>
          </a:p>
          <a:p>
            <a:r>
              <a:rPr lang="zh-CN" altLang="en-US" dirty="0">
                <a:latin typeface="+mn-ea"/>
              </a:rPr>
              <a:t>     内存：</a:t>
            </a:r>
            <a:r>
              <a:rPr lang="en-US" altLang="zh-CN" dirty="0">
                <a:latin typeface="+mn-ea"/>
              </a:rPr>
              <a:t>256G</a:t>
            </a:r>
          </a:p>
          <a:p>
            <a:r>
              <a:rPr lang="en-US" altLang="zh-CN" dirty="0">
                <a:latin typeface="+mn-ea"/>
              </a:rPr>
              <a:t>     </a:t>
            </a:r>
            <a:r>
              <a:rPr lang="zh-CN" altLang="en-US" dirty="0">
                <a:latin typeface="+mn-ea"/>
              </a:rPr>
              <a:t>存储：每个账号</a:t>
            </a:r>
            <a:r>
              <a:rPr lang="en-US" altLang="zh-CN" dirty="0">
                <a:latin typeface="+mn-ea"/>
              </a:rPr>
              <a:t>500GB</a:t>
            </a:r>
          </a:p>
          <a:p>
            <a:r>
              <a:rPr lang="en-US" altLang="zh-CN" dirty="0">
                <a:latin typeface="+mn-ea"/>
              </a:rPr>
              <a:t>     </a:t>
            </a:r>
            <a:r>
              <a:rPr lang="zh-CN" altLang="en-US" dirty="0">
                <a:latin typeface="+mn-ea"/>
              </a:rPr>
              <a:t>网络：</a:t>
            </a:r>
            <a:r>
              <a:rPr lang="en-US" altLang="zh-CN" dirty="0">
                <a:latin typeface="+mn-ea"/>
              </a:rPr>
              <a:t>56GB </a:t>
            </a:r>
            <a:r>
              <a:rPr lang="en-US" altLang="zh-CN" dirty="0" err="1">
                <a:latin typeface="+mn-ea"/>
              </a:rPr>
              <a:t>Infiniband</a:t>
            </a:r>
            <a:r>
              <a:rPr lang="zh-CN" altLang="en-US" dirty="0">
                <a:latin typeface="+mn-ea"/>
              </a:rPr>
              <a:t>高速网</a:t>
            </a:r>
          </a:p>
          <a:p>
            <a:endParaRPr lang="en-US" altLang="zh-CN" sz="1600" dirty="0"/>
          </a:p>
        </p:txBody>
      </p:sp>
    </p:spTree>
    <p:extLst>
      <p:ext uri="{BB962C8B-B14F-4D97-AF65-F5344CB8AC3E}">
        <p14:creationId xmlns:p14="http://schemas.microsoft.com/office/powerpoint/2010/main" val="97094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6283164"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应用程序运行的硬件环境和软件环境</a:t>
            </a:r>
          </a:p>
        </p:txBody>
      </p:sp>
      <p:sp>
        <p:nvSpPr>
          <p:cNvPr id="3" name="矩形 2">
            <a:extLst>
              <a:ext uri="{FF2B5EF4-FFF2-40B4-BE49-F238E27FC236}">
                <a16:creationId xmlns:a16="http://schemas.microsoft.com/office/drawing/2014/main" id="{9FAE1F7A-DD09-49CB-BC38-7A543B14D91F}"/>
              </a:ext>
            </a:extLst>
          </p:cNvPr>
          <p:cNvSpPr/>
          <p:nvPr/>
        </p:nvSpPr>
        <p:spPr>
          <a:xfrm>
            <a:off x="1173694" y="2092528"/>
            <a:ext cx="10243780" cy="3908762"/>
          </a:xfrm>
          <a:prstGeom prst="rect">
            <a:avLst/>
          </a:prstGeom>
        </p:spPr>
        <p:txBody>
          <a:bodyPr wrap="square">
            <a:spAutoFit/>
          </a:bodyPr>
          <a:lstStyle/>
          <a:p>
            <a:pPr>
              <a:spcBef>
                <a:spcPct val="0"/>
              </a:spcBef>
            </a:pPr>
            <a:r>
              <a:rPr lang="zh-CN" altLang="en-US" sz="2000" dirty="0">
                <a:latin typeface="黑体" panose="02010609060101010101" pitchFamily="49" charset="-122"/>
                <a:ea typeface="黑体" panose="02010609060101010101" pitchFamily="49" charset="-122"/>
              </a:rPr>
              <a:t>软件环境：</a:t>
            </a:r>
          </a:p>
          <a:p>
            <a:br>
              <a:rPr lang="zh-CN" altLang="en-US" sz="1600" dirty="0"/>
            </a:br>
            <a:r>
              <a:rPr lang="zh-CN" altLang="en-US" sz="1600" dirty="0"/>
              <a:t>     </a:t>
            </a:r>
            <a:r>
              <a:rPr lang="zh-CN" altLang="en-US" dirty="0">
                <a:latin typeface="+mn-ea"/>
              </a:rPr>
              <a:t>操作系统：管理节点和计算节点操作系统版本：centos7.6 </a:t>
            </a:r>
            <a:endParaRPr lang="en-US" altLang="zh-CN" dirty="0">
              <a:latin typeface="+mn-ea"/>
            </a:endParaRPr>
          </a:p>
          <a:p>
            <a:r>
              <a:rPr lang="en-US" altLang="zh-CN" dirty="0">
                <a:latin typeface="+mn-ea"/>
              </a:rPr>
              <a:t>     </a:t>
            </a:r>
            <a:r>
              <a:rPr lang="zh-CN" altLang="en-US" dirty="0">
                <a:latin typeface="+mn-ea"/>
              </a:rPr>
              <a:t>编译软件：</a:t>
            </a:r>
            <a:r>
              <a:rPr lang="en-US" altLang="zh-CN" dirty="0">
                <a:latin typeface="+mn-ea"/>
              </a:rPr>
              <a:t>module</a:t>
            </a:r>
            <a:r>
              <a:rPr lang="zh-CN" altLang="en-US" dirty="0">
                <a:latin typeface="+mn-ea"/>
              </a:rPr>
              <a:t>提供：gcc-</a:t>
            </a:r>
            <a:r>
              <a:rPr lang="en-US" altLang="zh-CN" dirty="0">
                <a:latin typeface="+mn-ea"/>
              </a:rPr>
              <a:t>10.2.0</a:t>
            </a:r>
            <a:r>
              <a:rPr lang="zh-CN" altLang="en-US" dirty="0">
                <a:latin typeface="+mn-ea"/>
              </a:rPr>
              <a:t>、</a:t>
            </a:r>
            <a:r>
              <a:rPr lang="en-US" altLang="zh-CN" dirty="0">
                <a:latin typeface="+mn-ea"/>
              </a:rPr>
              <a:t>intel/20.4.3</a:t>
            </a:r>
            <a:r>
              <a:rPr lang="zh-CN" altLang="en-US" dirty="0">
                <a:latin typeface="+mn-ea"/>
              </a:rPr>
              <a:t>；自行安装的编译软件有</a:t>
            </a:r>
            <a:r>
              <a:rPr lang="en-US" altLang="zh-CN" dirty="0" err="1">
                <a:latin typeface="+mn-ea"/>
              </a:rPr>
              <a:t>aocc</a:t>
            </a:r>
            <a:r>
              <a:rPr lang="zh-CN" altLang="en-US" dirty="0">
                <a:latin typeface="+mn-ea"/>
              </a:rPr>
              <a:t>。</a:t>
            </a:r>
          </a:p>
          <a:p>
            <a:r>
              <a:rPr lang="zh-CN" altLang="en-US" dirty="0">
                <a:latin typeface="+mn-ea"/>
              </a:rPr>
              <a:t>     调度软件：slurm提交作业需要通过slurm调度来分配任务；</a:t>
            </a:r>
          </a:p>
          <a:p>
            <a:r>
              <a:rPr lang="zh-CN" altLang="en-US" dirty="0">
                <a:latin typeface="+mn-ea"/>
              </a:rPr>
              <a:t>     性能分析软件：paramon、paratune监控和性能分析软件；自行安装的vtune-gui。</a:t>
            </a:r>
            <a:endParaRPr lang="en-US" altLang="zh-CN" dirty="0">
              <a:latin typeface="+mn-ea"/>
            </a:endParaRPr>
          </a:p>
          <a:p>
            <a:pPr marL="285750" indent="-285750">
              <a:spcBef>
                <a:spcPct val="0"/>
              </a:spcBef>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使用</a:t>
            </a:r>
            <a:r>
              <a:rPr lang="en-US" altLang="zh-CN" sz="2000" dirty="0">
                <a:latin typeface="黑体" panose="02010609060101010101" pitchFamily="49" charset="-122"/>
                <a:ea typeface="黑体" panose="02010609060101010101" pitchFamily="49" charset="-122"/>
              </a:rPr>
              <a:t>Intel</a:t>
            </a:r>
            <a:r>
              <a:rPr lang="zh-CN" altLang="en-US" sz="2000" dirty="0">
                <a:latin typeface="黑体" panose="02010609060101010101" pitchFamily="49" charset="-122"/>
                <a:ea typeface="黑体" panose="02010609060101010101" pitchFamily="49" charset="-122"/>
              </a:rPr>
              <a:t>编译器：</a:t>
            </a:r>
            <a:endParaRPr lang="en-US" altLang="zh-CN" sz="2000" dirty="0">
              <a:latin typeface="黑体" panose="02010609060101010101" pitchFamily="49" charset="-122"/>
              <a:ea typeface="黑体" panose="02010609060101010101" pitchFamily="49" charset="-122"/>
            </a:endParaRPr>
          </a:p>
          <a:p>
            <a:endParaRPr lang="en-US" altLang="zh-CN" sz="1600" dirty="0"/>
          </a:p>
          <a:p>
            <a:r>
              <a:rPr lang="en-US" altLang="zh-CN" sz="1600" dirty="0"/>
              <a:t>      </a:t>
            </a:r>
            <a:r>
              <a:rPr lang="en-US" altLang="zh-CN" dirty="0"/>
              <a:t>module load intel/20.4.3</a:t>
            </a:r>
          </a:p>
          <a:p>
            <a:r>
              <a:rPr lang="en-US" altLang="zh-CN" dirty="0"/>
              <a:t>      module load </a:t>
            </a:r>
            <a:r>
              <a:rPr lang="en-US" altLang="zh-CN" dirty="0" err="1"/>
              <a:t>mpi</a:t>
            </a:r>
            <a:r>
              <a:rPr lang="en-US" altLang="zh-CN" dirty="0"/>
              <a:t>/intel/20.4.3</a:t>
            </a:r>
          </a:p>
          <a:p>
            <a:pPr marL="285750" indent="-285750"/>
            <a:endParaRPr lang="en-US" altLang="zh-CN" sz="2400" dirty="0">
              <a:solidFill>
                <a:srgbClr val="000000"/>
              </a:solidFill>
              <a:latin typeface="方正公文小标宋" panose="02000500000000000000" charset="-122"/>
              <a:ea typeface="方正公文小标宋" panose="02000500000000000000" charset="-122"/>
              <a:cs typeface="方正公文小标宋" panose="02000500000000000000" charset="-122"/>
            </a:endParaRPr>
          </a:p>
          <a:p>
            <a:pPr marL="285750" indent="-285750"/>
            <a:r>
              <a:rPr lang="en-US" altLang="zh-CN" sz="2400" dirty="0">
                <a:solidFill>
                  <a:srgbClr val="000000"/>
                </a:solidFill>
                <a:latin typeface="方正公文小标宋" panose="02000500000000000000" charset="-122"/>
                <a:ea typeface="方正公文小标宋" panose="02000500000000000000" charset="-122"/>
                <a:cs typeface="方正公文小标宋" panose="02000500000000000000" charset="-122"/>
              </a:rPr>
              <a:t> </a:t>
            </a:r>
          </a:p>
        </p:txBody>
      </p:sp>
    </p:spTree>
    <p:extLst>
      <p:ext uri="{BB962C8B-B14F-4D97-AF65-F5344CB8AC3E}">
        <p14:creationId xmlns:p14="http://schemas.microsoft.com/office/powerpoint/2010/main" val="384447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应用程序的代码结构</a:t>
            </a:r>
          </a:p>
        </p:txBody>
      </p:sp>
      <p:graphicFrame>
        <p:nvGraphicFramePr>
          <p:cNvPr id="4" name="表格 3"/>
          <p:cNvGraphicFramePr>
            <a:graphicFrameLocks noGrp="1"/>
          </p:cNvGraphicFramePr>
          <p:nvPr>
            <p:extLst>
              <p:ext uri="{D42A27DB-BD31-4B8C-83A1-F6EECF244321}">
                <p14:modId xmlns:p14="http://schemas.microsoft.com/office/powerpoint/2010/main" val="2583442170"/>
              </p:ext>
            </p:extLst>
          </p:nvPr>
        </p:nvGraphicFramePr>
        <p:xfrm>
          <a:off x="1138506" y="1893961"/>
          <a:ext cx="5118652" cy="3698240"/>
        </p:xfrm>
        <a:graphic>
          <a:graphicData uri="http://schemas.openxmlformats.org/drawingml/2006/table">
            <a:tbl>
              <a:tblPr firstRow="1" bandRow="1">
                <a:tableStyleId>{5C22544A-7EE6-4342-B048-85BDC9FD1C3A}</a:tableStyleId>
              </a:tblPr>
              <a:tblGrid>
                <a:gridCol w="2559326">
                  <a:extLst>
                    <a:ext uri="{9D8B030D-6E8A-4147-A177-3AD203B41FA5}">
                      <a16:colId xmlns:a16="http://schemas.microsoft.com/office/drawing/2014/main" val="3263535309"/>
                    </a:ext>
                  </a:extLst>
                </a:gridCol>
                <a:gridCol w="2559326">
                  <a:extLst>
                    <a:ext uri="{9D8B030D-6E8A-4147-A177-3AD203B41FA5}">
                      <a16:colId xmlns:a16="http://schemas.microsoft.com/office/drawing/2014/main" val="831830589"/>
                    </a:ext>
                  </a:extLst>
                </a:gridCol>
              </a:tblGrid>
              <a:tr h="370840">
                <a:tc>
                  <a:txBody>
                    <a:bodyPr/>
                    <a:lstStyle/>
                    <a:p>
                      <a:r>
                        <a:rPr lang="en-US" altLang="zh-CN" dirty="0"/>
                        <a:t>LQCD/</a:t>
                      </a:r>
                      <a:endParaRPr lang="zh-CN" altLang="en-US" dirty="0"/>
                    </a:p>
                  </a:txBody>
                  <a:tcPr/>
                </a:tc>
                <a:tc>
                  <a:txBody>
                    <a:bodyPr/>
                    <a:lstStyle/>
                    <a:p>
                      <a:r>
                        <a:rPr lang="zh-CN" altLang="en-US" dirty="0"/>
                        <a:t>描述</a:t>
                      </a:r>
                    </a:p>
                  </a:txBody>
                  <a:tcPr/>
                </a:tc>
                <a:extLst>
                  <a:ext uri="{0D108BD9-81ED-4DB2-BD59-A6C34878D82A}">
                    <a16:rowId xmlns:a16="http://schemas.microsoft.com/office/drawing/2014/main" val="1371342386"/>
                  </a:ext>
                </a:extLst>
              </a:tr>
              <a:tr h="370840">
                <a:tc>
                  <a:txBody>
                    <a:bodyPr/>
                    <a:lstStyle/>
                    <a:p>
                      <a:r>
                        <a:rPr lang="en-US" altLang="zh-CN"/>
                        <a:t>include/</a:t>
                      </a:r>
                      <a:endParaRPr lang="zh-CN" altLang="en-US" dirty="0"/>
                    </a:p>
                  </a:txBody>
                  <a:tcPr/>
                </a:tc>
                <a:tc>
                  <a:txBody>
                    <a:bodyPr/>
                    <a:lstStyle/>
                    <a:p>
                      <a:r>
                        <a:rPr lang="zh-CN" altLang="en-US" sz="1800" dirty="0"/>
                        <a:t>需要的头文件</a:t>
                      </a:r>
                    </a:p>
                  </a:txBody>
                  <a:tcPr/>
                </a:tc>
                <a:extLst>
                  <a:ext uri="{0D108BD9-81ED-4DB2-BD59-A6C34878D82A}">
                    <a16:rowId xmlns:a16="http://schemas.microsoft.com/office/drawing/2014/main" val="2017701908"/>
                  </a:ext>
                </a:extLst>
              </a:tr>
              <a:tr h="370840">
                <a:tc>
                  <a:txBody>
                    <a:bodyPr/>
                    <a:lstStyle/>
                    <a:p>
                      <a:r>
                        <a:rPr lang="en-US" altLang="zh-CN" dirty="0" err="1"/>
                        <a:t>Src</a:t>
                      </a:r>
                      <a:r>
                        <a:rPr lang="en-US" altLang="zh-CN" dirty="0"/>
                        <a:t>/Main.cpp</a:t>
                      </a:r>
                      <a:endParaRPr lang="zh-CN" altLang="en-US" dirty="0"/>
                    </a:p>
                  </a:txBody>
                  <a:tcPr/>
                </a:tc>
                <a:tc>
                  <a:txBody>
                    <a:bodyPr/>
                    <a:lstStyle/>
                    <a:p>
                      <a:r>
                        <a:rPr lang="zh-CN" altLang="en-US" dirty="0"/>
                        <a:t>主程序入口</a:t>
                      </a:r>
                    </a:p>
                  </a:txBody>
                  <a:tcPr/>
                </a:tc>
                <a:extLst>
                  <a:ext uri="{0D108BD9-81ED-4DB2-BD59-A6C34878D82A}">
                    <a16:rowId xmlns:a16="http://schemas.microsoft.com/office/drawing/2014/main" val="4286526846"/>
                  </a:ext>
                </a:extLst>
              </a:tr>
              <a:tr h="370840">
                <a:tc>
                  <a:txBody>
                    <a:bodyPr/>
                    <a:lstStyle/>
                    <a:p>
                      <a:r>
                        <a:rPr lang="en-US" altLang="zh-CN" dirty="0" err="1"/>
                        <a:t>Src</a:t>
                      </a:r>
                      <a:r>
                        <a:rPr lang="en-US" altLang="zh-CN" dirty="0"/>
                        <a:t>/Invert.cpp</a:t>
                      </a:r>
                      <a:endParaRPr lang="zh-CN" altLang="en-US" dirty="0"/>
                    </a:p>
                  </a:txBody>
                  <a:tcPr/>
                </a:tc>
                <a:tc>
                  <a:txBody>
                    <a:bodyPr/>
                    <a:lstStyle/>
                    <a:p>
                      <a:r>
                        <a:rPr lang="zh-CN" altLang="en-US" dirty="0"/>
                        <a:t>共轭梯度算法主要实现</a:t>
                      </a:r>
                    </a:p>
                  </a:txBody>
                  <a:tcPr/>
                </a:tc>
                <a:extLst>
                  <a:ext uri="{0D108BD9-81ED-4DB2-BD59-A6C34878D82A}">
                    <a16:rowId xmlns:a16="http://schemas.microsoft.com/office/drawing/2014/main" val="1645538960"/>
                  </a:ext>
                </a:extLst>
              </a:tr>
              <a:tr h="370840">
                <a:tc>
                  <a:txBody>
                    <a:bodyPr/>
                    <a:lstStyle/>
                    <a:p>
                      <a:r>
                        <a:rPr lang="en-US" altLang="zh-CN" dirty="0" err="1"/>
                        <a:t>Src</a:t>
                      </a:r>
                      <a:r>
                        <a:rPr lang="en-US" altLang="zh-CN" dirty="0"/>
                        <a:t>/Dslash.cpp</a:t>
                      </a:r>
                      <a:endParaRPr lang="zh-CN" altLang="en-US" dirty="0"/>
                    </a:p>
                  </a:txBody>
                  <a:tcPr/>
                </a:tc>
                <a:tc>
                  <a:txBody>
                    <a:bodyPr/>
                    <a:lstStyle/>
                    <a:p>
                      <a:r>
                        <a:rPr lang="en-US" altLang="zh-CN" dirty="0" err="1"/>
                        <a:t>Dslash</a:t>
                      </a:r>
                      <a:r>
                        <a:rPr lang="zh-CN" altLang="en-US" dirty="0"/>
                        <a:t>主要实现</a:t>
                      </a:r>
                    </a:p>
                  </a:txBody>
                  <a:tcPr/>
                </a:tc>
                <a:extLst>
                  <a:ext uri="{0D108BD9-81ED-4DB2-BD59-A6C34878D82A}">
                    <a16:rowId xmlns:a16="http://schemas.microsoft.com/office/drawing/2014/main" val="3150063444"/>
                  </a:ext>
                </a:extLst>
              </a:tr>
              <a:tr h="185420">
                <a:tc>
                  <a:txBody>
                    <a:bodyPr/>
                    <a:lstStyle/>
                    <a:p>
                      <a:r>
                        <a:rPr lang="en-US" altLang="zh-CN" dirty="0" err="1"/>
                        <a:t>Src</a:t>
                      </a:r>
                      <a:r>
                        <a:rPr lang="en-US" altLang="zh-CN" dirty="0"/>
                        <a:t>/load_gauge.cpp</a:t>
                      </a:r>
                      <a:endParaRPr lang="zh-CN" altLang="en-US" dirty="0"/>
                    </a:p>
                  </a:txBody>
                  <a:tcPr/>
                </a:tc>
                <a:tc>
                  <a:txBody>
                    <a:bodyPr/>
                    <a:lstStyle/>
                    <a:p>
                      <a:r>
                        <a:rPr lang="zh-CN" altLang="en-US" dirty="0"/>
                        <a:t>读取数据实现</a:t>
                      </a:r>
                    </a:p>
                  </a:txBody>
                  <a:tcPr/>
                </a:tc>
                <a:extLst>
                  <a:ext uri="{0D108BD9-81ED-4DB2-BD59-A6C34878D82A}">
                    <a16:rowId xmlns:a16="http://schemas.microsoft.com/office/drawing/2014/main" val="3168492648"/>
                  </a:ext>
                </a:extLst>
              </a:tr>
              <a:tr h="158742">
                <a:tc>
                  <a:txBody>
                    <a:bodyPr/>
                    <a:lstStyle/>
                    <a:p>
                      <a:r>
                        <a:rPr lang="en-US" altLang="zh-CN" dirty="0" err="1"/>
                        <a:t>Src</a:t>
                      </a:r>
                      <a:r>
                        <a:rPr lang="en-US" altLang="zh-CN" dirty="0"/>
                        <a:t>/check.cpp</a:t>
                      </a:r>
                      <a:endParaRPr lang="zh-CN" altLang="en-US" dirty="0"/>
                    </a:p>
                  </a:txBody>
                  <a:tcPr/>
                </a:tc>
                <a:tc>
                  <a:txBody>
                    <a:bodyPr/>
                    <a:lstStyle/>
                    <a:p>
                      <a:r>
                        <a:rPr lang="zh-CN" altLang="en-US" dirty="0"/>
                        <a:t>检验结果正确性</a:t>
                      </a:r>
                    </a:p>
                  </a:txBody>
                  <a:tcPr/>
                </a:tc>
                <a:extLst>
                  <a:ext uri="{0D108BD9-81ED-4DB2-BD59-A6C34878D82A}">
                    <a16:rowId xmlns:a16="http://schemas.microsoft.com/office/drawing/2014/main" val="3128848394"/>
                  </a:ext>
                </a:extLst>
              </a:tr>
              <a:tr h="370840">
                <a:tc>
                  <a:txBody>
                    <a:bodyPr/>
                    <a:lstStyle/>
                    <a:p>
                      <a:r>
                        <a:rPr lang="en-US" altLang="zh-CN" dirty="0"/>
                        <a:t>Data/</a:t>
                      </a:r>
                      <a:endParaRPr lang="zh-CN" altLang="en-US" dirty="0"/>
                    </a:p>
                  </a:txBody>
                  <a:tcPr/>
                </a:tc>
                <a:tc>
                  <a:txBody>
                    <a:bodyPr/>
                    <a:lstStyle/>
                    <a:p>
                      <a:r>
                        <a:rPr lang="zh-CN" altLang="en-US" dirty="0"/>
                        <a:t>数据文件夹</a:t>
                      </a:r>
                    </a:p>
                  </a:txBody>
                  <a:tcPr/>
                </a:tc>
                <a:extLst>
                  <a:ext uri="{0D108BD9-81ED-4DB2-BD59-A6C34878D82A}">
                    <a16:rowId xmlns:a16="http://schemas.microsoft.com/office/drawing/2014/main" val="4196824314"/>
                  </a:ext>
                </a:extLst>
              </a:tr>
              <a:tr h="370840">
                <a:tc>
                  <a:txBody>
                    <a:bodyPr/>
                    <a:lstStyle/>
                    <a:p>
                      <a:r>
                        <a:rPr lang="en-US" altLang="zh-CN" dirty="0" err="1"/>
                        <a:t>Makefile</a:t>
                      </a:r>
                      <a:endParaRPr lang="zh-CN" altLang="en-US" dirty="0"/>
                    </a:p>
                  </a:txBody>
                  <a:tcPr/>
                </a:tc>
                <a:tc>
                  <a:txBody>
                    <a:bodyPr/>
                    <a:lstStyle/>
                    <a:p>
                      <a:r>
                        <a:rPr lang="en-US" altLang="zh-CN" dirty="0"/>
                        <a:t>Make</a:t>
                      </a:r>
                      <a:r>
                        <a:rPr lang="zh-CN" altLang="en-US" dirty="0"/>
                        <a:t>编译脚本</a:t>
                      </a:r>
                    </a:p>
                  </a:txBody>
                  <a:tcPr/>
                </a:tc>
                <a:extLst>
                  <a:ext uri="{0D108BD9-81ED-4DB2-BD59-A6C34878D82A}">
                    <a16:rowId xmlns:a16="http://schemas.microsoft.com/office/drawing/2014/main" val="928853110"/>
                  </a:ext>
                </a:extLst>
              </a:tr>
              <a:tr h="370840">
                <a:tc>
                  <a:txBody>
                    <a:bodyPr/>
                    <a:lstStyle/>
                    <a:p>
                      <a:r>
                        <a:rPr lang="en-US" altLang="zh-CN" dirty="0"/>
                        <a:t>Sub.sh</a:t>
                      </a:r>
                      <a:endParaRPr lang="zh-CN" altLang="en-US" dirty="0"/>
                    </a:p>
                  </a:txBody>
                  <a:tcPr/>
                </a:tc>
                <a:tc>
                  <a:txBody>
                    <a:bodyPr/>
                    <a:lstStyle/>
                    <a:p>
                      <a:r>
                        <a:rPr lang="zh-CN" altLang="en-US" dirty="0"/>
                        <a:t>提交脚本</a:t>
                      </a:r>
                    </a:p>
                  </a:txBody>
                  <a:tcPr/>
                </a:tc>
                <a:extLst>
                  <a:ext uri="{0D108BD9-81ED-4DB2-BD59-A6C34878D82A}">
                    <a16:rowId xmlns:a16="http://schemas.microsoft.com/office/drawing/2014/main" val="1996966386"/>
                  </a:ext>
                </a:extLst>
              </a:tr>
            </a:tbl>
          </a:graphicData>
        </a:graphic>
      </p:graphicFrame>
      <p:sp>
        <p:nvSpPr>
          <p:cNvPr id="5" name="文本框 4"/>
          <p:cNvSpPr txBox="1"/>
          <p:nvPr/>
        </p:nvSpPr>
        <p:spPr>
          <a:xfrm>
            <a:off x="6654544" y="1320938"/>
            <a:ext cx="4962712" cy="4832092"/>
          </a:xfrm>
          <a:prstGeom prst="rect">
            <a:avLst/>
          </a:prstGeom>
          <a:noFill/>
        </p:spPr>
        <p:txBody>
          <a:bodyPr wrap="square" rtlCol="0">
            <a:spAutoFit/>
          </a:bodyPr>
          <a:lstStyle/>
          <a:p>
            <a:r>
              <a:rPr lang="en-US" altLang="zh-CN" dirty="0"/>
              <a:t>LQCD</a:t>
            </a:r>
          </a:p>
          <a:p>
            <a:endParaRPr lang="en-US" altLang="zh-CN" dirty="0"/>
          </a:p>
          <a:p>
            <a:r>
              <a:rPr lang="en-US" altLang="zh-CN" sz="1600" dirty="0"/>
              <a:t>Main() {</a:t>
            </a:r>
          </a:p>
          <a:p>
            <a:pPr lvl="1"/>
            <a:r>
              <a:rPr lang="en-US" altLang="zh-CN" sz="1600" dirty="0"/>
              <a:t>  ...</a:t>
            </a:r>
          </a:p>
          <a:p>
            <a:pPr lvl="1"/>
            <a:r>
              <a:rPr lang="en-US" altLang="zh-CN" sz="1600" dirty="0"/>
              <a:t>  </a:t>
            </a:r>
            <a:r>
              <a:rPr lang="zh-CN" altLang="en-US" sz="1600" dirty="0"/>
              <a:t>计时开始</a:t>
            </a:r>
            <a:endParaRPr lang="en-US" altLang="zh-CN" sz="1600" dirty="0"/>
          </a:p>
          <a:p>
            <a:pPr lvl="1"/>
            <a:r>
              <a:rPr lang="en-US" altLang="zh-CN" sz="1600" dirty="0"/>
              <a:t>  </a:t>
            </a:r>
            <a:r>
              <a:rPr lang="en-US" altLang="zh-CN" sz="1600" dirty="0" err="1"/>
              <a:t>load_gauge</a:t>
            </a:r>
            <a:r>
              <a:rPr lang="en-US" altLang="zh-CN" sz="1600" dirty="0"/>
              <a:t>();</a:t>
            </a:r>
          </a:p>
          <a:p>
            <a:pPr lvl="1"/>
            <a:r>
              <a:rPr lang="en-US" altLang="zh-CN" sz="1600" dirty="0"/>
              <a:t>  </a:t>
            </a:r>
            <a:r>
              <a:rPr lang="en-US" altLang="zh-CN" sz="1600" dirty="0" err="1"/>
              <a:t>CGInvert</a:t>
            </a:r>
            <a:r>
              <a:rPr lang="en-US" altLang="zh-CN" sz="1600" dirty="0"/>
              <a:t>();	// </a:t>
            </a:r>
            <a:r>
              <a:rPr lang="zh-CN" altLang="en-US" sz="1600" dirty="0"/>
              <a:t>共轭梯度算法</a:t>
            </a:r>
            <a:endParaRPr lang="en-US" altLang="zh-CN" sz="1600" dirty="0"/>
          </a:p>
          <a:p>
            <a:pPr lvl="1"/>
            <a:r>
              <a:rPr lang="en-US" altLang="zh-CN" sz="1600" dirty="0"/>
              <a:t>  </a:t>
            </a:r>
            <a:r>
              <a:rPr lang="zh-CN" altLang="en-US" sz="1600" dirty="0"/>
              <a:t>计时结束</a:t>
            </a:r>
            <a:endParaRPr lang="en-US" altLang="zh-CN" sz="1600" dirty="0"/>
          </a:p>
          <a:p>
            <a:pPr lvl="1"/>
            <a:r>
              <a:rPr lang="en-US" altLang="zh-CN" sz="1600" dirty="0"/>
              <a:t>  ...</a:t>
            </a:r>
          </a:p>
          <a:p>
            <a:pPr lvl="1"/>
            <a:r>
              <a:rPr lang="en-US" altLang="zh-CN" sz="1600" dirty="0"/>
              <a:t>  check();</a:t>
            </a:r>
          </a:p>
          <a:p>
            <a:r>
              <a:rPr lang="en-US" altLang="zh-CN" sz="1600" dirty="0"/>
              <a:t>}</a:t>
            </a:r>
          </a:p>
          <a:p>
            <a:endParaRPr lang="en-US" altLang="zh-CN" sz="1600" dirty="0"/>
          </a:p>
          <a:p>
            <a:r>
              <a:rPr lang="en-US" altLang="zh-CN" sz="1600" dirty="0" err="1"/>
              <a:t>CGInvert</a:t>
            </a:r>
            <a:r>
              <a:rPr lang="en-US" altLang="zh-CN" sz="1600" dirty="0"/>
              <a:t>() {</a:t>
            </a:r>
          </a:p>
          <a:p>
            <a:pPr lvl="1"/>
            <a:r>
              <a:rPr lang="en-US" altLang="zh-CN" sz="1600" dirty="0"/>
              <a:t>  while (</a:t>
            </a:r>
            <a:r>
              <a:rPr lang="en-US" altLang="zh-CN" sz="1600" dirty="0" err="1"/>
              <a:t>rsd</a:t>
            </a:r>
            <a:r>
              <a:rPr lang="en-US" altLang="zh-CN" sz="1600" dirty="0"/>
              <a:t> &gt; 10e-9) {</a:t>
            </a:r>
          </a:p>
          <a:p>
            <a:pPr lvl="2"/>
            <a:r>
              <a:rPr lang="en-US" altLang="zh-CN" sz="1600" dirty="0"/>
              <a:t>    ...</a:t>
            </a:r>
          </a:p>
          <a:p>
            <a:pPr lvl="2"/>
            <a:r>
              <a:rPr lang="en-US" altLang="zh-CN" sz="1600" dirty="0"/>
              <a:t>    </a:t>
            </a:r>
            <a:r>
              <a:rPr lang="en-US" altLang="zh-CN" sz="1600" dirty="0" err="1"/>
              <a:t>Dslash</a:t>
            </a:r>
            <a:r>
              <a:rPr lang="en-US" altLang="zh-CN" sz="1600" dirty="0"/>
              <a:t>();	// </a:t>
            </a:r>
            <a:r>
              <a:rPr lang="zh-CN" altLang="en-US" sz="1600" dirty="0"/>
              <a:t>多次调用</a:t>
            </a:r>
            <a:r>
              <a:rPr lang="en-US" altLang="zh-CN" sz="1600" dirty="0" err="1"/>
              <a:t>Dslash</a:t>
            </a:r>
            <a:r>
              <a:rPr lang="zh-CN" altLang="en-US" sz="1600" dirty="0"/>
              <a:t>函数</a:t>
            </a:r>
            <a:endParaRPr lang="en-US" altLang="zh-CN" sz="1600" dirty="0"/>
          </a:p>
          <a:p>
            <a:pPr lvl="2"/>
            <a:r>
              <a:rPr lang="en-US" altLang="zh-CN" sz="1600" dirty="0"/>
              <a:t>    ...</a:t>
            </a:r>
          </a:p>
          <a:p>
            <a:pPr lvl="1"/>
            <a:r>
              <a:rPr lang="en-US" altLang="zh-CN" sz="1600" dirty="0"/>
              <a:t>  }</a:t>
            </a:r>
          </a:p>
          <a:p>
            <a:r>
              <a:rPr lang="en-US" altLang="zh-CN" sz="1600" dirty="0"/>
              <a:t>}</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应用程序的代码结构</a:t>
            </a:r>
          </a:p>
        </p:txBody>
      </p:sp>
      <mc:AlternateContent xmlns:mc="http://schemas.openxmlformats.org/markup-compatibility/2006" xmlns:a14="http://schemas.microsoft.com/office/drawing/2010/main">
        <mc:Choice Requires="a14">
          <p:sp>
            <p:nvSpPr>
              <p:cNvPr id="2" name="文本框 1"/>
              <p:cNvSpPr txBox="1"/>
              <p:nvPr/>
            </p:nvSpPr>
            <p:spPr>
              <a:xfrm>
                <a:off x="5733266" y="2086192"/>
                <a:ext cx="5972701" cy="2607637"/>
              </a:xfrm>
              <a:prstGeom prst="rect">
                <a:avLst/>
              </a:prstGeom>
              <a:noFill/>
            </p:spPr>
            <p:txBody>
              <a:bodyPr wrap="square" rtlCol="0">
                <a:spAutoFit/>
              </a:bodyPr>
              <a:lstStyle/>
              <a:p>
                <a:r>
                  <a:rPr lang="zh-CN" altLang="en-US" dirty="0"/>
                  <a:t>计时区域主要流程包括左图</a:t>
                </a:r>
                <a:r>
                  <a:rPr lang="en-US" altLang="zh-CN" dirty="0"/>
                  <a:t>n</a:t>
                </a:r>
                <a:r>
                  <a:rPr lang="zh-CN" altLang="en-US" dirty="0"/>
                  <a:t>步：</a:t>
                </a:r>
                <a:endParaRPr lang="en-US" altLang="zh-CN" dirty="0"/>
              </a:p>
              <a:p>
                <a:pPr marL="342900" indent="-342900">
                  <a:buAutoNum type="arabicPeriod"/>
                </a:pPr>
                <a:r>
                  <a:rPr lang="zh-CN" altLang="en-US" dirty="0"/>
                  <a:t>根据进程的</a:t>
                </a:r>
                <a:r>
                  <a:rPr lang="en-US" altLang="zh-CN" dirty="0"/>
                  <a:t>Rank</a:t>
                </a:r>
                <a:r>
                  <a:rPr lang="zh-CN" altLang="en-US" dirty="0"/>
                  <a:t>值并行读取，所需的</a:t>
                </a:r>
                <a:r>
                  <a:rPr lang="en-US" altLang="zh-CN" dirty="0"/>
                  <a:t>4</a:t>
                </a:r>
                <a:r>
                  <a:rPr lang="zh-CN" altLang="en-US" dirty="0"/>
                  <a:t>维矩阵数据</a:t>
                </a:r>
                <a:r>
                  <a:rPr lang="en-US" altLang="zh-CN" dirty="0"/>
                  <a:t>U</a:t>
                </a:r>
              </a:p>
              <a:p>
                <a:pPr marL="342900" indent="-342900">
                  <a:buAutoNum type="arabicPeriod"/>
                </a:pPr>
                <a:r>
                  <a:rPr lang="zh-CN" altLang="en-US" dirty="0"/>
                  <a:t>运用共轭梯度法的数值迭代方法求解大规模的稀疏矩阵问题</a:t>
                </a:r>
                <a:endParaRPr lang="en-US" altLang="zh-CN" dirty="0"/>
              </a:p>
              <a:p>
                <a:pPr marL="342900" indent="-342900">
                  <a:buAutoNum type="arabicPeriod"/>
                </a:pPr>
                <a:r>
                  <a:rPr lang="zh-CN" altLang="en-US" dirty="0"/>
                  <a:t>在共轭梯度法的使用过程中，调用</a:t>
                </a:r>
                <a:r>
                  <a:rPr lang="en-US" altLang="zh-CN" dirty="0" err="1"/>
                  <a:t>Dslash</a:t>
                </a:r>
                <a:r>
                  <a:rPr lang="zh-CN" altLang="en-US" dirty="0"/>
                  <a:t>函数来实现矩阵</a:t>
                </a:r>
                <a:r>
                  <a:rPr lang="en-US" altLang="zh-CN" dirty="0"/>
                  <a:t>M</a:t>
                </a:r>
                <a:r>
                  <a:rPr lang="zh-CN" altLang="en-US" dirty="0"/>
                  <a:t>与输入向量的乘积操作</a:t>
                </a:r>
                <a:endParaRPr lang="en-US" altLang="zh-CN" dirty="0"/>
              </a:p>
              <a:p>
                <a:pPr marL="342900" indent="-342900">
                  <a:buAutoNum type="arabicPeriod"/>
                </a:pPr>
                <a:r>
                  <a:rPr lang="zh-CN" altLang="en-US" dirty="0"/>
                  <a:t>由于费米子矩阵</a:t>
                </a:r>
                <a:r>
                  <a:rPr lang="en-US" altLang="zh-CN" dirty="0"/>
                  <a:t>M</a:t>
                </a:r>
                <a:r>
                  <a:rPr lang="zh-CN" altLang="en-US" dirty="0"/>
                  <a:t>的特殊性，可以依赖外部输入的组态数据</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zh-CN" altLang="en-US" b="0" i="1" smtClean="0">
                            <a:latin typeface="Cambria Math" panose="02040503050406030204" pitchFamily="18" charset="0"/>
                          </a:rPr>
                          <m:t>𝜇</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将其拆分</a:t>
                </a:r>
                <a:r>
                  <a:rPr lang="en-US" altLang="zh-CN" dirty="0"/>
                  <a:t>,</a:t>
                </a:r>
                <a:r>
                  <a:rPr lang="zh-CN" altLang="en-US" dirty="0"/>
                  <a:t>变成四部分分别计算。</a:t>
                </a:r>
                <a:endParaRPr lang="en-US" altLang="zh-CN" dirty="0"/>
              </a:p>
              <a:p>
                <a:pPr marL="342900" indent="-342900">
                  <a:buAutoNum type="arabicPeriod"/>
                </a:pPr>
                <a:r>
                  <a:rPr lang="zh-CN" altLang="en-US" dirty="0"/>
                  <a:t>共轭梯度算法满足精度后，程序结束。</a:t>
                </a:r>
              </a:p>
            </p:txBody>
          </p:sp>
        </mc:Choice>
        <mc:Fallback xmlns="">
          <p:sp>
            <p:nvSpPr>
              <p:cNvPr id="2" name="文本框 1"/>
              <p:cNvSpPr txBox="1">
                <a:spLocks noRot="1" noChangeAspect="1" noMove="1" noResize="1" noEditPoints="1" noAdjustHandles="1" noChangeArrowheads="1" noChangeShapeType="1" noTextEdit="1"/>
              </p:cNvSpPr>
              <p:nvPr/>
            </p:nvSpPr>
            <p:spPr>
              <a:xfrm>
                <a:off x="5733266" y="2086192"/>
                <a:ext cx="5972701" cy="2607637"/>
              </a:xfrm>
              <a:prstGeom prst="rect">
                <a:avLst/>
              </a:prstGeom>
              <a:blipFill>
                <a:blip r:embed="rId2"/>
                <a:stretch>
                  <a:fillRect l="-816" t="-1168" r="-918" b="-2804"/>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5793703" y="4775655"/>
            <a:ext cx="5851825" cy="800029"/>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398" y="1663116"/>
            <a:ext cx="3821978" cy="4457461"/>
          </a:xfrm>
          <a:prstGeom prst="rect">
            <a:avLst/>
          </a:prstGeom>
        </p:spPr>
      </p:pic>
    </p:spTree>
    <p:extLst>
      <p:ext uri="{BB962C8B-B14F-4D97-AF65-F5344CB8AC3E}">
        <p14:creationId xmlns:p14="http://schemas.microsoft.com/office/powerpoint/2010/main" val="293249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11" name="图表 10">
                <a:extLst>
                  <a:ext uri="{FF2B5EF4-FFF2-40B4-BE49-F238E27FC236}">
                    <a16:creationId xmlns:a16="http://schemas.microsoft.com/office/drawing/2014/main" id="{2A092B8F-745C-421E-A63C-9FC20C01BB8D}"/>
                  </a:ext>
                </a:extLst>
              </p:cNvPr>
              <p:cNvGraphicFramePr/>
              <p:nvPr>
                <p:extLst>
                  <p:ext uri="{D42A27DB-BD31-4B8C-83A1-F6EECF244321}">
                    <p14:modId xmlns:p14="http://schemas.microsoft.com/office/powerpoint/2010/main" val="2289000413"/>
                  </p:ext>
                </p:extLst>
              </p:nvPr>
            </p:nvGraphicFramePr>
            <p:xfrm>
              <a:off x="952127" y="1427967"/>
              <a:ext cx="10287746" cy="2438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1" name="图表 10">
                <a:extLst>
                  <a:ext uri="{FF2B5EF4-FFF2-40B4-BE49-F238E27FC236}">
                    <a16:creationId xmlns:a16="http://schemas.microsoft.com/office/drawing/2014/main" id="{2A092B8F-745C-421E-A63C-9FC20C01BB8D}"/>
                  </a:ext>
                </a:extLst>
              </p:cNvPr>
              <p:cNvPicPr>
                <a:picLocks noGrp="1" noRot="1" noChangeAspect="1" noMove="1" noResize="1" noEditPoints="1" noAdjustHandles="1" noChangeArrowheads="1" noChangeShapeType="1"/>
              </p:cNvPicPr>
              <p:nvPr/>
            </p:nvPicPr>
            <p:blipFill>
              <a:blip r:embed="rId4"/>
              <a:stretch>
                <a:fillRect/>
              </a:stretch>
            </p:blipFill>
            <p:spPr>
              <a:xfrm>
                <a:off x="952127" y="1427967"/>
                <a:ext cx="10287746" cy="2438449"/>
              </a:xfrm>
              <a:prstGeom prst="rect">
                <a:avLst/>
              </a:prstGeom>
            </p:spPr>
          </p:pic>
        </mc:Fallback>
      </mc:AlternateContent>
      <p:sp>
        <p:nvSpPr>
          <p:cNvPr id="12" name="文本框 11">
            <a:extLst>
              <a:ext uri="{FF2B5EF4-FFF2-40B4-BE49-F238E27FC236}">
                <a16:creationId xmlns:a16="http://schemas.microsoft.com/office/drawing/2014/main" id="{52428829-18A8-45E1-90E3-288703188127}"/>
              </a:ext>
            </a:extLst>
          </p:cNvPr>
          <p:cNvSpPr txBox="1"/>
          <p:nvPr/>
        </p:nvSpPr>
        <p:spPr>
          <a:xfrm>
            <a:off x="1151425" y="4009818"/>
            <a:ext cx="988915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首先对程序热点分析可知，主要耗时为</a:t>
            </a:r>
            <a:r>
              <a:rPr lang="en-US" altLang="zh-CN" dirty="0" err="1"/>
              <a:t>Dslash</a:t>
            </a:r>
            <a:r>
              <a:rPr lang="zh-CN" altLang="en-US" dirty="0"/>
              <a:t>函数的计算，故先考虑如何对于</a:t>
            </a:r>
            <a:r>
              <a:rPr lang="en-US" altLang="zh-CN" dirty="0" err="1"/>
              <a:t>Dslash</a:t>
            </a:r>
            <a:r>
              <a:rPr lang="zh-CN" altLang="en-US" dirty="0"/>
              <a:t>进行优化。</a:t>
            </a:r>
            <a:endParaRPr lang="en-US" altLang="zh-CN" dirty="0"/>
          </a:p>
          <a:p>
            <a:endParaRPr lang="en-US" altLang="zh-CN" dirty="0"/>
          </a:p>
          <a:p>
            <a:pPr marL="285750" indent="-285750">
              <a:buFont typeface="Arial" panose="020B0604020202020204" pitchFamily="34" charset="0"/>
              <a:buChar char="•"/>
            </a:pPr>
            <a:r>
              <a:rPr lang="en-US" altLang="zh-CN" dirty="0" err="1"/>
              <a:t>Dslash</a:t>
            </a:r>
            <a:r>
              <a:rPr lang="zh-CN" altLang="en-US" dirty="0"/>
              <a:t>是一个矩阵乘向量的函数，在原始版本中已经采用了</a:t>
            </a:r>
            <a:r>
              <a:rPr lang="en-US" altLang="zh-CN" dirty="0"/>
              <a:t>MPI</a:t>
            </a:r>
            <a:r>
              <a:rPr lang="zh-CN" altLang="en-US" dirty="0"/>
              <a:t>并行优化。</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进一步测试，发现主要的耗时来自</a:t>
            </a:r>
            <a:r>
              <a:rPr lang="en-US" altLang="zh-CN" dirty="0" err="1"/>
              <a:t>Dslashoffd</a:t>
            </a:r>
            <a:r>
              <a:rPr lang="zh-CN" altLang="en-US" dirty="0"/>
              <a:t>的复数乘法计算，通信在其中被掩盖的较好，因此先对于计算时间进行优化。</a:t>
            </a:r>
            <a:endParaRPr lang="en-US" altLang="zh-CN" dirty="0"/>
          </a:p>
        </p:txBody>
      </p:sp>
      <p:sp>
        <p:nvSpPr>
          <p:cNvPr id="18" name="文本框 17">
            <a:extLst>
              <a:ext uri="{FF2B5EF4-FFF2-40B4-BE49-F238E27FC236}">
                <a16:creationId xmlns:a16="http://schemas.microsoft.com/office/drawing/2014/main" id="{326CBB9E-CC0D-4E3D-8D9F-CBD895997119}"/>
              </a:ext>
            </a:extLst>
          </p:cNvPr>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代码分析</a:t>
            </a:r>
          </a:p>
        </p:txBody>
      </p:sp>
    </p:spTree>
    <p:extLst>
      <p:ext uri="{BB962C8B-B14F-4D97-AF65-F5344CB8AC3E}">
        <p14:creationId xmlns:p14="http://schemas.microsoft.com/office/powerpoint/2010/main" val="196445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8052" y="785192"/>
            <a:ext cx="5118652" cy="523220"/>
          </a:xfrm>
          <a:prstGeom prst="rect">
            <a:avLst/>
          </a:prstGeom>
          <a:noFill/>
        </p:spPr>
        <p:txBody>
          <a:bodyPr wrap="square" rtlCol="0">
            <a:spAutoFit/>
          </a:bodyPr>
          <a:lstStyle/>
          <a:p>
            <a:r>
              <a:rPr lang="zh-CN" altLang="en-US" sz="2800" b="1" dirty="0">
                <a:solidFill>
                  <a:srgbClr val="DF2022"/>
                </a:solidFill>
                <a:latin typeface="微软雅黑" panose="020B0503020204020204" pitchFamily="34" charset="-122"/>
                <a:ea typeface="微软雅黑" panose="020B0503020204020204" pitchFamily="34" charset="-122"/>
              </a:rPr>
              <a:t>优化方法 </a:t>
            </a:r>
            <a:r>
              <a:rPr lang="en-US" altLang="zh-CN" sz="2800" b="1" dirty="0">
                <a:solidFill>
                  <a:srgbClr val="DF2022"/>
                </a:solidFill>
                <a:latin typeface="微软雅黑" panose="020B0503020204020204" pitchFamily="34" charset="-122"/>
                <a:ea typeface="微软雅黑" panose="020B0503020204020204" pitchFamily="34" charset="-122"/>
              </a:rPr>
              <a:t>– </a:t>
            </a:r>
            <a:r>
              <a:rPr lang="zh-CN" altLang="en-US" sz="2800" b="1" dirty="0">
                <a:solidFill>
                  <a:srgbClr val="DF2022"/>
                </a:solidFill>
                <a:latin typeface="微软雅黑" panose="020B0503020204020204" pitchFamily="34" charset="-122"/>
                <a:ea typeface="微软雅黑" panose="020B0503020204020204" pitchFamily="34" charset="-122"/>
              </a:rPr>
              <a:t>概述</a:t>
            </a:r>
          </a:p>
        </p:txBody>
      </p:sp>
      <p:sp>
        <p:nvSpPr>
          <p:cNvPr id="12" name="文本框 11">
            <a:extLst>
              <a:ext uri="{FF2B5EF4-FFF2-40B4-BE49-F238E27FC236}">
                <a16:creationId xmlns:a16="http://schemas.microsoft.com/office/drawing/2014/main" id="{52428829-18A8-45E1-90E3-288703188127}"/>
              </a:ext>
            </a:extLst>
          </p:cNvPr>
          <p:cNvSpPr txBox="1"/>
          <p:nvPr/>
        </p:nvSpPr>
        <p:spPr>
          <a:xfrm>
            <a:off x="775252" y="2001184"/>
            <a:ext cx="4792567"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在不改变求解 </a:t>
            </a:r>
            <a:r>
              <a:rPr lang="en-US" altLang="zh-CN" dirty="0"/>
              <a:t>Mx=b </a:t>
            </a:r>
            <a:r>
              <a:rPr lang="zh-CN" altLang="en-US" dirty="0"/>
              <a:t>的算法本质的情况下，对求解算法的优化有两个角度：</a:t>
            </a:r>
            <a:endParaRPr lang="en-US" altLang="zh-CN" dirty="0"/>
          </a:p>
          <a:p>
            <a:pPr marL="800100" lvl="1" indent="-342900">
              <a:buFont typeface="+mj-lt"/>
              <a:buAutoNum type="arabicPeriod"/>
            </a:pPr>
            <a:r>
              <a:rPr lang="zh-CN" altLang="en-US" dirty="0"/>
              <a:t>减少单次</a:t>
            </a:r>
            <a:r>
              <a:rPr lang="en-US" altLang="zh-CN" dirty="0" err="1"/>
              <a:t>Dslash</a:t>
            </a:r>
            <a:r>
              <a:rPr lang="zh-CN" altLang="en-US" dirty="0"/>
              <a:t>的用时</a:t>
            </a:r>
            <a:endParaRPr lang="en-US" altLang="zh-CN" dirty="0"/>
          </a:p>
          <a:p>
            <a:pPr marL="800100" lvl="1" indent="-342900">
              <a:buFont typeface="+mj-lt"/>
              <a:buAutoNum type="arabicPeriod"/>
            </a:pPr>
            <a:r>
              <a:rPr lang="zh-CN" altLang="en-US" dirty="0"/>
              <a:t>减少</a:t>
            </a:r>
            <a:r>
              <a:rPr lang="en-US" altLang="zh-CN" dirty="0" err="1"/>
              <a:t>CGInvert</a:t>
            </a:r>
            <a:r>
              <a:rPr lang="zh-CN" altLang="en-US" dirty="0"/>
              <a:t>的迭代次数，进而减少</a:t>
            </a:r>
            <a:r>
              <a:rPr lang="en-US" altLang="zh-CN" dirty="0" err="1"/>
              <a:t>Dslash</a:t>
            </a:r>
            <a:r>
              <a:rPr lang="zh-CN" altLang="en-US" dirty="0"/>
              <a:t>的调用次数</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因此，我们在编译优化的基础上，先使用</a:t>
            </a:r>
            <a:r>
              <a:rPr lang="en-US" altLang="zh-CN" dirty="0" err="1"/>
              <a:t>CheckerBoarding</a:t>
            </a:r>
            <a:r>
              <a:rPr lang="zh-CN" altLang="en-US" dirty="0"/>
              <a:t>预处理减少</a:t>
            </a:r>
            <a:r>
              <a:rPr lang="en-US" altLang="zh-CN" dirty="0" err="1"/>
              <a:t>CGInvert</a:t>
            </a:r>
            <a:r>
              <a:rPr lang="zh-CN" altLang="en-US" dirty="0"/>
              <a:t>迭代次数，然后通过手动向量化、调整任务划分粒度等方法进一步减少计算时间。</a:t>
            </a:r>
            <a:endParaRPr lang="en-US" altLang="zh-CN" dirty="0"/>
          </a:p>
          <a:p>
            <a:pPr marL="342900" indent="-342900">
              <a:buFont typeface="Arial" panose="020B0604020202020204" pitchFamily="34" charset="0"/>
              <a:buChar char="•"/>
            </a:pPr>
            <a:endParaRPr lang="en-US" altLang="zh-CN" dirty="0"/>
          </a:p>
        </p:txBody>
      </p:sp>
      <p:pic>
        <p:nvPicPr>
          <p:cNvPr id="5" name="图片 4">
            <a:extLst>
              <a:ext uri="{FF2B5EF4-FFF2-40B4-BE49-F238E27FC236}">
                <a16:creationId xmlns:a16="http://schemas.microsoft.com/office/drawing/2014/main" id="{B0ED85BD-1805-4A28-B9B5-7100216E03D1}"/>
              </a:ext>
            </a:extLst>
          </p:cNvPr>
          <p:cNvPicPr>
            <a:picLocks noChangeAspect="1"/>
          </p:cNvPicPr>
          <p:nvPr/>
        </p:nvPicPr>
        <p:blipFill>
          <a:blip r:embed="rId3"/>
          <a:stretch>
            <a:fillRect/>
          </a:stretch>
        </p:blipFill>
        <p:spPr>
          <a:xfrm>
            <a:off x="6506777" y="1484334"/>
            <a:ext cx="4134084" cy="4262872"/>
          </a:xfrm>
          <a:prstGeom prst="rect">
            <a:avLst/>
          </a:prstGeom>
        </p:spPr>
      </p:pic>
    </p:spTree>
    <p:extLst>
      <p:ext uri="{BB962C8B-B14F-4D97-AF65-F5344CB8AC3E}">
        <p14:creationId xmlns:p14="http://schemas.microsoft.com/office/powerpoint/2010/main" val="32758777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1150</Words>
  <Application>Microsoft Office PowerPoint</Application>
  <PresentationFormat>宽屏</PresentationFormat>
  <Paragraphs>172</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等线 Light</vt:lpstr>
      <vt:lpstr>方正公文小标宋</vt:lpstr>
      <vt:lpstr>黑体</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Zhu Ziqi</cp:lastModifiedBy>
  <cp:revision>44</cp:revision>
  <dcterms:created xsi:type="dcterms:W3CDTF">2021-10-25T03:31:22Z</dcterms:created>
  <dcterms:modified xsi:type="dcterms:W3CDTF">2021-11-09T21:11:39Z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