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318" r:id="rId8"/>
    <p:sldId id="296" r:id="rId9"/>
    <p:sldId id="265" r:id="rId10"/>
    <p:sldId id="268" r:id="rId11"/>
    <p:sldId id="267" r:id="rId12"/>
    <p:sldId id="269" r:id="rId13"/>
    <p:sldId id="297" r:id="rId14"/>
    <p:sldId id="274" r:id="rId15"/>
    <p:sldId id="276" r:id="rId16"/>
    <p:sldId id="272" r:id="rId17"/>
    <p:sldId id="271" r:id="rId18"/>
    <p:sldId id="298" r:id="rId19"/>
    <p:sldId id="278" r:id="rId20"/>
    <p:sldId id="281" r:id="rId21"/>
    <p:sldId id="279" r:id="rId22"/>
    <p:sldId id="320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359"/>
    <a:srgbClr val="5588D5"/>
    <a:srgbClr val="EBF1FA"/>
    <a:srgbClr val="EAF1FA"/>
    <a:srgbClr val="F9FAFB"/>
    <a:srgbClr val="D5D7D5"/>
    <a:srgbClr val="3F403E"/>
    <a:srgbClr val="969F98"/>
    <a:srgbClr val="FCFCFD"/>
    <a:srgbClr val="E0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56" y="1224"/>
      </p:cViewPr>
      <p:guideLst>
        <p:guide orient="horz" pos="2160"/>
        <p:guide pos="3835"/>
        <p:guide pos="7199"/>
        <p:guide pos="438"/>
        <p:guide orient="horz" pos="359"/>
        <p:guide orient="horz"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T1</c:v>
                </c:pt>
              </c:strCache>
            </c:strRef>
          </c:tx>
          <c:spPr>
            <a:solidFill>
              <a:srgbClr val="F9B3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Group</c:v>
                </c:pt>
                <c:pt idx="1">
                  <c:v>Member</c:v>
                </c:pt>
                <c:pt idx="2">
                  <c:v>Event</c:v>
                </c:pt>
                <c:pt idx="3">
                  <c:v>RSVP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783</c:v>
                </c:pt>
                <c:pt idx="1">
                  <c:v>82770</c:v>
                </c:pt>
                <c:pt idx="2">
                  <c:v>93512</c:v>
                </c:pt>
                <c:pt idx="3">
                  <c:v>65128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3410032"/>
        <c:axId val="-163438864"/>
      </c:barChart>
      <c:catAx>
        <c:axId val="-16341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rgbClr val="D5D7D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rgbClr val="3F403E"/>
                </a:solidFill>
                <a:latin typeface="+mn-lt"/>
                <a:ea typeface="+mn-ea"/>
                <a:cs typeface="+mn-cs"/>
              </a:defRPr>
            </a:pPr>
          </a:p>
        </c:txPr>
        <c:crossAx val="-163438864"/>
        <c:crosses val="autoZero"/>
        <c:auto val="1"/>
        <c:lblAlgn val="ctr"/>
        <c:lblOffset val="100"/>
        <c:noMultiLvlLbl val="0"/>
      </c:catAx>
      <c:valAx>
        <c:axId val="-163438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6341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583881" y="-51764"/>
            <a:ext cx="11024235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SOCIAL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5"/>
            </p:custDataLst>
          </p:nvPr>
        </p:nvSpPr>
        <p:spPr>
          <a:xfrm flipV="1">
            <a:off x="5034568" y="4486977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文本框 29"/>
          <p:cNvSpPr txBox="1"/>
          <p:nvPr>
            <p:custDataLst>
              <p:tags r:id="rId6"/>
            </p:custDataLst>
          </p:nvPr>
        </p:nvSpPr>
        <p:spPr>
          <a:xfrm>
            <a:off x="3977326" y="4720576"/>
            <a:ext cx="4180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3F403E"/>
                </a:solidFill>
                <a:latin typeface="+mn-ea"/>
              </a:rPr>
              <a:t>Reporter</a:t>
            </a:r>
            <a:r>
              <a:rPr lang="zh-CN" altLang="en-US" b="1" dirty="0" smtClean="0">
                <a:solidFill>
                  <a:srgbClr val="3F403E"/>
                </a:solidFill>
                <a:latin typeface="+mn-ea"/>
              </a:rPr>
              <a:t>：社会计算第四组</a:t>
            </a:r>
            <a:endParaRPr lang="zh-CN" altLang="en-US" b="1" dirty="0" smtClean="0">
              <a:solidFill>
                <a:srgbClr val="3F403E"/>
              </a:solidFill>
              <a:latin typeface="+mn-ea"/>
            </a:endParaRPr>
          </a:p>
          <a:p>
            <a:pPr algn="ctr"/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黄业琦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谭邵杰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曹振伟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石济帆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伊洋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黄震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7" name="PA_文本框 26"/>
          <p:cNvSpPr txBox="1"/>
          <p:nvPr>
            <p:custDataLst>
              <p:tags r:id="rId7"/>
            </p:custDataLst>
          </p:nvPr>
        </p:nvSpPr>
        <p:spPr>
          <a:xfrm>
            <a:off x="4404360" y="3115748"/>
            <a:ext cx="3383280" cy="13836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3F403E"/>
                </a:solidFill>
                <a:latin typeface="+mj-ea"/>
                <a:ea typeface="+mj-ea"/>
              </a:rPr>
              <a:t>社会计算</a:t>
            </a:r>
            <a:endParaRPr lang="zh-CN" altLang="en-US" sz="4800" b="1" dirty="0">
              <a:solidFill>
                <a:srgbClr val="3F403E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600" b="1" dirty="0">
                <a:solidFill>
                  <a:srgbClr val="3F403E"/>
                </a:solidFill>
                <a:latin typeface="+mj-ea"/>
                <a:ea typeface="+mj-ea"/>
              </a:rPr>
              <a:t>第二次实验报告</a:t>
            </a:r>
            <a:endParaRPr lang="zh-CN" altLang="en-US" sz="36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/>
          <p:cNvSpPr txBox="1"/>
          <p:nvPr>
            <p:custDataLst>
              <p:tags r:id="rId8"/>
            </p:custDataLst>
          </p:nvPr>
        </p:nvSpPr>
        <p:spPr>
          <a:xfrm>
            <a:off x="5021579" y="1842028"/>
            <a:ext cx="2148840" cy="11068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9B359"/>
                </a:solidFill>
                <a:latin typeface="+mj-ea"/>
                <a:ea typeface="+mj-ea"/>
              </a:rPr>
              <a:t>2022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9"/>
            </p:custDataLst>
          </p:nvPr>
        </p:nvSpPr>
        <p:spPr>
          <a:xfrm>
            <a:off x="4809184" y="6020302"/>
            <a:ext cx="257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Social Computing Lab2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500">
        <p15:prstTrans prst="curtains"/>
      </p:transition>
    </mc:Choice>
    <mc:Fallback>
      <p:transition spd="slow" advTm="6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29610" y="1445739"/>
            <a:ext cx="3855903" cy="466811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268803" y="-59690"/>
            <a:ext cx="1923197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637665"/>
            <a:ext cx="6081395" cy="167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重新整合表元素关系：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Topics 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需要单独建立表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活动主持人需要单独建立表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3F403E"/>
                </a:solidFill>
                <a:latin typeface="+mn-ea"/>
              </a:rPr>
              <a:t>（上述是多对多的复杂关系，在传统</a:t>
            </a:r>
            <a:r>
              <a:rPr lang="en-US" altLang="zh-CN" sz="1400" dirty="0">
                <a:solidFill>
                  <a:srgbClr val="3F403E"/>
                </a:solidFill>
                <a:latin typeface="+mn-ea"/>
              </a:rPr>
              <a:t>SQL</a:t>
            </a:r>
            <a:r>
              <a:rPr lang="zh-CN" altLang="en-US" sz="1400" dirty="0">
                <a:solidFill>
                  <a:srgbClr val="3F403E"/>
                </a:solidFill>
                <a:latin typeface="+mn-ea"/>
              </a:rPr>
              <a:t>中使用</a:t>
            </a:r>
            <a:r>
              <a:rPr lang="en-US" altLang="zh-CN" sz="1400" dirty="0">
                <a:solidFill>
                  <a:srgbClr val="3F403E"/>
                </a:solidFill>
                <a:latin typeface="+mn-ea"/>
              </a:rPr>
              <a:t>Array</a:t>
            </a:r>
            <a:r>
              <a:rPr lang="zh-CN" altLang="en-US" sz="1400" dirty="0">
                <a:solidFill>
                  <a:srgbClr val="3F403E"/>
                </a:solidFill>
                <a:latin typeface="+mn-ea"/>
              </a:rPr>
              <a:t>不是明智的选择）</a:t>
            </a:r>
            <a:endParaRPr lang="zh-CN" altLang="en-US" sz="14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819401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9B359"/>
                </a:solidFill>
                <a:latin typeface="+mj-ea"/>
                <a:ea typeface="+mj-ea"/>
              </a:rPr>
              <a:t>分离表</a:t>
            </a:r>
            <a:endParaRPr lang="zh-CN" alt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91804" y="1470372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5325" y="4898543"/>
            <a:ext cx="4248168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用户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ID——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话题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ID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社团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ID——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话题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ID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话题</a:t>
            </a:r>
            <a:r>
              <a:rPr lang="en-US" altLang="zh-CN" dirty="0">
                <a:solidFill>
                  <a:srgbClr val="3F403E"/>
                </a:solidFill>
                <a:latin typeface="+mn-ea"/>
              </a:rPr>
              <a:t>ID——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话题名称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325" y="408039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9B359"/>
                </a:solidFill>
                <a:latin typeface="+mj-ea"/>
                <a:ea typeface="+mj-ea"/>
              </a:rPr>
              <a:t>增加的表单</a:t>
            </a:r>
            <a:endParaRPr lang="zh-CN" altLang="en-US" sz="24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91804" y="473136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79421" y="5037373"/>
            <a:ext cx="172974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92638" y="4541114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Senior Student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983730" y="1471930"/>
            <a:ext cx="5144770" cy="4540250"/>
            <a:chOff x="10998" y="2318"/>
            <a:chExt cx="8102" cy="7150"/>
          </a:xfrm>
        </p:grpSpPr>
        <p:sp>
          <p:nvSpPr>
            <p:cNvPr id="9" name="Rectangles 8"/>
            <p:cNvSpPr/>
            <p:nvPr/>
          </p:nvSpPr>
          <p:spPr>
            <a:xfrm>
              <a:off x="10998" y="2318"/>
              <a:ext cx="8102" cy="7150"/>
            </a:xfrm>
            <a:prstGeom prst="rect">
              <a:avLst/>
            </a:prstGeom>
            <a:solidFill>
              <a:srgbClr val="F9FAF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" name="Picture 1" descr="er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176" y="3513"/>
              <a:ext cx="7905" cy="543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Tm="9500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17498" y="2549686"/>
            <a:ext cx="1155700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0"/>
            <a:ext cx="12192000" cy="356794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占位符 23" descr="图片包含 笔记本电脑, 室内, 餐桌, 就坐&#10;&#10;已生成极高可信度的说明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95325" y="2753165"/>
            <a:ext cx="2302525" cy="292222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127000" dist="38100" dir="5400000" algn="t" rotWithShape="0">
              <a:srgbClr val="969F98">
                <a:alpha val="40000"/>
              </a:srgbClr>
            </a:outerShdw>
          </a:effectLst>
        </p:spPr>
      </p:pic>
      <p:pic>
        <p:nvPicPr>
          <p:cNvPr id="4" name="图片占位符 25" descr="图片包含 人员, 室内, 窗户, 餐桌&#10;&#10;已生成极高可信度的说明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528267" y="2753165"/>
            <a:ext cx="2302525" cy="292222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127000" dist="38100" dir="5400000" algn="t" rotWithShape="0">
              <a:srgbClr val="969F98">
                <a:alpha val="40000"/>
              </a:srgbClr>
            </a:outerShdw>
          </a:effectLst>
        </p:spPr>
      </p:pic>
      <p:pic>
        <p:nvPicPr>
          <p:cNvPr id="5" name="图片占位符 27" descr="图片包含 室内, 餐桌, 就坐&#10;&#10;已生成极高可信度的说明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6361209" y="2753165"/>
            <a:ext cx="2302525" cy="292222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127000" dist="38100" dir="5400000" algn="t" rotWithShape="0">
              <a:srgbClr val="969F98">
                <a:alpha val="40000"/>
              </a:srgbClr>
            </a:outerShdw>
          </a:effectLst>
        </p:spPr>
      </p:pic>
      <p:pic>
        <p:nvPicPr>
          <p:cNvPr id="6" name="图片占位符 29" descr="图片包含 电子产品, 笔记本电脑, 计算机, 餐桌&#10;&#10;已生成极高可信度的说明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9194150" y="2753165"/>
            <a:ext cx="2302525" cy="292222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127000" dist="38100" dir="5400000" algn="t" rotWithShape="0">
              <a:srgbClr val="969F98">
                <a:alpha val="4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95325" y="5105035"/>
            <a:ext cx="2302525" cy="5703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5325" y="5031932"/>
            <a:ext cx="2302525" cy="73103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28267" y="5105035"/>
            <a:ext cx="2302525" cy="5703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28267" y="5031932"/>
            <a:ext cx="2302525" cy="73103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61209" y="5105035"/>
            <a:ext cx="2302525" cy="5703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61206" y="5031932"/>
            <a:ext cx="2302525" cy="73103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94150" y="5105035"/>
            <a:ext cx="2302525" cy="5703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94150" y="5031932"/>
            <a:ext cx="2302525" cy="73103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3147" y="515937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加速可视化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3689" y="5159379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减少查询时间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1430" y="515937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便于整理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91972" y="515937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便于选子集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3467" y="451355"/>
            <a:ext cx="580506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处理效果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1269090"/>
            <a:ext cx="1080135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之后我们对于某些信息的查询从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ls Member* | grep -i ... (30s per time)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变成: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cursor.execute(sql)   (less than 500ms per time)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472284" y="1183388"/>
            <a:ext cx="5247433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7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87509" y="275189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网络搭建</a:t>
            </a:r>
            <a:endParaRPr lang="en-US" altLang="zh-CN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CFCFD"/>
                </a:solidFill>
                <a:latin typeface="+mn-ea"/>
              </a:rPr>
              <a:t>搭建适合计算和训练的网络模式</a:t>
            </a:r>
            <a:endParaRPr lang="en-US" altLang="zh-CN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118" y="5172309"/>
            <a:ext cx="257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  <a:sym typeface="+mn-ea"/>
              </a:rPr>
              <a:t>Social Computing Lab2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100">
        <p14:doors dir="vert"/>
      </p:transition>
    </mc:Choice>
    <mc:Fallback>
      <p:transition spd="slow" advTm="5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63500" dist="381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63587" y="4269355"/>
                <a:ext cx="2752726" cy="5308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3F403E"/>
                    </a:solidFill>
                    <a:latin typeface="+mn-ea"/>
                  </a:rPr>
                  <a:t>参与意愿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3F403E"/>
                        </a:solidFill>
                        <a:latin typeface="+mn-ea"/>
                      </a:rPr>
                      <m:t>：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3F403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7" y="4269355"/>
                <a:ext cx="2752726" cy="530860"/>
              </a:xfrm>
              <a:prstGeom prst="rect">
                <a:avLst/>
              </a:prstGeom>
              <a:blipFill rotWithShape="1">
                <a:blip r:embed="rId1"/>
                <a:stretch>
                  <a:fillRect l="-12" t="-47" r="12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24318" y="3637242"/>
                <a:ext cx="1231265" cy="52197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3F403E"/>
                    </a:solidFill>
                    <a:effectLst>
                      <a:outerShdw blurRad="127000" sx="101000" sy="101000" algn="ctr" rotWithShape="0">
                        <a:schemeClr val="bg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3F403E"/>
                  </a:solidFill>
                  <a:effectLst>
                    <a:outerShdw blurRad="127000" sx="101000" sy="101000" algn="ctr" rotWithShape="0">
                      <a:schemeClr val="bg1">
                        <a:alpha val="40000"/>
                      </a:schemeClr>
                    </a:outerShd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18" y="3637242"/>
                <a:ext cx="1231265" cy="521970"/>
              </a:xfrm>
              <a:prstGeom prst="rect">
                <a:avLst/>
              </a:prstGeom>
              <a:blipFill rotWithShape="1">
                <a:blip r:embed="rId2"/>
                <a:stretch>
                  <a:fillRect l="-26" t="-114" r="-9464" b="114"/>
                </a:stretch>
              </a:blipFill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675687" y="4269355"/>
                <a:ext cx="2752726" cy="806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3F403E"/>
                    </a:solidFill>
                    <a:latin typeface="+mn-ea"/>
                  </a:rPr>
                  <a:t>固有相似性：</a:t>
                </a:r>
                <a:r>
                  <a:rPr lang="en-US" altLang="zh-CN" dirty="0">
                    <a:solidFill>
                      <a:srgbClr val="3F403E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i="1" dirty="0">
                  <a:solidFill>
                    <a:srgbClr val="3F403E"/>
                  </a:solidFill>
                  <a:effectLst>
                    <a:outerShdw blurRad="127000" sx="101000" sy="101000" algn="ctr" rotWithShape="0">
                      <a:schemeClr val="bg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+mj-ea"/>
                  <a:cs typeface="Cambria Math" panose="0204050305040603020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3F403E"/>
                    </a:solidFill>
                    <a:latin typeface="+mn-ea"/>
                  </a:rPr>
                  <a:t>建立阈值：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3F403E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87" y="4269355"/>
                <a:ext cx="2752726" cy="806450"/>
              </a:xfrm>
              <a:prstGeom prst="rect">
                <a:avLst/>
              </a:prstGeom>
              <a:blipFill rotWithShape="1">
                <a:blip r:embed="rId3"/>
                <a:stretch>
                  <a:fillRect l="-12" t="-31" r="12" b="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399906" y="3637242"/>
                <a:ext cx="1304290" cy="52197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3F403E"/>
                    </a:solidFill>
                    <a:effectLst>
                      <a:outerShdw blurRad="127000" sx="101000" sy="101000" algn="ctr" rotWithShape="0">
                        <a:schemeClr val="bg1">
                          <a:alpha val="40000"/>
                        </a:schemeClr>
                      </a:outerShdw>
                    </a:effectLst>
                    <a:latin typeface="+mj-ea"/>
                    <a:ea typeface="+mj-ea"/>
                  </a:rPr>
                  <a:t>社团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3F403E"/>
                            </a:solidFill>
                            <a:effectLst>
                              <a:outerShdw blurRad="127000" sx="101000" sy="101000" algn="ctr" rotWithShape="0">
                                <a:schemeClr val="bg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+mj-ea"/>
                            <a:cs typeface="Cambria Math" panose="02040503050406030204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3F403E"/>
                  </a:solidFill>
                  <a:effectLst>
                    <a:outerShdw blurRad="127000" sx="101000" sy="101000" algn="ctr" rotWithShape="0">
                      <a:schemeClr val="bg1">
                        <a:alpha val="40000"/>
                      </a:schemeClr>
                    </a:outerShd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906" y="3637242"/>
                <a:ext cx="1304290" cy="521970"/>
              </a:xfrm>
              <a:prstGeom prst="rect">
                <a:avLst/>
              </a:prstGeom>
              <a:blipFill rotWithShape="1">
                <a:blip r:embed="rId4"/>
                <a:stretch>
                  <a:fillRect t="-114" r="-8958" b="-7"/>
                </a:stretch>
              </a:blipFill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7"/>
          <p:cNvGrpSpPr>
            <a:grpSpLocks noChangeAspect="1"/>
          </p:cNvGrpSpPr>
          <p:nvPr/>
        </p:nvGrpSpPr>
        <p:grpSpPr bwMode="auto">
          <a:xfrm>
            <a:off x="9550402" y="1844837"/>
            <a:ext cx="1003298" cy="1262580"/>
            <a:chOff x="1742" y="402"/>
            <a:chExt cx="267" cy="336"/>
          </a:xfrm>
          <a:solidFill>
            <a:schemeClr val="bg1"/>
          </a:solidFill>
          <a:effectLst>
            <a:outerShdw blurRad="127000" dist="38100" dir="5400000" algn="t" rotWithShape="0">
              <a:srgbClr val="969F98">
                <a:alpha val="20000"/>
              </a:srgbClr>
            </a:outerShdw>
          </a:effectLst>
        </p:grpSpPr>
        <p:sp>
          <p:nvSpPr>
            <p:cNvPr id="13" name="Freeform 18"/>
            <p:cNvSpPr>
              <a:spLocks noEditPoints="1"/>
            </p:cNvSpPr>
            <p:nvPr/>
          </p:nvSpPr>
          <p:spPr bwMode="auto">
            <a:xfrm>
              <a:off x="1742" y="402"/>
              <a:ext cx="267" cy="336"/>
            </a:xfrm>
            <a:custGeom>
              <a:avLst/>
              <a:gdLst>
                <a:gd name="T0" fmla="*/ 1191 w 1234"/>
                <a:gd name="T1" fmla="*/ 404 h 1554"/>
                <a:gd name="T2" fmla="*/ 244 w 1234"/>
                <a:gd name="T3" fmla="*/ 404 h 1554"/>
                <a:gd name="T4" fmla="*/ 85 w 1234"/>
                <a:gd name="T5" fmla="*/ 244 h 1554"/>
                <a:gd name="T6" fmla="*/ 244 w 1234"/>
                <a:gd name="T7" fmla="*/ 85 h 1554"/>
                <a:gd name="T8" fmla="*/ 1191 w 1234"/>
                <a:gd name="T9" fmla="*/ 85 h 1554"/>
                <a:gd name="T10" fmla="*/ 1234 w 1234"/>
                <a:gd name="T11" fmla="*/ 43 h 1554"/>
                <a:gd name="T12" fmla="*/ 1191 w 1234"/>
                <a:gd name="T13" fmla="*/ 0 h 1554"/>
                <a:gd name="T14" fmla="*/ 244 w 1234"/>
                <a:gd name="T15" fmla="*/ 0 h 1554"/>
                <a:gd name="T16" fmla="*/ 0 w 1234"/>
                <a:gd name="T17" fmla="*/ 244 h 1554"/>
                <a:gd name="T18" fmla="*/ 0 w 1234"/>
                <a:gd name="T19" fmla="*/ 1309 h 1554"/>
                <a:gd name="T20" fmla="*/ 244 w 1234"/>
                <a:gd name="T21" fmla="*/ 1554 h 1554"/>
                <a:gd name="T22" fmla="*/ 1191 w 1234"/>
                <a:gd name="T23" fmla="*/ 1554 h 1554"/>
                <a:gd name="T24" fmla="*/ 1234 w 1234"/>
                <a:gd name="T25" fmla="*/ 1511 h 1554"/>
                <a:gd name="T26" fmla="*/ 1234 w 1234"/>
                <a:gd name="T27" fmla="*/ 446 h 1554"/>
                <a:gd name="T28" fmla="*/ 1191 w 1234"/>
                <a:gd name="T29" fmla="*/ 404 h 1554"/>
                <a:gd name="T30" fmla="*/ 1148 w 1234"/>
                <a:gd name="T31" fmla="*/ 1468 h 1554"/>
                <a:gd name="T32" fmla="*/ 244 w 1234"/>
                <a:gd name="T33" fmla="*/ 1468 h 1554"/>
                <a:gd name="T34" fmla="*/ 85 w 1234"/>
                <a:gd name="T35" fmla="*/ 1309 h 1554"/>
                <a:gd name="T36" fmla="*/ 85 w 1234"/>
                <a:gd name="T37" fmla="*/ 430 h 1554"/>
                <a:gd name="T38" fmla="*/ 244 w 1234"/>
                <a:gd name="T39" fmla="*/ 489 h 1554"/>
                <a:gd name="T40" fmla="*/ 1148 w 1234"/>
                <a:gd name="T41" fmla="*/ 489 h 1554"/>
                <a:gd name="T42" fmla="*/ 1148 w 1234"/>
                <a:gd name="T43" fmla="*/ 1468 h 1554"/>
                <a:gd name="T44" fmla="*/ 1148 w 1234"/>
                <a:gd name="T45" fmla="*/ 1468 h 1554"/>
                <a:gd name="T46" fmla="*/ 1148 w 1234"/>
                <a:gd name="T47" fmla="*/ 1468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4" h="1554">
                  <a:moveTo>
                    <a:pt x="1191" y="404"/>
                  </a:moveTo>
                  <a:cubicBezTo>
                    <a:pt x="244" y="404"/>
                    <a:pt x="244" y="404"/>
                    <a:pt x="244" y="404"/>
                  </a:cubicBezTo>
                  <a:cubicBezTo>
                    <a:pt x="157" y="404"/>
                    <a:pt x="85" y="332"/>
                    <a:pt x="85" y="244"/>
                  </a:cubicBezTo>
                  <a:cubicBezTo>
                    <a:pt x="85" y="157"/>
                    <a:pt x="156" y="85"/>
                    <a:pt x="244" y="85"/>
                  </a:cubicBezTo>
                  <a:cubicBezTo>
                    <a:pt x="1191" y="85"/>
                    <a:pt x="1191" y="85"/>
                    <a:pt x="1191" y="85"/>
                  </a:cubicBezTo>
                  <a:cubicBezTo>
                    <a:pt x="1215" y="85"/>
                    <a:pt x="1234" y="66"/>
                    <a:pt x="1234" y="43"/>
                  </a:cubicBezTo>
                  <a:cubicBezTo>
                    <a:pt x="1234" y="19"/>
                    <a:pt x="1214" y="0"/>
                    <a:pt x="1191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10" y="0"/>
                    <a:pt x="0" y="110"/>
                    <a:pt x="0" y="244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1444"/>
                    <a:pt x="110" y="1554"/>
                    <a:pt x="244" y="1554"/>
                  </a:cubicBezTo>
                  <a:cubicBezTo>
                    <a:pt x="1191" y="1554"/>
                    <a:pt x="1191" y="1554"/>
                    <a:pt x="1191" y="1554"/>
                  </a:cubicBezTo>
                  <a:cubicBezTo>
                    <a:pt x="1215" y="1554"/>
                    <a:pt x="1234" y="1534"/>
                    <a:pt x="1234" y="1511"/>
                  </a:cubicBezTo>
                  <a:cubicBezTo>
                    <a:pt x="1234" y="446"/>
                    <a:pt x="1234" y="446"/>
                    <a:pt x="1234" y="446"/>
                  </a:cubicBezTo>
                  <a:cubicBezTo>
                    <a:pt x="1233" y="423"/>
                    <a:pt x="1214" y="404"/>
                    <a:pt x="1191" y="404"/>
                  </a:cubicBezTo>
                  <a:close/>
                  <a:moveTo>
                    <a:pt x="1148" y="1468"/>
                  </a:moveTo>
                  <a:cubicBezTo>
                    <a:pt x="244" y="1468"/>
                    <a:pt x="244" y="1468"/>
                    <a:pt x="244" y="1468"/>
                  </a:cubicBezTo>
                  <a:cubicBezTo>
                    <a:pt x="157" y="1468"/>
                    <a:pt x="85" y="1397"/>
                    <a:pt x="85" y="1309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128" y="467"/>
                    <a:pt x="184" y="489"/>
                    <a:pt x="244" y="489"/>
                  </a:cubicBezTo>
                  <a:cubicBezTo>
                    <a:pt x="1148" y="489"/>
                    <a:pt x="1148" y="489"/>
                    <a:pt x="1148" y="489"/>
                  </a:cubicBezTo>
                  <a:lnTo>
                    <a:pt x="1148" y="1468"/>
                  </a:lnTo>
                  <a:close/>
                  <a:moveTo>
                    <a:pt x="1148" y="1468"/>
                  </a:moveTo>
                  <a:cubicBezTo>
                    <a:pt x="1148" y="1468"/>
                    <a:pt x="1148" y="1468"/>
                    <a:pt x="1148" y="14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14" name="Freeform 19"/>
            <p:cNvSpPr>
              <a:spLocks noEditPoints="1"/>
            </p:cNvSpPr>
            <p:nvPr/>
          </p:nvSpPr>
          <p:spPr bwMode="auto">
            <a:xfrm>
              <a:off x="1788" y="447"/>
              <a:ext cx="192" cy="18"/>
            </a:xfrm>
            <a:custGeom>
              <a:avLst/>
              <a:gdLst>
                <a:gd name="T0" fmla="*/ 43 w 885"/>
                <a:gd name="T1" fmla="*/ 0 h 85"/>
                <a:gd name="T2" fmla="*/ 0 w 885"/>
                <a:gd name="T3" fmla="*/ 42 h 85"/>
                <a:gd name="T4" fmla="*/ 43 w 885"/>
                <a:gd name="T5" fmla="*/ 85 h 85"/>
                <a:gd name="T6" fmla="*/ 842 w 885"/>
                <a:gd name="T7" fmla="*/ 85 h 85"/>
                <a:gd name="T8" fmla="*/ 885 w 885"/>
                <a:gd name="T9" fmla="*/ 42 h 85"/>
                <a:gd name="T10" fmla="*/ 842 w 885"/>
                <a:gd name="T11" fmla="*/ 0 h 85"/>
                <a:gd name="T12" fmla="*/ 43 w 885"/>
                <a:gd name="T13" fmla="*/ 0 h 85"/>
                <a:gd name="T14" fmla="*/ 43 w 885"/>
                <a:gd name="T15" fmla="*/ 0 h 85"/>
                <a:gd name="T16" fmla="*/ 43 w 885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5" h="85"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20" y="85"/>
                    <a:pt x="43" y="85"/>
                  </a:cubicBezTo>
                  <a:cubicBezTo>
                    <a:pt x="842" y="85"/>
                    <a:pt x="842" y="85"/>
                    <a:pt x="842" y="85"/>
                  </a:cubicBezTo>
                  <a:cubicBezTo>
                    <a:pt x="866" y="85"/>
                    <a:pt x="885" y="66"/>
                    <a:pt x="885" y="42"/>
                  </a:cubicBezTo>
                  <a:cubicBezTo>
                    <a:pt x="885" y="19"/>
                    <a:pt x="866" y="0"/>
                    <a:pt x="842" y="0"/>
                  </a:cubicBezTo>
                  <a:lnTo>
                    <a:pt x="43" y="0"/>
                  </a:lnTo>
                  <a:close/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1823" y="544"/>
              <a:ext cx="105" cy="136"/>
            </a:xfrm>
            <a:custGeom>
              <a:avLst/>
              <a:gdLst>
                <a:gd name="T0" fmla="*/ 34 w 485"/>
                <a:gd name="T1" fmla="*/ 627 h 630"/>
                <a:gd name="T2" fmla="*/ 48 w 485"/>
                <a:gd name="T3" fmla="*/ 630 h 630"/>
                <a:gd name="T4" fmla="*/ 88 w 485"/>
                <a:gd name="T5" fmla="*/ 602 h 630"/>
                <a:gd name="T6" fmla="*/ 140 w 485"/>
                <a:gd name="T7" fmla="*/ 457 h 630"/>
                <a:gd name="T8" fmla="*/ 340 w 485"/>
                <a:gd name="T9" fmla="*/ 457 h 630"/>
                <a:gd name="T10" fmla="*/ 345 w 485"/>
                <a:gd name="T11" fmla="*/ 456 h 630"/>
                <a:gd name="T12" fmla="*/ 397 w 485"/>
                <a:gd name="T13" fmla="*/ 602 h 630"/>
                <a:gd name="T14" fmla="*/ 437 w 485"/>
                <a:gd name="T15" fmla="*/ 630 h 630"/>
                <a:gd name="T16" fmla="*/ 451 w 485"/>
                <a:gd name="T17" fmla="*/ 627 h 630"/>
                <a:gd name="T18" fmla="*/ 477 w 485"/>
                <a:gd name="T19" fmla="*/ 573 h 630"/>
                <a:gd name="T20" fmla="*/ 283 w 485"/>
                <a:gd name="T21" fmla="*/ 29 h 630"/>
                <a:gd name="T22" fmla="*/ 281 w 485"/>
                <a:gd name="T23" fmla="*/ 25 h 630"/>
                <a:gd name="T24" fmla="*/ 280 w 485"/>
                <a:gd name="T25" fmla="*/ 23 h 630"/>
                <a:gd name="T26" fmla="*/ 279 w 485"/>
                <a:gd name="T27" fmla="*/ 21 h 630"/>
                <a:gd name="T28" fmla="*/ 278 w 485"/>
                <a:gd name="T29" fmla="*/ 19 h 630"/>
                <a:gd name="T30" fmla="*/ 277 w 485"/>
                <a:gd name="T31" fmla="*/ 18 h 630"/>
                <a:gd name="T32" fmla="*/ 275 w 485"/>
                <a:gd name="T33" fmla="*/ 16 h 630"/>
                <a:gd name="T34" fmla="*/ 274 w 485"/>
                <a:gd name="T35" fmla="*/ 15 h 630"/>
                <a:gd name="T36" fmla="*/ 272 w 485"/>
                <a:gd name="T37" fmla="*/ 13 h 630"/>
                <a:gd name="T38" fmla="*/ 271 w 485"/>
                <a:gd name="T39" fmla="*/ 12 h 630"/>
                <a:gd name="T40" fmla="*/ 270 w 485"/>
                <a:gd name="T41" fmla="*/ 10 h 630"/>
                <a:gd name="T42" fmla="*/ 268 w 485"/>
                <a:gd name="T43" fmla="*/ 9 h 630"/>
                <a:gd name="T44" fmla="*/ 266 w 485"/>
                <a:gd name="T45" fmla="*/ 8 h 630"/>
                <a:gd name="T46" fmla="*/ 264 w 485"/>
                <a:gd name="T47" fmla="*/ 6 h 630"/>
                <a:gd name="T48" fmla="*/ 262 w 485"/>
                <a:gd name="T49" fmla="*/ 5 h 630"/>
                <a:gd name="T50" fmla="*/ 261 w 485"/>
                <a:gd name="T51" fmla="*/ 5 h 630"/>
                <a:gd name="T52" fmla="*/ 257 w 485"/>
                <a:gd name="T53" fmla="*/ 3 h 630"/>
                <a:gd name="T54" fmla="*/ 256 w 485"/>
                <a:gd name="T55" fmla="*/ 3 h 630"/>
                <a:gd name="T56" fmla="*/ 253 w 485"/>
                <a:gd name="T57" fmla="*/ 2 h 630"/>
                <a:gd name="T58" fmla="*/ 251 w 485"/>
                <a:gd name="T59" fmla="*/ 2 h 630"/>
                <a:gd name="T60" fmla="*/ 248 w 485"/>
                <a:gd name="T61" fmla="*/ 1 h 630"/>
                <a:gd name="T62" fmla="*/ 246 w 485"/>
                <a:gd name="T63" fmla="*/ 1 h 630"/>
                <a:gd name="T64" fmla="*/ 244 w 485"/>
                <a:gd name="T65" fmla="*/ 0 h 630"/>
                <a:gd name="T66" fmla="*/ 240 w 485"/>
                <a:gd name="T67" fmla="*/ 0 h 630"/>
                <a:gd name="T68" fmla="*/ 238 w 485"/>
                <a:gd name="T69" fmla="*/ 1 h 630"/>
                <a:gd name="T70" fmla="*/ 236 w 485"/>
                <a:gd name="T71" fmla="*/ 1 h 630"/>
                <a:gd name="T72" fmla="*/ 233 w 485"/>
                <a:gd name="T73" fmla="*/ 2 h 630"/>
                <a:gd name="T74" fmla="*/ 232 w 485"/>
                <a:gd name="T75" fmla="*/ 2 h 630"/>
                <a:gd name="T76" fmla="*/ 228 w 485"/>
                <a:gd name="T77" fmla="*/ 3 h 630"/>
                <a:gd name="T78" fmla="*/ 228 w 485"/>
                <a:gd name="T79" fmla="*/ 3 h 630"/>
                <a:gd name="T80" fmla="*/ 224 w 485"/>
                <a:gd name="T81" fmla="*/ 5 h 630"/>
                <a:gd name="T82" fmla="*/ 222 w 485"/>
                <a:gd name="T83" fmla="*/ 5 h 630"/>
                <a:gd name="T84" fmla="*/ 220 w 485"/>
                <a:gd name="T85" fmla="*/ 6 h 630"/>
                <a:gd name="T86" fmla="*/ 218 w 485"/>
                <a:gd name="T87" fmla="*/ 8 h 630"/>
                <a:gd name="T88" fmla="*/ 217 w 485"/>
                <a:gd name="T89" fmla="*/ 9 h 630"/>
                <a:gd name="T90" fmla="*/ 215 w 485"/>
                <a:gd name="T91" fmla="*/ 10 h 630"/>
                <a:gd name="T92" fmla="*/ 214 w 485"/>
                <a:gd name="T93" fmla="*/ 12 h 630"/>
                <a:gd name="T94" fmla="*/ 210 w 485"/>
                <a:gd name="T95" fmla="*/ 15 h 630"/>
                <a:gd name="T96" fmla="*/ 209 w 485"/>
                <a:gd name="T97" fmla="*/ 16 h 630"/>
                <a:gd name="T98" fmla="*/ 207 w 485"/>
                <a:gd name="T99" fmla="*/ 18 h 630"/>
                <a:gd name="T100" fmla="*/ 206 w 485"/>
                <a:gd name="T101" fmla="*/ 19 h 630"/>
                <a:gd name="T102" fmla="*/ 205 w 485"/>
                <a:gd name="T103" fmla="*/ 21 h 630"/>
                <a:gd name="T104" fmla="*/ 204 w 485"/>
                <a:gd name="T105" fmla="*/ 23 h 630"/>
                <a:gd name="T106" fmla="*/ 203 w 485"/>
                <a:gd name="T107" fmla="*/ 25 h 630"/>
                <a:gd name="T108" fmla="*/ 202 w 485"/>
                <a:gd name="T109" fmla="*/ 29 h 630"/>
                <a:gd name="T110" fmla="*/ 7 w 485"/>
                <a:gd name="T111" fmla="*/ 573 h 630"/>
                <a:gd name="T112" fmla="*/ 34 w 485"/>
                <a:gd name="T113" fmla="*/ 627 h 630"/>
                <a:gd name="T114" fmla="*/ 243 w 485"/>
                <a:gd name="T115" fmla="*/ 170 h 630"/>
                <a:gd name="T116" fmla="*/ 315 w 485"/>
                <a:gd name="T117" fmla="*/ 372 h 630"/>
                <a:gd name="T118" fmla="*/ 170 w 485"/>
                <a:gd name="T119" fmla="*/ 372 h 630"/>
                <a:gd name="T120" fmla="*/ 243 w 485"/>
                <a:gd name="T121" fmla="*/ 170 h 630"/>
                <a:gd name="T122" fmla="*/ 243 w 485"/>
                <a:gd name="T123" fmla="*/ 170 h 630"/>
                <a:gd name="T124" fmla="*/ 243 w 485"/>
                <a:gd name="T125" fmla="*/ 17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5" h="630">
                  <a:moveTo>
                    <a:pt x="34" y="627"/>
                  </a:moveTo>
                  <a:cubicBezTo>
                    <a:pt x="38" y="629"/>
                    <a:pt x="43" y="630"/>
                    <a:pt x="48" y="630"/>
                  </a:cubicBezTo>
                  <a:cubicBezTo>
                    <a:pt x="66" y="630"/>
                    <a:pt x="82" y="619"/>
                    <a:pt x="88" y="602"/>
                  </a:cubicBezTo>
                  <a:cubicBezTo>
                    <a:pt x="140" y="457"/>
                    <a:pt x="140" y="457"/>
                    <a:pt x="140" y="457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1" y="457"/>
                    <a:pt x="343" y="457"/>
                    <a:pt x="345" y="456"/>
                  </a:cubicBezTo>
                  <a:cubicBezTo>
                    <a:pt x="397" y="602"/>
                    <a:pt x="397" y="602"/>
                    <a:pt x="397" y="602"/>
                  </a:cubicBezTo>
                  <a:cubicBezTo>
                    <a:pt x="403" y="619"/>
                    <a:pt x="419" y="630"/>
                    <a:pt x="437" y="630"/>
                  </a:cubicBezTo>
                  <a:cubicBezTo>
                    <a:pt x="441" y="630"/>
                    <a:pt x="446" y="629"/>
                    <a:pt x="451" y="627"/>
                  </a:cubicBezTo>
                  <a:cubicBezTo>
                    <a:pt x="473" y="619"/>
                    <a:pt x="485" y="595"/>
                    <a:pt x="477" y="573"/>
                  </a:cubicBezTo>
                  <a:cubicBezTo>
                    <a:pt x="283" y="29"/>
                    <a:pt x="283" y="29"/>
                    <a:pt x="283" y="29"/>
                  </a:cubicBezTo>
                  <a:cubicBezTo>
                    <a:pt x="282" y="28"/>
                    <a:pt x="282" y="27"/>
                    <a:pt x="281" y="25"/>
                  </a:cubicBezTo>
                  <a:cubicBezTo>
                    <a:pt x="280" y="23"/>
                    <a:pt x="280" y="23"/>
                    <a:pt x="280" y="23"/>
                  </a:cubicBezTo>
                  <a:cubicBezTo>
                    <a:pt x="279" y="21"/>
                    <a:pt x="279" y="21"/>
                    <a:pt x="279" y="21"/>
                  </a:cubicBezTo>
                  <a:cubicBezTo>
                    <a:pt x="279" y="21"/>
                    <a:pt x="278" y="20"/>
                    <a:pt x="278" y="19"/>
                  </a:cubicBezTo>
                  <a:cubicBezTo>
                    <a:pt x="278" y="19"/>
                    <a:pt x="277" y="18"/>
                    <a:pt x="277" y="18"/>
                  </a:cubicBezTo>
                  <a:cubicBezTo>
                    <a:pt x="277" y="17"/>
                    <a:pt x="276" y="17"/>
                    <a:pt x="275" y="16"/>
                  </a:cubicBezTo>
                  <a:cubicBezTo>
                    <a:pt x="275" y="16"/>
                    <a:pt x="275" y="15"/>
                    <a:pt x="274" y="15"/>
                  </a:cubicBezTo>
                  <a:cubicBezTo>
                    <a:pt x="274" y="14"/>
                    <a:pt x="273" y="14"/>
                    <a:pt x="272" y="13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0" y="11"/>
                    <a:pt x="270" y="11"/>
                    <a:pt x="270" y="10"/>
                  </a:cubicBezTo>
                  <a:cubicBezTo>
                    <a:pt x="269" y="10"/>
                    <a:pt x="268" y="9"/>
                    <a:pt x="268" y="9"/>
                  </a:cubicBezTo>
                  <a:cubicBezTo>
                    <a:pt x="267" y="8"/>
                    <a:pt x="267" y="8"/>
                    <a:pt x="266" y="8"/>
                  </a:cubicBezTo>
                  <a:cubicBezTo>
                    <a:pt x="266" y="7"/>
                    <a:pt x="265" y="7"/>
                    <a:pt x="264" y="6"/>
                  </a:cubicBezTo>
                  <a:cubicBezTo>
                    <a:pt x="262" y="5"/>
                    <a:pt x="262" y="5"/>
                    <a:pt x="262" y="5"/>
                  </a:cubicBezTo>
                  <a:cubicBezTo>
                    <a:pt x="261" y="5"/>
                    <a:pt x="261" y="5"/>
                    <a:pt x="261" y="5"/>
                  </a:cubicBezTo>
                  <a:cubicBezTo>
                    <a:pt x="259" y="4"/>
                    <a:pt x="258" y="3"/>
                    <a:pt x="257" y="3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2" y="2"/>
                    <a:pt x="252" y="2"/>
                    <a:pt x="251" y="2"/>
                  </a:cubicBezTo>
                  <a:cubicBezTo>
                    <a:pt x="250" y="1"/>
                    <a:pt x="249" y="1"/>
                    <a:pt x="248" y="1"/>
                  </a:cubicBezTo>
                  <a:cubicBezTo>
                    <a:pt x="248" y="1"/>
                    <a:pt x="247" y="1"/>
                    <a:pt x="246" y="1"/>
                  </a:cubicBezTo>
                  <a:cubicBezTo>
                    <a:pt x="246" y="1"/>
                    <a:pt x="245" y="0"/>
                    <a:pt x="24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38" y="0"/>
                    <a:pt x="238" y="1"/>
                  </a:cubicBezTo>
                  <a:cubicBezTo>
                    <a:pt x="237" y="1"/>
                    <a:pt x="237" y="1"/>
                    <a:pt x="236" y="1"/>
                  </a:cubicBezTo>
                  <a:cubicBezTo>
                    <a:pt x="235" y="1"/>
                    <a:pt x="234" y="1"/>
                    <a:pt x="233" y="2"/>
                  </a:cubicBezTo>
                  <a:cubicBezTo>
                    <a:pt x="233" y="2"/>
                    <a:pt x="232" y="2"/>
                    <a:pt x="232" y="2"/>
                  </a:cubicBezTo>
                  <a:cubicBezTo>
                    <a:pt x="230" y="2"/>
                    <a:pt x="229" y="3"/>
                    <a:pt x="228" y="3"/>
                  </a:cubicBezTo>
                  <a:cubicBezTo>
                    <a:pt x="228" y="3"/>
                    <a:pt x="228" y="3"/>
                    <a:pt x="228" y="3"/>
                  </a:cubicBezTo>
                  <a:cubicBezTo>
                    <a:pt x="227" y="3"/>
                    <a:pt x="225" y="4"/>
                    <a:pt x="224" y="5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20" y="6"/>
                    <a:pt x="220" y="6"/>
                    <a:pt x="220" y="6"/>
                  </a:cubicBezTo>
                  <a:cubicBezTo>
                    <a:pt x="220" y="7"/>
                    <a:pt x="219" y="7"/>
                    <a:pt x="218" y="8"/>
                  </a:cubicBezTo>
                  <a:cubicBezTo>
                    <a:pt x="218" y="8"/>
                    <a:pt x="217" y="8"/>
                    <a:pt x="217" y="9"/>
                  </a:cubicBezTo>
                  <a:cubicBezTo>
                    <a:pt x="216" y="9"/>
                    <a:pt x="215" y="10"/>
                    <a:pt x="215" y="10"/>
                  </a:cubicBezTo>
                  <a:cubicBezTo>
                    <a:pt x="214" y="11"/>
                    <a:pt x="214" y="11"/>
                    <a:pt x="214" y="12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6"/>
                    <a:pt x="209" y="16"/>
                  </a:cubicBezTo>
                  <a:cubicBezTo>
                    <a:pt x="208" y="17"/>
                    <a:pt x="208" y="17"/>
                    <a:pt x="207" y="18"/>
                  </a:cubicBezTo>
                  <a:cubicBezTo>
                    <a:pt x="207" y="18"/>
                    <a:pt x="207" y="19"/>
                    <a:pt x="206" y="19"/>
                  </a:cubicBezTo>
                  <a:cubicBezTo>
                    <a:pt x="206" y="20"/>
                    <a:pt x="206" y="21"/>
                    <a:pt x="205" y="21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03" y="25"/>
                    <a:pt x="203" y="25"/>
                    <a:pt x="203" y="25"/>
                  </a:cubicBezTo>
                  <a:cubicBezTo>
                    <a:pt x="203" y="26"/>
                    <a:pt x="202" y="28"/>
                    <a:pt x="202" y="29"/>
                  </a:cubicBezTo>
                  <a:cubicBezTo>
                    <a:pt x="7" y="573"/>
                    <a:pt x="7" y="573"/>
                    <a:pt x="7" y="573"/>
                  </a:cubicBezTo>
                  <a:cubicBezTo>
                    <a:pt x="0" y="595"/>
                    <a:pt x="12" y="619"/>
                    <a:pt x="34" y="627"/>
                  </a:cubicBezTo>
                  <a:close/>
                  <a:moveTo>
                    <a:pt x="243" y="170"/>
                  </a:moveTo>
                  <a:cubicBezTo>
                    <a:pt x="315" y="372"/>
                    <a:pt x="315" y="372"/>
                    <a:pt x="315" y="372"/>
                  </a:cubicBezTo>
                  <a:cubicBezTo>
                    <a:pt x="170" y="372"/>
                    <a:pt x="170" y="372"/>
                    <a:pt x="170" y="372"/>
                  </a:cubicBezTo>
                  <a:lnTo>
                    <a:pt x="243" y="170"/>
                  </a:lnTo>
                  <a:close/>
                  <a:moveTo>
                    <a:pt x="243" y="170"/>
                  </a:moveTo>
                  <a:cubicBezTo>
                    <a:pt x="243" y="170"/>
                    <a:pt x="243" y="170"/>
                    <a:pt x="243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</p:grpSp>
      <p:grpSp>
        <p:nvGrpSpPr>
          <p:cNvPr id="16" name="Group 56"/>
          <p:cNvGrpSpPr>
            <a:grpSpLocks noChangeAspect="1"/>
          </p:cNvGrpSpPr>
          <p:nvPr/>
        </p:nvGrpSpPr>
        <p:grpSpPr bwMode="auto">
          <a:xfrm>
            <a:off x="1563148" y="1855527"/>
            <a:ext cx="1153606" cy="1247550"/>
            <a:chOff x="782" y="1042"/>
            <a:chExt cx="307" cy="332"/>
          </a:xfrm>
          <a:solidFill>
            <a:schemeClr val="bg1"/>
          </a:solidFill>
          <a:effectLst>
            <a:outerShdw blurRad="127000" dist="38100" dir="5400000" algn="t" rotWithShape="0">
              <a:srgbClr val="969F98">
                <a:alpha val="20000"/>
              </a:srgbClr>
            </a:outerShdw>
          </a:effectLst>
        </p:grpSpPr>
        <p:sp>
          <p:nvSpPr>
            <p:cNvPr id="17" name="Freeform 57"/>
            <p:cNvSpPr>
              <a:spLocks noEditPoints="1"/>
            </p:cNvSpPr>
            <p:nvPr/>
          </p:nvSpPr>
          <p:spPr bwMode="auto">
            <a:xfrm>
              <a:off x="875" y="1042"/>
              <a:ext cx="120" cy="202"/>
            </a:xfrm>
            <a:custGeom>
              <a:avLst/>
              <a:gdLst>
                <a:gd name="T0" fmla="*/ 17 w 553"/>
                <a:gd name="T1" fmla="*/ 630 h 933"/>
                <a:gd name="T2" fmla="*/ 17 w 553"/>
                <a:gd name="T3" fmla="*/ 691 h 933"/>
                <a:gd name="T4" fmla="*/ 246 w 553"/>
                <a:gd name="T5" fmla="*/ 920 h 933"/>
                <a:gd name="T6" fmla="*/ 277 w 553"/>
                <a:gd name="T7" fmla="*/ 933 h 933"/>
                <a:gd name="T8" fmla="*/ 307 w 553"/>
                <a:gd name="T9" fmla="*/ 920 h 933"/>
                <a:gd name="T10" fmla="*/ 536 w 553"/>
                <a:gd name="T11" fmla="*/ 691 h 933"/>
                <a:gd name="T12" fmla="*/ 536 w 553"/>
                <a:gd name="T13" fmla="*/ 630 h 933"/>
                <a:gd name="T14" fmla="*/ 475 w 553"/>
                <a:gd name="T15" fmla="*/ 630 h 933"/>
                <a:gd name="T16" fmla="*/ 320 w 553"/>
                <a:gd name="T17" fmla="*/ 785 h 933"/>
                <a:gd name="T18" fmla="*/ 320 w 553"/>
                <a:gd name="T19" fmla="*/ 43 h 933"/>
                <a:gd name="T20" fmla="*/ 277 w 553"/>
                <a:gd name="T21" fmla="*/ 0 h 933"/>
                <a:gd name="T22" fmla="*/ 234 w 553"/>
                <a:gd name="T23" fmla="*/ 43 h 933"/>
                <a:gd name="T24" fmla="*/ 234 w 553"/>
                <a:gd name="T25" fmla="*/ 785 h 933"/>
                <a:gd name="T26" fmla="*/ 78 w 553"/>
                <a:gd name="T27" fmla="*/ 630 h 933"/>
                <a:gd name="T28" fmla="*/ 17 w 553"/>
                <a:gd name="T29" fmla="*/ 630 h 933"/>
                <a:gd name="T30" fmla="*/ 17 w 553"/>
                <a:gd name="T31" fmla="*/ 630 h 933"/>
                <a:gd name="T32" fmla="*/ 17 w 553"/>
                <a:gd name="T33" fmla="*/ 63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3" h="933">
                  <a:moveTo>
                    <a:pt x="17" y="630"/>
                  </a:moveTo>
                  <a:cubicBezTo>
                    <a:pt x="0" y="647"/>
                    <a:pt x="0" y="674"/>
                    <a:pt x="17" y="691"/>
                  </a:cubicBezTo>
                  <a:cubicBezTo>
                    <a:pt x="246" y="920"/>
                    <a:pt x="246" y="920"/>
                    <a:pt x="246" y="920"/>
                  </a:cubicBezTo>
                  <a:cubicBezTo>
                    <a:pt x="255" y="928"/>
                    <a:pt x="266" y="933"/>
                    <a:pt x="277" y="933"/>
                  </a:cubicBezTo>
                  <a:cubicBezTo>
                    <a:pt x="288" y="933"/>
                    <a:pt x="299" y="929"/>
                    <a:pt x="307" y="920"/>
                  </a:cubicBezTo>
                  <a:cubicBezTo>
                    <a:pt x="536" y="691"/>
                    <a:pt x="536" y="691"/>
                    <a:pt x="536" y="691"/>
                  </a:cubicBezTo>
                  <a:cubicBezTo>
                    <a:pt x="553" y="674"/>
                    <a:pt x="553" y="647"/>
                    <a:pt x="536" y="630"/>
                  </a:cubicBezTo>
                  <a:cubicBezTo>
                    <a:pt x="519" y="613"/>
                    <a:pt x="492" y="613"/>
                    <a:pt x="475" y="630"/>
                  </a:cubicBezTo>
                  <a:cubicBezTo>
                    <a:pt x="320" y="785"/>
                    <a:pt x="320" y="785"/>
                    <a:pt x="320" y="785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19"/>
                    <a:pt x="301" y="0"/>
                    <a:pt x="277" y="0"/>
                  </a:cubicBezTo>
                  <a:cubicBezTo>
                    <a:pt x="253" y="0"/>
                    <a:pt x="234" y="19"/>
                    <a:pt x="234" y="43"/>
                  </a:cubicBezTo>
                  <a:cubicBezTo>
                    <a:pt x="234" y="785"/>
                    <a:pt x="234" y="785"/>
                    <a:pt x="234" y="785"/>
                  </a:cubicBezTo>
                  <a:cubicBezTo>
                    <a:pt x="78" y="630"/>
                    <a:pt x="78" y="630"/>
                    <a:pt x="78" y="630"/>
                  </a:cubicBezTo>
                  <a:cubicBezTo>
                    <a:pt x="61" y="613"/>
                    <a:pt x="34" y="613"/>
                    <a:pt x="17" y="630"/>
                  </a:cubicBezTo>
                  <a:close/>
                  <a:moveTo>
                    <a:pt x="17" y="630"/>
                  </a:moveTo>
                  <a:cubicBezTo>
                    <a:pt x="17" y="630"/>
                    <a:pt x="17" y="630"/>
                    <a:pt x="17" y="6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18" name="Freeform 58"/>
            <p:cNvSpPr>
              <a:spLocks noEditPoints="1"/>
            </p:cNvSpPr>
            <p:nvPr/>
          </p:nvSpPr>
          <p:spPr bwMode="auto">
            <a:xfrm>
              <a:off x="782" y="1130"/>
              <a:ext cx="307" cy="244"/>
            </a:xfrm>
            <a:custGeom>
              <a:avLst/>
              <a:gdLst>
                <a:gd name="T0" fmla="*/ 1414 w 1416"/>
                <a:gd name="T1" fmla="*/ 579 h 1128"/>
                <a:gd name="T2" fmla="*/ 1264 w 1416"/>
                <a:gd name="T3" fmla="*/ 35 h 1128"/>
                <a:gd name="T4" fmla="*/ 1240 w 1416"/>
                <a:gd name="T5" fmla="*/ 7 h 1128"/>
                <a:gd name="T6" fmla="*/ 1236 w 1416"/>
                <a:gd name="T7" fmla="*/ 5 h 1128"/>
                <a:gd name="T8" fmla="*/ 1218 w 1416"/>
                <a:gd name="T9" fmla="*/ 1 h 1128"/>
                <a:gd name="T10" fmla="*/ 947 w 1416"/>
                <a:gd name="T11" fmla="*/ 1 h 1128"/>
                <a:gd name="T12" fmla="*/ 904 w 1416"/>
                <a:gd name="T13" fmla="*/ 44 h 1128"/>
                <a:gd name="T14" fmla="*/ 947 w 1416"/>
                <a:gd name="T15" fmla="*/ 87 h 1128"/>
                <a:gd name="T16" fmla="*/ 1189 w 1416"/>
                <a:gd name="T17" fmla="*/ 87 h 1128"/>
                <a:gd name="T18" fmla="*/ 1316 w 1416"/>
                <a:gd name="T19" fmla="*/ 548 h 1128"/>
                <a:gd name="T20" fmla="*/ 980 w 1416"/>
                <a:gd name="T21" fmla="*/ 548 h 1128"/>
                <a:gd name="T22" fmla="*/ 937 w 1416"/>
                <a:gd name="T23" fmla="*/ 591 h 1128"/>
                <a:gd name="T24" fmla="*/ 937 w 1416"/>
                <a:gd name="T25" fmla="*/ 630 h 1128"/>
                <a:gd name="T26" fmla="*/ 833 w 1416"/>
                <a:gd name="T27" fmla="*/ 734 h 1128"/>
                <a:gd name="T28" fmla="*/ 569 w 1416"/>
                <a:gd name="T29" fmla="*/ 734 h 1128"/>
                <a:gd name="T30" fmla="*/ 466 w 1416"/>
                <a:gd name="T31" fmla="*/ 630 h 1128"/>
                <a:gd name="T32" fmla="*/ 466 w 1416"/>
                <a:gd name="T33" fmla="*/ 591 h 1128"/>
                <a:gd name="T34" fmla="*/ 422 w 1416"/>
                <a:gd name="T35" fmla="*/ 548 h 1128"/>
                <a:gd name="T36" fmla="*/ 100 w 1416"/>
                <a:gd name="T37" fmla="*/ 548 h 1128"/>
                <a:gd name="T38" fmla="*/ 227 w 1416"/>
                <a:gd name="T39" fmla="*/ 87 h 1128"/>
                <a:gd name="T40" fmla="*/ 469 w 1416"/>
                <a:gd name="T41" fmla="*/ 87 h 1128"/>
                <a:gd name="T42" fmla="*/ 512 w 1416"/>
                <a:gd name="T43" fmla="*/ 43 h 1128"/>
                <a:gd name="T44" fmla="*/ 469 w 1416"/>
                <a:gd name="T45" fmla="*/ 0 h 1128"/>
                <a:gd name="T46" fmla="*/ 198 w 1416"/>
                <a:gd name="T47" fmla="*/ 0 h 1128"/>
                <a:gd name="T48" fmla="*/ 180 w 1416"/>
                <a:gd name="T49" fmla="*/ 4 h 1128"/>
                <a:gd name="T50" fmla="*/ 176 w 1416"/>
                <a:gd name="T51" fmla="*/ 6 h 1128"/>
                <a:gd name="T52" fmla="*/ 152 w 1416"/>
                <a:gd name="T53" fmla="*/ 34 h 1128"/>
                <a:gd name="T54" fmla="*/ 2 w 1416"/>
                <a:gd name="T55" fmla="*/ 578 h 1128"/>
                <a:gd name="T56" fmla="*/ 0 w 1416"/>
                <a:gd name="T57" fmla="*/ 589 h 1128"/>
                <a:gd name="T58" fmla="*/ 0 w 1416"/>
                <a:gd name="T59" fmla="*/ 816 h 1128"/>
                <a:gd name="T60" fmla="*/ 312 w 1416"/>
                <a:gd name="T61" fmla="*/ 1128 h 1128"/>
                <a:gd name="T62" fmla="*/ 1104 w 1416"/>
                <a:gd name="T63" fmla="*/ 1128 h 1128"/>
                <a:gd name="T64" fmla="*/ 1416 w 1416"/>
                <a:gd name="T65" fmla="*/ 816 h 1128"/>
                <a:gd name="T66" fmla="*/ 1416 w 1416"/>
                <a:gd name="T67" fmla="*/ 590 h 1128"/>
                <a:gd name="T68" fmla="*/ 1414 w 1416"/>
                <a:gd name="T69" fmla="*/ 579 h 1128"/>
                <a:gd name="T70" fmla="*/ 1329 w 1416"/>
                <a:gd name="T71" fmla="*/ 816 h 1128"/>
                <a:gd name="T72" fmla="*/ 1104 w 1416"/>
                <a:gd name="T73" fmla="*/ 1041 h 1128"/>
                <a:gd name="T74" fmla="*/ 312 w 1416"/>
                <a:gd name="T75" fmla="*/ 1041 h 1128"/>
                <a:gd name="T76" fmla="*/ 86 w 1416"/>
                <a:gd name="T77" fmla="*/ 816 h 1128"/>
                <a:gd name="T78" fmla="*/ 86 w 1416"/>
                <a:gd name="T79" fmla="*/ 634 h 1128"/>
                <a:gd name="T80" fmla="*/ 380 w 1416"/>
                <a:gd name="T81" fmla="*/ 634 h 1128"/>
                <a:gd name="T82" fmla="*/ 570 w 1416"/>
                <a:gd name="T83" fmla="*/ 820 h 1128"/>
                <a:gd name="T84" fmla="*/ 834 w 1416"/>
                <a:gd name="T85" fmla="*/ 820 h 1128"/>
                <a:gd name="T86" fmla="*/ 1024 w 1416"/>
                <a:gd name="T87" fmla="*/ 634 h 1128"/>
                <a:gd name="T88" fmla="*/ 1330 w 1416"/>
                <a:gd name="T89" fmla="*/ 634 h 1128"/>
                <a:gd name="T90" fmla="*/ 1330 w 1416"/>
                <a:gd name="T91" fmla="*/ 816 h 1128"/>
                <a:gd name="T92" fmla="*/ 1329 w 1416"/>
                <a:gd name="T93" fmla="*/ 816 h 1128"/>
                <a:gd name="T94" fmla="*/ 1329 w 1416"/>
                <a:gd name="T95" fmla="*/ 816 h 1128"/>
                <a:gd name="T96" fmla="*/ 1329 w 1416"/>
                <a:gd name="T97" fmla="*/ 81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6" h="1128">
                  <a:moveTo>
                    <a:pt x="1414" y="579"/>
                  </a:moveTo>
                  <a:cubicBezTo>
                    <a:pt x="1264" y="35"/>
                    <a:pt x="1264" y="35"/>
                    <a:pt x="1264" y="35"/>
                  </a:cubicBezTo>
                  <a:cubicBezTo>
                    <a:pt x="1260" y="22"/>
                    <a:pt x="1252" y="12"/>
                    <a:pt x="1240" y="7"/>
                  </a:cubicBezTo>
                  <a:cubicBezTo>
                    <a:pt x="1236" y="5"/>
                    <a:pt x="1236" y="5"/>
                    <a:pt x="1236" y="5"/>
                  </a:cubicBezTo>
                  <a:cubicBezTo>
                    <a:pt x="1230" y="2"/>
                    <a:pt x="1224" y="1"/>
                    <a:pt x="1218" y="1"/>
                  </a:cubicBezTo>
                  <a:cubicBezTo>
                    <a:pt x="947" y="1"/>
                    <a:pt x="947" y="1"/>
                    <a:pt x="947" y="1"/>
                  </a:cubicBezTo>
                  <a:cubicBezTo>
                    <a:pt x="923" y="1"/>
                    <a:pt x="904" y="20"/>
                    <a:pt x="904" y="44"/>
                  </a:cubicBezTo>
                  <a:cubicBezTo>
                    <a:pt x="904" y="68"/>
                    <a:pt x="923" y="87"/>
                    <a:pt x="947" y="87"/>
                  </a:cubicBezTo>
                  <a:cubicBezTo>
                    <a:pt x="1189" y="87"/>
                    <a:pt x="1189" y="87"/>
                    <a:pt x="1189" y="87"/>
                  </a:cubicBezTo>
                  <a:cubicBezTo>
                    <a:pt x="1316" y="548"/>
                    <a:pt x="1316" y="548"/>
                    <a:pt x="1316" y="548"/>
                  </a:cubicBezTo>
                  <a:cubicBezTo>
                    <a:pt x="980" y="548"/>
                    <a:pt x="980" y="548"/>
                    <a:pt x="980" y="548"/>
                  </a:cubicBezTo>
                  <a:cubicBezTo>
                    <a:pt x="956" y="548"/>
                    <a:pt x="937" y="567"/>
                    <a:pt x="937" y="591"/>
                  </a:cubicBezTo>
                  <a:cubicBezTo>
                    <a:pt x="937" y="630"/>
                    <a:pt x="937" y="630"/>
                    <a:pt x="937" y="630"/>
                  </a:cubicBezTo>
                  <a:cubicBezTo>
                    <a:pt x="937" y="687"/>
                    <a:pt x="890" y="734"/>
                    <a:pt x="833" y="734"/>
                  </a:cubicBezTo>
                  <a:cubicBezTo>
                    <a:pt x="569" y="734"/>
                    <a:pt x="569" y="734"/>
                    <a:pt x="569" y="734"/>
                  </a:cubicBezTo>
                  <a:cubicBezTo>
                    <a:pt x="512" y="734"/>
                    <a:pt x="466" y="687"/>
                    <a:pt x="466" y="630"/>
                  </a:cubicBezTo>
                  <a:cubicBezTo>
                    <a:pt x="466" y="591"/>
                    <a:pt x="466" y="591"/>
                    <a:pt x="466" y="591"/>
                  </a:cubicBezTo>
                  <a:cubicBezTo>
                    <a:pt x="466" y="567"/>
                    <a:pt x="446" y="548"/>
                    <a:pt x="422" y="548"/>
                  </a:cubicBezTo>
                  <a:cubicBezTo>
                    <a:pt x="100" y="548"/>
                    <a:pt x="100" y="548"/>
                    <a:pt x="100" y="548"/>
                  </a:cubicBezTo>
                  <a:cubicBezTo>
                    <a:pt x="227" y="87"/>
                    <a:pt x="227" y="87"/>
                    <a:pt x="227" y="87"/>
                  </a:cubicBezTo>
                  <a:cubicBezTo>
                    <a:pt x="469" y="87"/>
                    <a:pt x="469" y="87"/>
                    <a:pt x="469" y="87"/>
                  </a:cubicBezTo>
                  <a:cubicBezTo>
                    <a:pt x="493" y="87"/>
                    <a:pt x="512" y="67"/>
                    <a:pt x="512" y="43"/>
                  </a:cubicBezTo>
                  <a:cubicBezTo>
                    <a:pt x="512" y="19"/>
                    <a:pt x="493" y="0"/>
                    <a:pt x="46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2" y="0"/>
                    <a:pt x="186" y="1"/>
                    <a:pt x="180" y="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64" y="11"/>
                    <a:pt x="155" y="21"/>
                    <a:pt x="152" y="34"/>
                  </a:cubicBezTo>
                  <a:cubicBezTo>
                    <a:pt x="2" y="578"/>
                    <a:pt x="2" y="578"/>
                    <a:pt x="2" y="578"/>
                  </a:cubicBezTo>
                  <a:cubicBezTo>
                    <a:pt x="1" y="582"/>
                    <a:pt x="0" y="585"/>
                    <a:pt x="0" y="589"/>
                  </a:cubicBezTo>
                  <a:cubicBezTo>
                    <a:pt x="0" y="816"/>
                    <a:pt x="0" y="816"/>
                    <a:pt x="0" y="816"/>
                  </a:cubicBezTo>
                  <a:cubicBezTo>
                    <a:pt x="0" y="988"/>
                    <a:pt x="140" y="1128"/>
                    <a:pt x="312" y="1128"/>
                  </a:cubicBezTo>
                  <a:cubicBezTo>
                    <a:pt x="1104" y="1128"/>
                    <a:pt x="1104" y="1128"/>
                    <a:pt x="1104" y="1128"/>
                  </a:cubicBezTo>
                  <a:cubicBezTo>
                    <a:pt x="1276" y="1128"/>
                    <a:pt x="1416" y="988"/>
                    <a:pt x="1416" y="816"/>
                  </a:cubicBezTo>
                  <a:cubicBezTo>
                    <a:pt x="1416" y="590"/>
                    <a:pt x="1416" y="590"/>
                    <a:pt x="1416" y="590"/>
                  </a:cubicBezTo>
                  <a:cubicBezTo>
                    <a:pt x="1416" y="586"/>
                    <a:pt x="1415" y="582"/>
                    <a:pt x="1414" y="579"/>
                  </a:cubicBezTo>
                  <a:close/>
                  <a:moveTo>
                    <a:pt x="1329" y="816"/>
                  </a:moveTo>
                  <a:cubicBezTo>
                    <a:pt x="1329" y="940"/>
                    <a:pt x="1228" y="1041"/>
                    <a:pt x="1104" y="1041"/>
                  </a:cubicBezTo>
                  <a:cubicBezTo>
                    <a:pt x="312" y="1041"/>
                    <a:pt x="312" y="1041"/>
                    <a:pt x="312" y="1041"/>
                  </a:cubicBezTo>
                  <a:cubicBezTo>
                    <a:pt x="188" y="1041"/>
                    <a:pt x="86" y="940"/>
                    <a:pt x="86" y="816"/>
                  </a:cubicBezTo>
                  <a:cubicBezTo>
                    <a:pt x="86" y="634"/>
                    <a:pt x="86" y="634"/>
                    <a:pt x="86" y="634"/>
                  </a:cubicBezTo>
                  <a:cubicBezTo>
                    <a:pt x="380" y="634"/>
                    <a:pt x="380" y="634"/>
                    <a:pt x="380" y="634"/>
                  </a:cubicBezTo>
                  <a:cubicBezTo>
                    <a:pt x="382" y="737"/>
                    <a:pt x="467" y="820"/>
                    <a:pt x="570" y="820"/>
                  </a:cubicBezTo>
                  <a:cubicBezTo>
                    <a:pt x="834" y="820"/>
                    <a:pt x="834" y="820"/>
                    <a:pt x="834" y="820"/>
                  </a:cubicBezTo>
                  <a:cubicBezTo>
                    <a:pt x="937" y="820"/>
                    <a:pt x="1021" y="737"/>
                    <a:pt x="1024" y="634"/>
                  </a:cubicBezTo>
                  <a:cubicBezTo>
                    <a:pt x="1330" y="634"/>
                    <a:pt x="1330" y="634"/>
                    <a:pt x="1330" y="634"/>
                  </a:cubicBezTo>
                  <a:cubicBezTo>
                    <a:pt x="1330" y="816"/>
                    <a:pt x="1330" y="816"/>
                    <a:pt x="1330" y="816"/>
                  </a:cubicBezTo>
                  <a:lnTo>
                    <a:pt x="1329" y="816"/>
                  </a:lnTo>
                  <a:close/>
                  <a:moveTo>
                    <a:pt x="1329" y="816"/>
                  </a:moveTo>
                  <a:cubicBezTo>
                    <a:pt x="1329" y="816"/>
                    <a:pt x="1329" y="816"/>
                    <a:pt x="1329" y="8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994196" y="4247186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906296" y="4247186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570776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91342" y="216833"/>
            <a:ext cx="2214880" cy="706755"/>
          </a:xfrm>
          <a:prstGeom prst="rect">
            <a:avLst/>
          </a:prstGeom>
          <a:solidFill>
            <a:srgbClr val="F9B359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总体思路</a:t>
            </a:r>
            <a:endParaRPr lang="zh-CN" altLang="en-US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29366" y="1322024"/>
            <a:ext cx="2917188" cy="491065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Oval 1"/>
          <p:cNvSpPr/>
          <p:nvPr/>
        </p:nvSpPr>
        <p:spPr>
          <a:xfrm>
            <a:off x="4991100" y="2614295"/>
            <a:ext cx="2293620" cy="2293620"/>
          </a:xfrm>
          <a:prstGeom prst="ellipse">
            <a:avLst/>
          </a:prstGeom>
          <a:solidFill>
            <a:srgbClr val="F9B359"/>
          </a:solidFill>
          <a:ln w="63500">
            <a:solidFill>
              <a:srgbClr val="FCFC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333365" y="2940050"/>
            <a:ext cx="1677035" cy="1294130"/>
            <a:chOff x="8399" y="4630"/>
            <a:chExt cx="2641" cy="203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8399" y="6663"/>
              <a:ext cx="471" cy="0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888" y="4634"/>
              <a:ext cx="472" cy="2009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9359" y="4630"/>
              <a:ext cx="467" cy="1745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830" y="5621"/>
              <a:ext cx="260" cy="707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0090" y="5621"/>
              <a:ext cx="340" cy="1047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492" y="6633"/>
              <a:ext cx="548" cy="0"/>
            </a:xfrm>
            <a:prstGeom prst="line">
              <a:avLst/>
            </a:prstGeom>
            <a:ln w="127000" cap="rnd">
              <a:solidFill>
                <a:srgbClr val="FCFCFD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27"/>
              <p:cNvSpPr txBox="1"/>
              <p:nvPr/>
            </p:nvSpPr>
            <p:spPr>
              <a:xfrm>
                <a:off x="4674235" y="5137150"/>
                <a:ext cx="2827020" cy="8451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𝒊</m:t>
                          </m:r>
                          <m: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dirty="0">
                          <a:solidFill>
                            <a:srgbClr val="3F403E"/>
                          </a:solidFill>
                          <a:effectLst>
                            <a:outerShdw blurRad="127000" sx="101000" sy="101000" algn="ctr" rotWithShape="0">
                              <a:schemeClr val="bg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+mj-ea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   </m:t>
                              </m:r>
                              <m:sSub>
                                <m:sSubPr>
                                  <m:ctrlP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𝟎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   </m:t>
                              </m:r>
                              <m:sSub>
                                <m:sSubPr>
                                  <m:ctrlP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400" b="1" i="1" dirty="0">
                                  <a:solidFill>
                                    <a:srgbClr val="3F403E"/>
                                  </a:solidFill>
                                  <a:effectLst>
                                    <a:outerShdw blurRad="127000" sx="101000" sy="101000" algn="ctr" rotWithShape="0">
                                      <a:schemeClr val="bg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ea typeface="+mj-ea"/>
                                  <a:cs typeface="Cambria Math" panose="0204050305040603020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𝒊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3F403E"/>
                                      </a:solidFill>
                                      <a:effectLst>
                                        <a:outerShdw blurRad="127000" sx="101000" sy="101000" algn="ctr" rotWithShape="0">
                                          <a:schemeClr val="bg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ea typeface="+mj-ea"/>
                                      <a:cs typeface="Cambria Math" panose="02040503050406030204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3F403E"/>
                  </a:solidFill>
                  <a:effectLst>
                    <a:outerShdw blurRad="127000" sx="101000" sy="101000" algn="ctr" rotWithShape="0">
                      <a:schemeClr val="bg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+mj-ea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35" y="5137150"/>
                <a:ext cx="2827020" cy="8451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ent Arrow 28"/>
          <p:cNvSpPr/>
          <p:nvPr/>
        </p:nvSpPr>
        <p:spPr>
          <a:xfrm flipV="1">
            <a:off x="1912620" y="5137150"/>
            <a:ext cx="1946910" cy="1005840"/>
          </a:xfrm>
          <a:prstGeom prst="ben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flipH="1" flipV="1">
            <a:off x="8251825" y="5137150"/>
            <a:ext cx="1946910" cy="1005840"/>
          </a:xfrm>
          <a:prstGeom prst="ben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endCxn id="5" idx="2"/>
          </p:cNvCxnSpPr>
          <p:nvPr/>
        </p:nvCxnSpPr>
        <p:spPr>
          <a:xfrm>
            <a:off x="0" y="3429000"/>
            <a:ext cx="4363596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" idx="6"/>
          </p:cNvCxnSpPr>
          <p:nvPr/>
        </p:nvCxnSpPr>
        <p:spPr>
          <a:xfrm flipH="1">
            <a:off x="7828404" y="3429000"/>
            <a:ext cx="4363596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363596" y="1696598"/>
            <a:ext cx="3464808" cy="3464804"/>
          </a:xfrm>
          <a:prstGeom prst="ellipse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30225" y="1863227"/>
            <a:ext cx="3131550" cy="3131546"/>
          </a:xfrm>
          <a:prstGeom prst="ellipse">
            <a:avLst/>
          </a:prstGeom>
          <a:solidFill>
            <a:srgbClr val="F9B359"/>
          </a:solidFill>
          <a:ln w="63500">
            <a:noFill/>
          </a:ln>
          <a:effectLst>
            <a:outerShdw blurRad="127000" sx="101000" sy="101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0515" y="3642360"/>
            <a:ext cx="3743325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某用户对某社团的初始偏好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由两者偏好特征向量相似性决定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62925" y="3594100"/>
            <a:ext cx="3910330" cy="14198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由于网络中的社交关系,周围人的决定会影响自己的决定阈值。考虑到现实生活中,一个人周围的人对其自身的影响具有累加效应(即从众现象)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4656" y="329505"/>
            <a:ext cx="12196656" cy="70675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073655" y="2864754"/>
                <a:ext cx="2259965" cy="523875"/>
              </a:xfrm>
              <a:prstGeom prst="rect">
                <a:avLst/>
              </a:prstGeom>
              <a:noFill/>
              <a:effectLst>
                <a:reflection endPos="35000" dir="5400000" sy="-100000" algn="bl" rotWithShape="0"/>
              </a:effectLst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3F403E"/>
                          </a:solidFill>
                          <a:effectLst>
                            <a:outerShdw blurRad="127000" sx="101000" sy="101000" algn="ctr" rotWithShape="0">
                              <a:schemeClr val="bg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+mj-ea"/>
                          <a:cs typeface="Cambria Math" panose="02040503050406030204" charset="0"/>
                        </a:rPr>
                        <m:t>𝑖𝑛𝑡𝑒𝑛𝑡𝑖𝑜𝑛</m:t>
                      </m:r>
                      <m:r>
                        <a:rPr lang="en-US" altLang="zh-CN" sz="2800" b="1" i="1" dirty="0">
                          <a:solidFill>
                            <a:srgbClr val="3F403E"/>
                          </a:solidFill>
                          <a:effectLst>
                            <a:outerShdw blurRad="127000" sx="101000" sy="101000" algn="ctr" rotWithShape="0">
                              <a:schemeClr val="bg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+mj-ea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𝒊</m:t>
                          </m:r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3F403E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55" y="2864754"/>
                <a:ext cx="2259965" cy="523875"/>
              </a:xfrm>
              <a:prstGeom prst="rect">
                <a:avLst/>
              </a:prstGeom>
              <a:blipFill rotWithShape="1">
                <a:blip r:embed="rId1"/>
                <a:stretch>
                  <a:fillRect l="-22" t="-51" r="-5148" b="-99949"/>
                </a:stretch>
              </a:blipFill>
              <a:effectLst>
                <a:reflection endPos="35000" dir="5400000" sy="-100000" algn="bl" rotWithShape="0"/>
              </a:effec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901426" y="2864754"/>
                <a:ext cx="2432685" cy="523875"/>
              </a:xfrm>
              <a:prstGeom prst="rect">
                <a:avLst/>
              </a:prstGeom>
              <a:noFill/>
              <a:effectLst>
                <a:reflection endPos="35000" dir="5400000" sy="-100000" algn="bl" rotWithShape="0"/>
              </a:effectLst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3F403E"/>
                          </a:solidFill>
                          <a:effectLst>
                            <a:outerShdw blurRad="127000" sx="101000" sy="101000" algn="ctr" rotWithShape="0">
                              <a:schemeClr val="bg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+mj-ea"/>
                          <a:cs typeface="Cambria Math" panose="02040503050406030204" charset="0"/>
                        </a:rPr>
                        <m:t>𝑡ℎ𝑟𝑒𝑠ℎ𝑜𝑙𝑑</m:t>
                      </m:r>
                      <m:r>
                        <a:rPr lang="en-US" altLang="zh-CN" sz="2800" b="1" i="1" dirty="0">
                          <a:solidFill>
                            <a:srgbClr val="3F403E"/>
                          </a:solidFill>
                          <a:effectLst>
                            <a:outerShdw blurRad="127000" sx="101000" sy="101000" algn="ctr" rotWithShape="0">
                              <a:schemeClr val="bg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+mj-ea"/>
                          <a:cs typeface="Cambria Math" panose="02040503050406030204" charset="0"/>
                        </a:rPr>
                        <m:t>  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𝒊</m:t>
                          </m:r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800" b="1" i="1" dirty="0">
                              <a:solidFill>
                                <a:srgbClr val="3F403E"/>
                              </a:solidFill>
                              <a:effectLst>
                                <a:outerShdw blurRad="127000" sx="101000" sy="101000" algn="ctr" rotWithShape="0">
                                  <a:schemeClr val="bg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+mj-ea"/>
                              <a:cs typeface="Cambria Math" panose="0204050305040603020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3F403E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426" y="2864754"/>
                <a:ext cx="2432685" cy="523875"/>
              </a:xfrm>
              <a:prstGeom prst="rect">
                <a:avLst/>
              </a:prstGeom>
              <a:blipFill rotWithShape="1">
                <a:blip r:embed="rId2"/>
                <a:stretch>
                  <a:fillRect l="-26" t="-51" r="-4777" b="-99949"/>
                </a:stretch>
              </a:blipFill>
              <a:effectLst>
                <a:reflection endPos="35000" dir="5400000" sy="-100000" algn="bl" rotWithShape="0"/>
              </a:effec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87"/>
          <p:cNvGrpSpPr>
            <a:grpSpLocks noChangeAspect="1"/>
          </p:cNvGrpSpPr>
          <p:nvPr/>
        </p:nvGrpSpPr>
        <p:grpSpPr bwMode="auto">
          <a:xfrm>
            <a:off x="5320780" y="2656114"/>
            <a:ext cx="1550441" cy="1545772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21" name="Freeform 188"/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9"/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5368290"/>
            <a:ext cx="2950210" cy="589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5368290"/>
            <a:ext cx="3665855" cy="75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6800">
        <p15:prstTrans prst="pageCurlDouble"/>
      </p:transition>
    </mc:Choice>
    <mc:Fallback>
      <p:transition spd="slow" advTm="6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76586" y="1666368"/>
            <a:ext cx="5039547" cy="489670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533400" y="0"/>
            <a:ext cx="5270500" cy="6308725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95325" y="1012711"/>
            <a:ext cx="4949980" cy="4949980"/>
            <a:chOff x="695325" y="1012711"/>
            <a:chExt cx="4949980" cy="4949980"/>
          </a:xfrm>
        </p:grpSpPr>
        <p:sp>
          <p:nvSpPr>
            <p:cNvPr id="3" name="任意多边形: 形状 2"/>
            <p:cNvSpPr/>
            <p:nvPr/>
          </p:nvSpPr>
          <p:spPr>
            <a:xfrm>
              <a:off x="2431867" y="2749252"/>
              <a:ext cx="1476898" cy="1476897"/>
            </a:xfrm>
            <a:custGeom>
              <a:avLst/>
              <a:gdLst>
                <a:gd name="connsiteX0" fmla="*/ 0 w 1301501"/>
                <a:gd name="connsiteY0" fmla="*/ 650751 h 1301501"/>
                <a:gd name="connsiteX1" fmla="*/ 650751 w 1301501"/>
                <a:gd name="connsiteY1" fmla="*/ 0 h 1301501"/>
                <a:gd name="connsiteX2" fmla="*/ 1301502 w 1301501"/>
                <a:gd name="connsiteY2" fmla="*/ 650751 h 1301501"/>
                <a:gd name="connsiteX3" fmla="*/ 650751 w 1301501"/>
                <a:gd name="connsiteY3" fmla="*/ 1301502 h 1301501"/>
                <a:gd name="connsiteX4" fmla="*/ 0 w 1301501"/>
                <a:gd name="connsiteY4" fmla="*/ 650751 h 130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1501" h="1301501">
                  <a:moveTo>
                    <a:pt x="0" y="650751"/>
                  </a:moveTo>
                  <a:cubicBezTo>
                    <a:pt x="0" y="291351"/>
                    <a:pt x="291351" y="0"/>
                    <a:pt x="650751" y="0"/>
                  </a:cubicBezTo>
                  <a:cubicBezTo>
                    <a:pt x="1010151" y="0"/>
                    <a:pt x="1301502" y="291351"/>
                    <a:pt x="1301502" y="650751"/>
                  </a:cubicBezTo>
                  <a:cubicBezTo>
                    <a:pt x="1301502" y="1010151"/>
                    <a:pt x="1010151" y="1301502"/>
                    <a:pt x="650751" y="1301502"/>
                  </a:cubicBezTo>
                  <a:cubicBezTo>
                    <a:pt x="291351" y="1301502"/>
                    <a:pt x="0" y="1010151"/>
                    <a:pt x="0" y="650751"/>
                  </a:cubicBezTo>
                  <a:close/>
                </a:path>
              </a:pathLst>
            </a:custGeom>
            <a:solidFill>
              <a:srgbClr val="F9FAFB"/>
            </a:solidFill>
            <a:ln w="635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430" tIns="227430" rIns="227430" bIns="2274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>
                <a:solidFill>
                  <a:srgbClr val="3F403E"/>
                </a:solidFill>
              </a:endParaRPr>
            </a:p>
          </p:txBody>
        </p:sp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2868620" y="3478473"/>
              <a:ext cx="603390" cy="287855"/>
            </a:xfrm>
            <a:custGeom>
              <a:avLst/>
              <a:gdLst>
                <a:gd name="T0" fmla="*/ 1465 w 1508"/>
                <a:gd name="T1" fmla="*/ 7 h 723"/>
                <a:gd name="T2" fmla="*/ 1421 w 1508"/>
                <a:gd name="T3" fmla="*/ 50 h 723"/>
                <a:gd name="T4" fmla="*/ 1421 w 1508"/>
                <a:gd name="T5" fmla="*/ 443 h 723"/>
                <a:gd name="T6" fmla="*/ 1228 w 1508"/>
                <a:gd name="T7" fmla="*/ 636 h 723"/>
                <a:gd name="T8" fmla="*/ 280 w 1508"/>
                <a:gd name="T9" fmla="*/ 636 h 723"/>
                <a:gd name="T10" fmla="*/ 86 w 1508"/>
                <a:gd name="T11" fmla="*/ 443 h 723"/>
                <a:gd name="T12" fmla="*/ 86 w 1508"/>
                <a:gd name="T13" fmla="*/ 43 h 723"/>
                <a:gd name="T14" fmla="*/ 43 w 1508"/>
                <a:gd name="T15" fmla="*/ 0 h 723"/>
                <a:gd name="T16" fmla="*/ 0 w 1508"/>
                <a:gd name="T17" fmla="*/ 43 h 723"/>
                <a:gd name="T18" fmla="*/ 0 w 1508"/>
                <a:gd name="T19" fmla="*/ 443 h 723"/>
                <a:gd name="T20" fmla="*/ 280 w 1508"/>
                <a:gd name="T21" fmla="*/ 723 h 723"/>
                <a:gd name="T22" fmla="*/ 1228 w 1508"/>
                <a:gd name="T23" fmla="*/ 723 h 723"/>
                <a:gd name="T24" fmla="*/ 1508 w 1508"/>
                <a:gd name="T25" fmla="*/ 443 h 723"/>
                <a:gd name="T26" fmla="*/ 1508 w 1508"/>
                <a:gd name="T27" fmla="*/ 50 h 723"/>
                <a:gd name="T28" fmla="*/ 1465 w 1508"/>
                <a:gd name="T29" fmla="*/ 7 h 723"/>
                <a:gd name="T30" fmla="*/ 1465 w 1508"/>
                <a:gd name="T31" fmla="*/ 7 h 723"/>
                <a:gd name="T32" fmla="*/ 1465 w 1508"/>
                <a:gd name="T33" fmla="*/ 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8" h="723">
                  <a:moveTo>
                    <a:pt x="1465" y="7"/>
                  </a:moveTo>
                  <a:cubicBezTo>
                    <a:pt x="1441" y="7"/>
                    <a:pt x="1421" y="26"/>
                    <a:pt x="1421" y="50"/>
                  </a:cubicBezTo>
                  <a:cubicBezTo>
                    <a:pt x="1421" y="443"/>
                    <a:pt x="1421" y="443"/>
                    <a:pt x="1421" y="443"/>
                  </a:cubicBezTo>
                  <a:cubicBezTo>
                    <a:pt x="1421" y="550"/>
                    <a:pt x="1334" y="636"/>
                    <a:pt x="1228" y="636"/>
                  </a:cubicBezTo>
                  <a:cubicBezTo>
                    <a:pt x="280" y="636"/>
                    <a:pt x="280" y="636"/>
                    <a:pt x="280" y="636"/>
                  </a:cubicBezTo>
                  <a:cubicBezTo>
                    <a:pt x="173" y="636"/>
                    <a:pt x="86" y="549"/>
                    <a:pt x="86" y="4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597"/>
                    <a:pt x="126" y="723"/>
                    <a:pt x="280" y="723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382" y="723"/>
                    <a:pt x="1508" y="597"/>
                    <a:pt x="1508" y="443"/>
                  </a:cubicBezTo>
                  <a:cubicBezTo>
                    <a:pt x="1508" y="50"/>
                    <a:pt x="1508" y="50"/>
                    <a:pt x="1508" y="50"/>
                  </a:cubicBezTo>
                  <a:cubicBezTo>
                    <a:pt x="1508" y="26"/>
                    <a:pt x="1489" y="7"/>
                    <a:pt x="1465" y="7"/>
                  </a:cubicBezTo>
                  <a:close/>
                  <a:moveTo>
                    <a:pt x="1465" y="7"/>
                  </a:moveTo>
                  <a:cubicBezTo>
                    <a:pt x="1465" y="7"/>
                    <a:pt x="1465" y="7"/>
                    <a:pt x="1465" y="7"/>
                  </a:cubicBezTo>
                </a:path>
              </a:pathLst>
            </a:custGeom>
            <a:solidFill>
              <a:srgbClr val="F9B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3042072" y="3209071"/>
              <a:ext cx="256487" cy="426246"/>
            </a:xfrm>
            <a:custGeom>
              <a:avLst/>
              <a:gdLst>
                <a:gd name="T0" fmla="*/ 292 w 644"/>
                <a:gd name="T1" fmla="*/ 1055 h 1067"/>
                <a:gd name="T2" fmla="*/ 322 w 644"/>
                <a:gd name="T3" fmla="*/ 1067 h 1067"/>
                <a:gd name="T4" fmla="*/ 352 w 644"/>
                <a:gd name="T5" fmla="*/ 1055 h 1067"/>
                <a:gd name="T6" fmla="*/ 627 w 644"/>
                <a:gd name="T7" fmla="*/ 780 h 1067"/>
                <a:gd name="T8" fmla="*/ 627 w 644"/>
                <a:gd name="T9" fmla="*/ 719 h 1067"/>
                <a:gd name="T10" fmla="*/ 566 w 644"/>
                <a:gd name="T11" fmla="*/ 719 h 1067"/>
                <a:gd name="T12" fmla="*/ 365 w 644"/>
                <a:gd name="T13" fmla="*/ 920 h 1067"/>
                <a:gd name="T14" fmla="*/ 365 w 644"/>
                <a:gd name="T15" fmla="*/ 43 h 1067"/>
                <a:gd name="T16" fmla="*/ 322 w 644"/>
                <a:gd name="T17" fmla="*/ 0 h 1067"/>
                <a:gd name="T18" fmla="*/ 279 w 644"/>
                <a:gd name="T19" fmla="*/ 43 h 1067"/>
                <a:gd name="T20" fmla="*/ 279 w 644"/>
                <a:gd name="T21" fmla="*/ 920 h 1067"/>
                <a:gd name="T22" fmla="*/ 78 w 644"/>
                <a:gd name="T23" fmla="*/ 719 h 1067"/>
                <a:gd name="T24" fmla="*/ 17 w 644"/>
                <a:gd name="T25" fmla="*/ 719 h 1067"/>
                <a:gd name="T26" fmla="*/ 17 w 644"/>
                <a:gd name="T27" fmla="*/ 780 h 1067"/>
                <a:gd name="T28" fmla="*/ 292 w 644"/>
                <a:gd name="T29" fmla="*/ 1055 h 1067"/>
                <a:gd name="T30" fmla="*/ 292 w 644"/>
                <a:gd name="T31" fmla="*/ 1055 h 1067"/>
                <a:gd name="T32" fmla="*/ 292 w 644"/>
                <a:gd name="T33" fmla="*/ 1055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" h="1067">
                  <a:moveTo>
                    <a:pt x="292" y="1055"/>
                  </a:moveTo>
                  <a:cubicBezTo>
                    <a:pt x="300" y="1063"/>
                    <a:pt x="311" y="1067"/>
                    <a:pt x="322" y="1067"/>
                  </a:cubicBezTo>
                  <a:cubicBezTo>
                    <a:pt x="333" y="1067"/>
                    <a:pt x="344" y="1063"/>
                    <a:pt x="352" y="1055"/>
                  </a:cubicBezTo>
                  <a:cubicBezTo>
                    <a:pt x="627" y="780"/>
                    <a:pt x="627" y="780"/>
                    <a:pt x="627" y="780"/>
                  </a:cubicBezTo>
                  <a:cubicBezTo>
                    <a:pt x="644" y="763"/>
                    <a:pt x="644" y="736"/>
                    <a:pt x="627" y="719"/>
                  </a:cubicBezTo>
                  <a:cubicBezTo>
                    <a:pt x="610" y="702"/>
                    <a:pt x="583" y="702"/>
                    <a:pt x="566" y="719"/>
                  </a:cubicBezTo>
                  <a:cubicBezTo>
                    <a:pt x="365" y="920"/>
                    <a:pt x="365" y="920"/>
                    <a:pt x="365" y="920"/>
                  </a:cubicBezTo>
                  <a:cubicBezTo>
                    <a:pt x="365" y="43"/>
                    <a:pt x="365" y="43"/>
                    <a:pt x="365" y="43"/>
                  </a:cubicBezTo>
                  <a:cubicBezTo>
                    <a:pt x="365" y="19"/>
                    <a:pt x="346" y="0"/>
                    <a:pt x="322" y="0"/>
                  </a:cubicBezTo>
                  <a:cubicBezTo>
                    <a:pt x="298" y="0"/>
                    <a:pt x="279" y="19"/>
                    <a:pt x="279" y="43"/>
                  </a:cubicBezTo>
                  <a:cubicBezTo>
                    <a:pt x="279" y="920"/>
                    <a:pt x="279" y="920"/>
                    <a:pt x="279" y="920"/>
                  </a:cubicBezTo>
                  <a:cubicBezTo>
                    <a:pt x="78" y="719"/>
                    <a:pt x="78" y="719"/>
                    <a:pt x="78" y="719"/>
                  </a:cubicBezTo>
                  <a:cubicBezTo>
                    <a:pt x="61" y="702"/>
                    <a:pt x="34" y="702"/>
                    <a:pt x="17" y="719"/>
                  </a:cubicBezTo>
                  <a:cubicBezTo>
                    <a:pt x="0" y="736"/>
                    <a:pt x="0" y="763"/>
                    <a:pt x="17" y="780"/>
                  </a:cubicBezTo>
                  <a:lnTo>
                    <a:pt x="292" y="1055"/>
                  </a:lnTo>
                  <a:close/>
                  <a:moveTo>
                    <a:pt x="292" y="1055"/>
                  </a:moveTo>
                  <a:cubicBezTo>
                    <a:pt x="292" y="1055"/>
                    <a:pt x="292" y="1055"/>
                    <a:pt x="292" y="1055"/>
                  </a:cubicBezTo>
                </a:path>
              </a:pathLst>
            </a:custGeom>
            <a:solidFill>
              <a:srgbClr val="F9B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1329111" y="1666368"/>
              <a:ext cx="3682405" cy="3682404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F403E"/>
                </a:solidFill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556396" y="1012711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4417469" y="2873782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2556396" y="4734855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695325" y="2873782"/>
              <a:ext cx="1227836" cy="1227836"/>
            </a:xfrm>
            <a:custGeom>
              <a:avLst/>
              <a:gdLst>
                <a:gd name="connsiteX0" fmla="*/ 0 w 911051"/>
                <a:gd name="connsiteY0" fmla="*/ 455526 h 911051"/>
                <a:gd name="connsiteX1" fmla="*/ 455526 w 911051"/>
                <a:gd name="connsiteY1" fmla="*/ 0 h 911051"/>
                <a:gd name="connsiteX2" fmla="*/ 911052 w 911051"/>
                <a:gd name="connsiteY2" fmla="*/ 455526 h 911051"/>
                <a:gd name="connsiteX3" fmla="*/ 455526 w 911051"/>
                <a:gd name="connsiteY3" fmla="*/ 911052 h 911051"/>
                <a:gd name="connsiteX4" fmla="*/ 0 w 911051"/>
                <a:gd name="connsiteY4" fmla="*/ 455526 h 9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51" h="911051">
                  <a:moveTo>
                    <a:pt x="0" y="455526"/>
                  </a:moveTo>
                  <a:cubicBezTo>
                    <a:pt x="0" y="203946"/>
                    <a:pt x="203946" y="0"/>
                    <a:pt x="455526" y="0"/>
                  </a:cubicBezTo>
                  <a:cubicBezTo>
                    <a:pt x="707106" y="0"/>
                    <a:pt x="911052" y="203946"/>
                    <a:pt x="911052" y="455526"/>
                  </a:cubicBezTo>
                  <a:cubicBezTo>
                    <a:pt x="911052" y="707106"/>
                    <a:pt x="707106" y="911052"/>
                    <a:pt x="455526" y="911052"/>
                  </a:cubicBezTo>
                  <a:cubicBezTo>
                    <a:pt x="203946" y="911052"/>
                    <a:pt x="0" y="707106"/>
                    <a:pt x="0" y="455526"/>
                  </a:cubicBezTo>
                  <a:close/>
                </a:path>
              </a:pathLst>
            </a:custGeom>
            <a:solidFill>
              <a:srgbClr val="F9FAFB"/>
            </a:solidFill>
            <a:ln w="25400">
              <a:noFill/>
            </a:ln>
            <a:effectLst>
              <a:outerShdw blurRad="127000" sx="101000" sy="101000" algn="ctr" rotWithShape="0">
                <a:srgbClr val="969F98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820" tIns="158820" rIns="158820" bIns="15882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kern="1200">
                <a:solidFill>
                  <a:srgbClr val="3F403E"/>
                </a:solidFill>
              </a:endParaRPr>
            </a:p>
          </p:txBody>
        </p:sp>
        <p:grpSp>
          <p:nvGrpSpPr>
            <p:cNvPr id="8" name="Group 47"/>
            <p:cNvGrpSpPr>
              <a:grpSpLocks noChangeAspect="1"/>
            </p:cNvGrpSpPr>
            <p:nvPr/>
          </p:nvGrpSpPr>
          <p:grpSpPr bwMode="auto">
            <a:xfrm>
              <a:off x="2947933" y="1349268"/>
              <a:ext cx="444762" cy="554721"/>
              <a:chOff x="4142" y="402"/>
              <a:chExt cx="271" cy="338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9" name="Freeform 48"/>
              <p:cNvSpPr>
                <a:spLocks noEditPoints="1"/>
              </p:cNvSpPr>
              <p:nvPr/>
            </p:nvSpPr>
            <p:spPr bwMode="auto">
              <a:xfrm>
                <a:off x="4142" y="461"/>
                <a:ext cx="211" cy="279"/>
              </a:xfrm>
              <a:custGeom>
                <a:avLst/>
                <a:gdLst>
                  <a:gd name="T0" fmla="*/ 850 w 973"/>
                  <a:gd name="T1" fmla="*/ 0 h 1290"/>
                  <a:gd name="T2" fmla="*/ 124 w 973"/>
                  <a:gd name="T3" fmla="*/ 0 h 1290"/>
                  <a:gd name="T4" fmla="*/ 0 w 973"/>
                  <a:gd name="T5" fmla="*/ 124 h 1290"/>
                  <a:gd name="T6" fmla="*/ 0 w 973"/>
                  <a:gd name="T7" fmla="*/ 1166 h 1290"/>
                  <a:gd name="T8" fmla="*/ 124 w 973"/>
                  <a:gd name="T9" fmla="*/ 1290 h 1290"/>
                  <a:gd name="T10" fmla="*/ 850 w 973"/>
                  <a:gd name="T11" fmla="*/ 1290 h 1290"/>
                  <a:gd name="T12" fmla="*/ 973 w 973"/>
                  <a:gd name="T13" fmla="*/ 1166 h 1290"/>
                  <a:gd name="T14" fmla="*/ 973 w 973"/>
                  <a:gd name="T15" fmla="*/ 124 h 1290"/>
                  <a:gd name="T16" fmla="*/ 850 w 973"/>
                  <a:gd name="T17" fmla="*/ 0 h 1290"/>
                  <a:gd name="T18" fmla="*/ 887 w 973"/>
                  <a:gd name="T19" fmla="*/ 1166 h 1290"/>
                  <a:gd name="T20" fmla="*/ 850 w 973"/>
                  <a:gd name="T21" fmla="*/ 1203 h 1290"/>
                  <a:gd name="T22" fmla="*/ 123 w 973"/>
                  <a:gd name="T23" fmla="*/ 1203 h 1290"/>
                  <a:gd name="T24" fmla="*/ 86 w 973"/>
                  <a:gd name="T25" fmla="*/ 1166 h 1290"/>
                  <a:gd name="T26" fmla="*/ 86 w 973"/>
                  <a:gd name="T27" fmla="*/ 124 h 1290"/>
                  <a:gd name="T28" fmla="*/ 123 w 973"/>
                  <a:gd name="T29" fmla="*/ 87 h 1290"/>
                  <a:gd name="T30" fmla="*/ 850 w 973"/>
                  <a:gd name="T31" fmla="*/ 87 h 1290"/>
                  <a:gd name="T32" fmla="*/ 887 w 973"/>
                  <a:gd name="T33" fmla="*/ 124 h 1290"/>
                  <a:gd name="T34" fmla="*/ 887 w 973"/>
                  <a:gd name="T35" fmla="*/ 1166 h 1290"/>
                  <a:gd name="T36" fmla="*/ 887 w 973"/>
                  <a:gd name="T37" fmla="*/ 1166 h 1290"/>
                  <a:gd name="T38" fmla="*/ 887 w 973"/>
                  <a:gd name="T39" fmla="*/ 1166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73" h="1290">
                    <a:moveTo>
                      <a:pt x="850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5" y="0"/>
                      <a:pt x="0" y="56"/>
                      <a:pt x="0" y="124"/>
                    </a:cubicBezTo>
                    <a:cubicBezTo>
                      <a:pt x="0" y="1166"/>
                      <a:pt x="0" y="1166"/>
                      <a:pt x="0" y="1166"/>
                    </a:cubicBezTo>
                    <a:cubicBezTo>
                      <a:pt x="0" y="1234"/>
                      <a:pt x="55" y="1290"/>
                      <a:pt x="124" y="1290"/>
                    </a:cubicBezTo>
                    <a:cubicBezTo>
                      <a:pt x="850" y="1290"/>
                      <a:pt x="850" y="1290"/>
                      <a:pt x="850" y="1290"/>
                    </a:cubicBezTo>
                    <a:cubicBezTo>
                      <a:pt x="918" y="1290"/>
                      <a:pt x="973" y="1234"/>
                      <a:pt x="973" y="1166"/>
                    </a:cubicBezTo>
                    <a:cubicBezTo>
                      <a:pt x="973" y="124"/>
                      <a:pt x="973" y="124"/>
                      <a:pt x="973" y="124"/>
                    </a:cubicBezTo>
                    <a:cubicBezTo>
                      <a:pt x="973" y="56"/>
                      <a:pt x="918" y="0"/>
                      <a:pt x="850" y="0"/>
                    </a:cubicBezTo>
                    <a:close/>
                    <a:moveTo>
                      <a:pt x="887" y="1166"/>
                    </a:moveTo>
                    <a:cubicBezTo>
                      <a:pt x="887" y="1186"/>
                      <a:pt x="870" y="1203"/>
                      <a:pt x="850" y="1203"/>
                    </a:cubicBezTo>
                    <a:cubicBezTo>
                      <a:pt x="123" y="1203"/>
                      <a:pt x="123" y="1203"/>
                      <a:pt x="123" y="1203"/>
                    </a:cubicBezTo>
                    <a:cubicBezTo>
                      <a:pt x="103" y="1203"/>
                      <a:pt x="86" y="1186"/>
                      <a:pt x="86" y="1166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03"/>
                      <a:pt x="103" y="87"/>
                      <a:pt x="123" y="87"/>
                    </a:cubicBezTo>
                    <a:cubicBezTo>
                      <a:pt x="850" y="87"/>
                      <a:pt x="850" y="87"/>
                      <a:pt x="850" y="87"/>
                    </a:cubicBezTo>
                    <a:cubicBezTo>
                      <a:pt x="870" y="87"/>
                      <a:pt x="887" y="103"/>
                      <a:pt x="887" y="124"/>
                    </a:cubicBezTo>
                    <a:lnTo>
                      <a:pt x="887" y="1166"/>
                    </a:lnTo>
                    <a:close/>
                    <a:moveTo>
                      <a:pt x="887" y="1166"/>
                    </a:moveTo>
                    <a:cubicBezTo>
                      <a:pt x="887" y="1166"/>
                      <a:pt x="887" y="1166"/>
                      <a:pt x="887" y="11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10" name="Freeform 49"/>
              <p:cNvSpPr>
                <a:spLocks noEditPoints="1"/>
              </p:cNvSpPr>
              <p:nvPr/>
            </p:nvSpPr>
            <p:spPr bwMode="auto">
              <a:xfrm>
                <a:off x="4202" y="402"/>
                <a:ext cx="211" cy="279"/>
              </a:xfrm>
              <a:custGeom>
                <a:avLst/>
                <a:gdLst>
                  <a:gd name="T0" fmla="*/ 850 w 973"/>
                  <a:gd name="T1" fmla="*/ 0 h 1289"/>
                  <a:gd name="T2" fmla="*/ 123 w 973"/>
                  <a:gd name="T3" fmla="*/ 0 h 1289"/>
                  <a:gd name="T4" fmla="*/ 0 w 973"/>
                  <a:gd name="T5" fmla="*/ 124 h 1289"/>
                  <a:gd name="T6" fmla="*/ 43 w 973"/>
                  <a:gd name="T7" fmla="*/ 167 h 1289"/>
                  <a:gd name="T8" fmla="*/ 86 w 973"/>
                  <a:gd name="T9" fmla="*/ 124 h 1289"/>
                  <a:gd name="T10" fmla="*/ 123 w 973"/>
                  <a:gd name="T11" fmla="*/ 86 h 1289"/>
                  <a:gd name="T12" fmla="*/ 850 w 973"/>
                  <a:gd name="T13" fmla="*/ 86 h 1289"/>
                  <a:gd name="T14" fmla="*/ 887 w 973"/>
                  <a:gd name="T15" fmla="*/ 124 h 1289"/>
                  <a:gd name="T16" fmla="*/ 887 w 973"/>
                  <a:gd name="T17" fmla="*/ 1166 h 1289"/>
                  <a:gd name="T18" fmla="*/ 850 w 973"/>
                  <a:gd name="T19" fmla="*/ 1203 h 1289"/>
                  <a:gd name="T20" fmla="*/ 806 w 973"/>
                  <a:gd name="T21" fmla="*/ 1246 h 1289"/>
                  <a:gd name="T22" fmla="*/ 850 w 973"/>
                  <a:gd name="T23" fmla="*/ 1289 h 1289"/>
                  <a:gd name="T24" fmla="*/ 973 w 973"/>
                  <a:gd name="T25" fmla="*/ 1166 h 1289"/>
                  <a:gd name="T26" fmla="*/ 973 w 973"/>
                  <a:gd name="T27" fmla="*/ 124 h 1289"/>
                  <a:gd name="T28" fmla="*/ 850 w 973"/>
                  <a:gd name="T29" fmla="*/ 0 h 1289"/>
                  <a:gd name="T30" fmla="*/ 850 w 973"/>
                  <a:gd name="T31" fmla="*/ 0 h 1289"/>
                  <a:gd name="T32" fmla="*/ 850 w 973"/>
                  <a:gd name="T33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3" h="1289">
                    <a:moveTo>
                      <a:pt x="850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55" y="0"/>
                      <a:pt x="0" y="55"/>
                      <a:pt x="0" y="124"/>
                    </a:cubicBezTo>
                    <a:cubicBezTo>
                      <a:pt x="0" y="148"/>
                      <a:pt x="19" y="167"/>
                      <a:pt x="43" y="167"/>
                    </a:cubicBezTo>
                    <a:cubicBezTo>
                      <a:pt x="67" y="167"/>
                      <a:pt x="86" y="148"/>
                      <a:pt x="86" y="124"/>
                    </a:cubicBezTo>
                    <a:cubicBezTo>
                      <a:pt x="86" y="103"/>
                      <a:pt x="103" y="86"/>
                      <a:pt x="123" y="86"/>
                    </a:cubicBezTo>
                    <a:cubicBezTo>
                      <a:pt x="850" y="86"/>
                      <a:pt x="850" y="86"/>
                      <a:pt x="850" y="86"/>
                    </a:cubicBezTo>
                    <a:cubicBezTo>
                      <a:pt x="870" y="86"/>
                      <a:pt x="887" y="103"/>
                      <a:pt x="887" y="124"/>
                    </a:cubicBezTo>
                    <a:cubicBezTo>
                      <a:pt x="887" y="1166"/>
                      <a:pt x="887" y="1166"/>
                      <a:pt x="887" y="1166"/>
                    </a:cubicBezTo>
                    <a:cubicBezTo>
                      <a:pt x="887" y="1186"/>
                      <a:pt x="870" y="1203"/>
                      <a:pt x="850" y="1203"/>
                    </a:cubicBezTo>
                    <a:cubicBezTo>
                      <a:pt x="826" y="1203"/>
                      <a:pt x="806" y="1222"/>
                      <a:pt x="806" y="1246"/>
                    </a:cubicBezTo>
                    <a:cubicBezTo>
                      <a:pt x="806" y="1270"/>
                      <a:pt x="826" y="1289"/>
                      <a:pt x="850" y="1289"/>
                    </a:cubicBezTo>
                    <a:cubicBezTo>
                      <a:pt x="918" y="1289"/>
                      <a:pt x="973" y="1234"/>
                      <a:pt x="973" y="1166"/>
                    </a:cubicBezTo>
                    <a:cubicBezTo>
                      <a:pt x="973" y="124"/>
                      <a:pt x="973" y="124"/>
                      <a:pt x="973" y="124"/>
                    </a:cubicBezTo>
                    <a:cubicBezTo>
                      <a:pt x="973" y="55"/>
                      <a:pt x="918" y="0"/>
                      <a:pt x="850" y="0"/>
                    </a:cubicBezTo>
                    <a:close/>
                    <a:moveTo>
                      <a:pt x="850" y="0"/>
                    </a:moveTo>
                    <a:cubicBezTo>
                      <a:pt x="850" y="0"/>
                      <a:pt x="850" y="0"/>
                      <a:pt x="85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  <p:sp>
          <p:nvSpPr>
            <p:cNvPr id="14" name="Freeform 121"/>
            <p:cNvSpPr>
              <a:spLocks noEditPoints="1"/>
            </p:cNvSpPr>
            <p:nvPr/>
          </p:nvSpPr>
          <p:spPr bwMode="auto">
            <a:xfrm>
              <a:off x="2912647" y="5092747"/>
              <a:ext cx="515334" cy="512050"/>
            </a:xfrm>
            <a:custGeom>
              <a:avLst/>
              <a:gdLst>
                <a:gd name="T0" fmla="*/ 1430 w 1447"/>
                <a:gd name="T1" fmla="*/ 1369 h 1443"/>
                <a:gd name="T2" fmla="*/ 1080 w 1447"/>
                <a:gd name="T3" fmla="*/ 1019 h 1443"/>
                <a:gd name="T4" fmla="*/ 1231 w 1447"/>
                <a:gd name="T5" fmla="*/ 615 h 1443"/>
                <a:gd name="T6" fmla="*/ 615 w 1447"/>
                <a:gd name="T7" fmla="*/ 0 h 1443"/>
                <a:gd name="T8" fmla="*/ 0 w 1447"/>
                <a:gd name="T9" fmla="*/ 615 h 1443"/>
                <a:gd name="T10" fmla="*/ 615 w 1447"/>
                <a:gd name="T11" fmla="*/ 1230 h 1443"/>
                <a:gd name="T12" fmla="*/ 1019 w 1447"/>
                <a:gd name="T13" fmla="*/ 1079 h 1443"/>
                <a:gd name="T14" fmla="*/ 1370 w 1447"/>
                <a:gd name="T15" fmla="*/ 1430 h 1443"/>
                <a:gd name="T16" fmla="*/ 1400 w 1447"/>
                <a:gd name="T17" fmla="*/ 1443 h 1443"/>
                <a:gd name="T18" fmla="*/ 1430 w 1447"/>
                <a:gd name="T19" fmla="*/ 1430 h 1443"/>
                <a:gd name="T20" fmla="*/ 1430 w 1447"/>
                <a:gd name="T21" fmla="*/ 1369 h 1443"/>
                <a:gd name="T22" fmla="*/ 86 w 1447"/>
                <a:gd name="T23" fmla="*/ 615 h 1443"/>
                <a:gd name="T24" fmla="*/ 615 w 1447"/>
                <a:gd name="T25" fmla="*/ 86 h 1443"/>
                <a:gd name="T26" fmla="*/ 1144 w 1447"/>
                <a:gd name="T27" fmla="*/ 615 h 1443"/>
                <a:gd name="T28" fmla="*/ 615 w 1447"/>
                <a:gd name="T29" fmla="*/ 1144 h 1443"/>
                <a:gd name="T30" fmla="*/ 86 w 1447"/>
                <a:gd name="T31" fmla="*/ 615 h 1443"/>
                <a:gd name="T32" fmla="*/ 86 w 1447"/>
                <a:gd name="T33" fmla="*/ 615 h 1443"/>
                <a:gd name="T34" fmla="*/ 86 w 1447"/>
                <a:gd name="T35" fmla="*/ 61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7" h="1443">
                  <a:moveTo>
                    <a:pt x="1430" y="1369"/>
                  </a:moveTo>
                  <a:cubicBezTo>
                    <a:pt x="1080" y="1019"/>
                    <a:pt x="1080" y="1019"/>
                    <a:pt x="1080" y="1019"/>
                  </a:cubicBezTo>
                  <a:cubicBezTo>
                    <a:pt x="1174" y="910"/>
                    <a:pt x="1231" y="769"/>
                    <a:pt x="1231" y="615"/>
                  </a:cubicBezTo>
                  <a:cubicBezTo>
                    <a:pt x="1231" y="275"/>
                    <a:pt x="955" y="0"/>
                    <a:pt x="615" y="0"/>
                  </a:cubicBezTo>
                  <a:cubicBezTo>
                    <a:pt x="276" y="0"/>
                    <a:pt x="0" y="276"/>
                    <a:pt x="0" y="615"/>
                  </a:cubicBezTo>
                  <a:cubicBezTo>
                    <a:pt x="0" y="954"/>
                    <a:pt x="276" y="1230"/>
                    <a:pt x="615" y="1230"/>
                  </a:cubicBezTo>
                  <a:cubicBezTo>
                    <a:pt x="770" y="1230"/>
                    <a:pt x="911" y="1173"/>
                    <a:pt x="1019" y="1079"/>
                  </a:cubicBezTo>
                  <a:cubicBezTo>
                    <a:pt x="1370" y="1430"/>
                    <a:pt x="1370" y="1430"/>
                    <a:pt x="1370" y="1430"/>
                  </a:cubicBezTo>
                  <a:cubicBezTo>
                    <a:pt x="1378" y="1438"/>
                    <a:pt x="1389" y="1443"/>
                    <a:pt x="1400" y="1443"/>
                  </a:cubicBezTo>
                  <a:cubicBezTo>
                    <a:pt x="1411" y="1443"/>
                    <a:pt x="1422" y="1439"/>
                    <a:pt x="1430" y="1430"/>
                  </a:cubicBezTo>
                  <a:cubicBezTo>
                    <a:pt x="1447" y="1413"/>
                    <a:pt x="1447" y="1386"/>
                    <a:pt x="1430" y="1369"/>
                  </a:cubicBezTo>
                  <a:close/>
                  <a:moveTo>
                    <a:pt x="86" y="615"/>
                  </a:moveTo>
                  <a:cubicBezTo>
                    <a:pt x="86" y="323"/>
                    <a:pt x="324" y="86"/>
                    <a:pt x="615" y="86"/>
                  </a:cubicBezTo>
                  <a:cubicBezTo>
                    <a:pt x="907" y="86"/>
                    <a:pt x="1144" y="323"/>
                    <a:pt x="1144" y="615"/>
                  </a:cubicBezTo>
                  <a:cubicBezTo>
                    <a:pt x="1144" y="907"/>
                    <a:pt x="907" y="1144"/>
                    <a:pt x="615" y="1144"/>
                  </a:cubicBezTo>
                  <a:cubicBezTo>
                    <a:pt x="324" y="1144"/>
                    <a:pt x="86" y="907"/>
                    <a:pt x="86" y="615"/>
                  </a:cubicBezTo>
                  <a:close/>
                  <a:moveTo>
                    <a:pt x="86" y="615"/>
                  </a:moveTo>
                  <a:cubicBezTo>
                    <a:pt x="86" y="615"/>
                    <a:pt x="86" y="615"/>
                    <a:pt x="86" y="615"/>
                  </a:cubicBezTo>
                </a:path>
              </a:pathLst>
            </a:custGeom>
            <a:solidFill>
              <a:srgbClr val="3F403E"/>
            </a:solidFill>
            <a:ln>
              <a:noFill/>
            </a:ln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F403E"/>
                </a:solidFill>
              </a:endParaRPr>
            </a:p>
          </p:txBody>
        </p:sp>
        <p:grpSp>
          <p:nvGrpSpPr>
            <p:cNvPr id="15" name="Group 182"/>
            <p:cNvGrpSpPr>
              <a:grpSpLocks noChangeAspect="1"/>
            </p:cNvGrpSpPr>
            <p:nvPr/>
          </p:nvGrpSpPr>
          <p:grpSpPr bwMode="auto">
            <a:xfrm>
              <a:off x="1040088" y="3209519"/>
              <a:ext cx="538310" cy="556363"/>
              <a:chOff x="773" y="2962"/>
              <a:chExt cx="328" cy="339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16" name="Freeform 183"/>
              <p:cNvSpPr>
                <a:spLocks noEditPoints="1"/>
              </p:cNvSpPr>
              <p:nvPr/>
            </p:nvSpPr>
            <p:spPr bwMode="auto">
              <a:xfrm>
                <a:off x="773" y="2962"/>
                <a:ext cx="279" cy="211"/>
              </a:xfrm>
              <a:custGeom>
                <a:avLst/>
                <a:gdLst>
                  <a:gd name="T0" fmla="*/ 333 w 1289"/>
                  <a:gd name="T1" fmla="*/ 311 h 975"/>
                  <a:gd name="T2" fmla="*/ 1145 w 1289"/>
                  <a:gd name="T3" fmla="*/ 290 h 975"/>
                  <a:gd name="T4" fmla="*/ 959 w 1289"/>
                  <a:gd name="T5" fmla="*/ 297 h 975"/>
                  <a:gd name="T6" fmla="*/ 917 w 1289"/>
                  <a:gd name="T7" fmla="*/ 342 h 975"/>
                  <a:gd name="T8" fmla="*/ 961 w 1289"/>
                  <a:gd name="T9" fmla="*/ 383 h 975"/>
                  <a:gd name="T10" fmla="*/ 962 w 1289"/>
                  <a:gd name="T11" fmla="*/ 383 h 975"/>
                  <a:gd name="T12" fmla="*/ 1248 w 1289"/>
                  <a:gd name="T13" fmla="*/ 373 h 975"/>
                  <a:gd name="T14" fmla="*/ 1289 w 1289"/>
                  <a:gd name="T15" fmla="*/ 330 h 975"/>
                  <a:gd name="T16" fmla="*/ 1289 w 1289"/>
                  <a:gd name="T17" fmla="*/ 324 h 975"/>
                  <a:gd name="T18" fmla="*/ 1279 w 1289"/>
                  <a:gd name="T19" fmla="*/ 42 h 975"/>
                  <a:gd name="T20" fmla="*/ 1234 w 1289"/>
                  <a:gd name="T21" fmla="*/ 1 h 975"/>
                  <a:gd name="T22" fmla="*/ 1192 w 1289"/>
                  <a:gd name="T23" fmla="*/ 45 h 975"/>
                  <a:gd name="T24" fmla="*/ 1199 w 1289"/>
                  <a:gd name="T25" fmla="*/ 222 h 975"/>
                  <a:gd name="T26" fmla="*/ 787 w 1289"/>
                  <a:gd name="T27" fmla="*/ 65 h 975"/>
                  <a:gd name="T28" fmla="*/ 275 w 1289"/>
                  <a:gd name="T29" fmla="*/ 247 h 975"/>
                  <a:gd name="T30" fmla="*/ 61 w 1289"/>
                  <a:gd name="T31" fmla="*/ 942 h 975"/>
                  <a:gd name="T32" fmla="*/ 103 w 1289"/>
                  <a:gd name="T33" fmla="*/ 975 h 975"/>
                  <a:gd name="T34" fmla="*/ 113 w 1289"/>
                  <a:gd name="T35" fmla="*/ 974 h 975"/>
                  <a:gd name="T36" fmla="*/ 145 w 1289"/>
                  <a:gd name="T37" fmla="*/ 922 h 975"/>
                  <a:gd name="T38" fmla="*/ 333 w 1289"/>
                  <a:gd name="T39" fmla="*/ 311 h 975"/>
                  <a:gd name="T40" fmla="*/ 333 w 1289"/>
                  <a:gd name="T41" fmla="*/ 311 h 975"/>
                  <a:gd name="T42" fmla="*/ 333 w 1289"/>
                  <a:gd name="T43" fmla="*/ 311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89" h="975">
                    <a:moveTo>
                      <a:pt x="333" y="311"/>
                    </a:moveTo>
                    <a:cubicBezTo>
                      <a:pt x="564" y="102"/>
                      <a:pt x="910" y="99"/>
                      <a:pt x="1145" y="290"/>
                    </a:cubicBezTo>
                    <a:cubicBezTo>
                      <a:pt x="959" y="297"/>
                      <a:pt x="959" y="297"/>
                      <a:pt x="959" y="297"/>
                    </a:cubicBezTo>
                    <a:cubicBezTo>
                      <a:pt x="935" y="298"/>
                      <a:pt x="916" y="318"/>
                      <a:pt x="917" y="342"/>
                    </a:cubicBezTo>
                    <a:cubicBezTo>
                      <a:pt x="918" y="365"/>
                      <a:pt x="938" y="383"/>
                      <a:pt x="961" y="383"/>
                    </a:cubicBezTo>
                    <a:cubicBezTo>
                      <a:pt x="962" y="383"/>
                      <a:pt x="962" y="383"/>
                      <a:pt x="962" y="383"/>
                    </a:cubicBezTo>
                    <a:cubicBezTo>
                      <a:pt x="1248" y="373"/>
                      <a:pt x="1248" y="373"/>
                      <a:pt x="1248" y="373"/>
                    </a:cubicBezTo>
                    <a:cubicBezTo>
                      <a:pt x="1271" y="372"/>
                      <a:pt x="1289" y="353"/>
                      <a:pt x="1289" y="330"/>
                    </a:cubicBezTo>
                    <a:cubicBezTo>
                      <a:pt x="1289" y="324"/>
                      <a:pt x="1289" y="324"/>
                      <a:pt x="1289" y="324"/>
                    </a:cubicBezTo>
                    <a:cubicBezTo>
                      <a:pt x="1279" y="42"/>
                      <a:pt x="1279" y="42"/>
                      <a:pt x="1279" y="42"/>
                    </a:cubicBezTo>
                    <a:cubicBezTo>
                      <a:pt x="1278" y="18"/>
                      <a:pt x="1258" y="0"/>
                      <a:pt x="1234" y="1"/>
                    </a:cubicBezTo>
                    <a:cubicBezTo>
                      <a:pt x="1210" y="2"/>
                      <a:pt x="1191" y="21"/>
                      <a:pt x="1192" y="45"/>
                    </a:cubicBezTo>
                    <a:cubicBezTo>
                      <a:pt x="1199" y="222"/>
                      <a:pt x="1199" y="222"/>
                      <a:pt x="1199" y="222"/>
                    </a:cubicBezTo>
                    <a:cubicBezTo>
                      <a:pt x="1083" y="127"/>
                      <a:pt x="940" y="72"/>
                      <a:pt x="787" y="65"/>
                    </a:cubicBezTo>
                    <a:cubicBezTo>
                      <a:pt x="597" y="55"/>
                      <a:pt x="415" y="120"/>
                      <a:pt x="275" y="247"/>
                    </a:cubicBezTo>
                    <a:cubicBezTo>
                      <a:pt x="82" y="422"/>
                      <a:pt x="0" y="689"/>
                      <a:pt x="61" y="942"/>
                    </a:cubicBezTo>
                    <a:cubicBezTo>
                      <a:pt x="66" y="962"/>
                      <a:pt x="83" y="975"/>
                      <a:pt x="103" y="975"/>
                    </a:cubicBezTo>
                    <a:cubicBezTo>
                      <a:pt x="107" y="975"/>
                      <a:pt x="110" y="975"/>
                      <a:pt x="113" y="974"/>
                    </a:cubicBezTo>
                    <a:cubicBezTo>
                      <a:pt x="136" y="968"/>
                      <a:pt x="151" y="945"/>
                      <a:pt x="145" y="922"/>
                    </a:cubicBezTo>
                    <a:cubicBezTo>
                      <a:pt x="91" y="699"/>
                      <a:pt x="163" y="465"/>
                      <a:pt x="333" y="311"/>
                    </a:cubicBezTo>
                    <a:close/>
                    <a:moveTo>
                      <a:pt x="333" y="311"/>
                    </a:moveTo>
                    <a:cubicBezTo>
                      <a:pt x="333" y="311"/>
                      <a:pt x="333" y="311"/>
                      <a:pt x="333" y="3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17" name="Freeform 184"/>
              <p:cNvSpPr>
                <a:spLocks noEditPoints="1"/>
              </p:cNvSpPr>
              <p:nvPr/>
            </p:nvSpPr>
            <p:spPr bwMode="auto">
              <a:xfrm>
                <a:off x="821" y="3090"/>
                <a:ext cx="280" cy="211"/>
              </a:xfrm>
              <a:custGeom>
                <a:avLst/>
                <a:gdLst>
                  <a:gd name="T0" fmla="*/ 1235 w 1296"/>
                  <a:gd name="T1" fmla="*/ 37 h 979"/>
                  <a:gd name="T2" fmla="*/ 1183 w 1296"/>
                  <a:gd name="T3" fmla="*/ 6 h 979"/>
                  <a:gd name="T4" fmla="*/ 1151 w 1296"/>
                  <a:gd name="T5" fmla="*/ 58 h 979"/>
                  <a:gd name="T6" fmla="*/ 963 w 1296"/>
                  <a:gd name="T7" fmla="*/ 668 h 979"/>
                  <a:gd name="T8" fmla="*/ 545 w 1296"/>
                  <a:gd name="T9" fmla="*/ 829 h 979"/>
                  <a:gd name="T10" fmla="*/ 146 w 1296"/>
                  <a:gd name="T11" fmla="*/ 685 h 979"/>
                  <a:gd name="T12" fmla="*/ 334 w 1296"/>
                  <a:gd name="T13" fmla="*/ 668 h 979"/>
                  <a:gd name="T14" fmla="*/ 373 w 1296"/>
                  <a:gd name="T15" fmla="*/ 621 h 979"/>
                  <a:gd name="T16" fmla="*/ 326 w 1296"/>
                  <a:gd name="T17" fmla="*/ 582 h 979"/>
                  <a:gd name="T18" fmla="*/ 41 w 1296"/>
                  <a:gd name="T19" fmla="*/ 608 h 979"/>
                  <a:gd name="T20" fmla="*/ 2 w 1296"/>
                  <a:gd name="T21" fmla="*/ 655 h 979"/>
                  <a:gd name="T22" fmla="*/ 28 w 1296"/>
                  <a:gd name="T23" fmla="*/ 939 h 979"/>
                  <a:gd name="T24" fmla="*/ 71 w 1296"/>
                  <a:gd name="T25" fmla="*/ 979 h 979"/>
                  <a:gd name="T26" fmla="*/ 75 w 1296"/>
                  <a:gd name="T27" fmla="*/ 978 h 979"/>
                  <a:gd name="T28" fmla="*/ 114 w 1296"/>
                  <a:gd name="T29" fmla="*/ 931 h 979"/>
                  <a:gd name="T30" fmla="*/ 98 w 1296"/>
                  <a:gd name="T31" fmla="*/ 758 h 979"/>
                  <a:gd name="T32" fmla="*/ 509 w 1296"/>
                  <a:gd name="T33" fmla="*/ 915 h 979"/>
                  <a:gd name="T34" fmla="*/ 545 w 1296"/>
                  <a:gd name="T35" fmla="*/ 916 h 979"/>
                  <a:gd name="T36" fmla="*/ 1021 w 1296"/>
                  <a:gd name="T37" fmla="*/ 732 h 979"/>
                  <a:gd name="T38" fmla="*/ 1235 w 1296"/>
                  <a:gd name="T39" fmla="*/ 37 h 979"/>
                  <a:gd name="T40" fmla="*/ 1235 w 1296"/>
                  <a:gd name="T41" fmla="*/ 37 h 979"/>
                  <a:gd name="T42" fmla="*/ 1235 w 1296"/>
                  <a:gd name="T43" fmla="*/ 3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96" h="979">
                    <a:moveTo>
                      <a:pt x="1235" y="37"/>
                    </a:moveTo>
                    <a:cubicBezTo>
                      <a:pt x="1229" y="14"/>
                      <a:pt x="1206" y="0"/>
                      <a:pt x="1183" y="6"/>
                    </a:cubicBezTo>
                    <a:cubicBezTo>
                      <a:pt x="1160" y="11"/>
                      <a:pt x="1145" y="35"/>
                      <a:pt x="1151" y="58"/>
                    </a:cubicBezTo>
                    <a:cubicBezTo>
                      <a:pt x="1205" y="280"/>
                      <a:pt x="1133" y="514"/>
                      <a:pt x="963" y="668"/>
                    </a:cubicBezTo>
                    <a:cubicBezTo>
                      <a:pt x="844" y="776"/>
                      <a:pt x="694" y="829"/>
                      <a:pt x="545" y="829"/>
                    </a:cubicBezTo>
                    <a:cubicBezTo>
                      <a:pt x="402" y="829"/>
                      <a:pt x="260" y="781"/>
                      <a:pt x="146" y="685"/>
                    </a:cubicBezTo>
                    <a:cubicBezTo>
                      <a:pt x="334" y="668"/>
                      <a:pt x="334" y="668"/>
                      <a:pt x="334" y="668"/>
                    </a:cubicBezTo>
                    <a:cubicBezTo>
                      <a:pt x="358" y="666"/>
                      <a:pt x="375" y="645"/>
                      <a:pt x="373" y="621"/>
                    </a:cubicBezTo>
                    <a:cubicBezTo>
                      <a:pt x="371" y="597"/>
                      <a:pt x="350" y="580"/>
                      <a:pt x="326" y="582"/>
                    </a:cubicBezTo>
                    <a:cubicBezTo>
                      <a:pt x="41" y="608"/>
                      <a:pt x="41" y="608"/>
                      <a:pt x="41" y="608"/>
                    </a:cubicBezTo>
                    <a:cubicBezTo>
                      <a:pt x="18" y="610"/>
                      <a:pt x="0" y="631"/>
                      <a:pt x="2" y="655"/>
                    </a:cubicBezTo>
                    <a:cubicBezTo>
                      <a:pt x="28" y="939"/>
                      <a:pt x="28" y="939"/>
                      <a:pt x="28" y="939"/>
                    </a:cubicBezTo>
                    <a:cubicBezTo>
                      <a:pt x="30" y="962"/>
                      <a:pt x="49" y="979"/>
                      <a:pt x="71" y="979"/>
                    </a:cubicBezTo>
                    <a:cubicBezTo>
                      <a:pt x="72" y="979"/>
                      <a:pt x="73" y="979"/>
                      <a:pt x="75" y="978"/>
                    </a:cubicBezTo>
                    <a:cubicBezTo>
                      <a:pt x="98" y="976"/>
                      <a:pt x="116" y="955"/>
                      <a:pt x="114" y="931"/>
                    </a:cubicBezTo>
                    <a:cubicBezTo>
                      <a:pt x="98" y="758"/>
                      <a:pt x="98" y="758"/>
                      <a:pt x="98" y="758"/>
                    </a:cubicBezTo>
                    <a:cubicBezTo>
                      <a:pt x="215" y="852"/>
                      <a:pt x="357" y="907"/>
                      <a:pt x="509" y="915"/>
                    </a:cubicBezTo>
                    <a:cubicBezTo>
                      <a:pt x="521" y="915"/>
                      <a:pt x="533" y="916"/>
                      <a:pt x="545" y="916"/>
                    </a:cubicBezTo>
                    <a:cubicBezTo>
                      <a:pt x="721" y="916"/>
                      <a:pt x="889" y="851"/>
                      <a:pt x="1021" y="732"/>
                    </a:cubicBezTo>
                    <a:cubicBezTo>
                      <a:pt x="1214" y="557"/>
                      <a:pt x="1296" y="291"/>
                      <a:pt x="1235" y="37"/>
                    </a:cubicBezTo>
                    <a:close/>
                    <a:moveTo>
                      <a:pt x="1235" y="37"/>
                    </a:moveTo>
                    <a:cubicBezTo>
                      <a:pt x="1235" y="37"/>
                      <a:pt x="1235" y="37"/>
                      <a:pt x="1235" y="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  <p:grpSp>
          <p:nvGrpSpPr>
            <p:cNvPr id="18" name="Group 210"/>
            <p:cNvGrpSpPr>
              <a:grpSpLocks noChangeAspect="1"/>
            </p:cNvGrpSpPr>
            <p:nvPr/>
          </p:nvGrpSpPr>
          <p:grpSpPr bwMode="auto">
            <a:xfrm>
              <a:off x="4781926" y="3219366"/>
              <a:ext cx="498921" cy="536669"/>
              <a:chOff x="3662" y="2962"/>
              <a:chExt cx="304" cy="327"/>
            </a:xfrm>
            <a:solidFill>
              <a:srgbClr val="3F403E"/>
            </a:solidFill>
            <a:effectLst>
              <a:outerShdw blurRad="127000" sx="101000" sy="101000" algn="ctr" rotWithShape="0">
                <a:schemeClr val="bg1">
                  <a:alpha val="40000"/>
                </a:schemeClr>
              </a:outerShdw>
            </a:effectLst>
          </p:grpSpPr>
          <p:sp>
            <p:nvSpPr>
              <p:cNvPr id="19" name="Freeform 211"/>
              <p:cNvSpPr>
                <a:spLocks noEditPoints="1"/>
              </p:cNvSpPr>
              <p:nvPr/>
            </p:nvSpPr>
            <p:spPr bwMode="auto">
              <a:xfrm>
                <a:off x="3662" y="3188"/>
                <a:ext cx="118" cy="56"/>
              </a:xfrm>
              <a:custGeom>
                <a:avLst/>
                <a:gdLst>
                  <a:gd name="T0" fmla="*/ 524 w 547"/>
                  <a:gd name="T1" fmla="*/ 15 h 260"/>
                  <a:gd name="T2" fmla="*/ 463 w 547"/>
                  <a:gd name="T3" fmla="*/ 24 h 260"/>
                  <a:gd name="T4" fmla="*/ 162 w 547"/>
                  <a:gd name="T5" fmla="*/ 174 h 260"/>
                  <a:gd name="T6" fmla="*/ 43 w 547"/>
                  <a:gd name="T7" fmla="*/ 174 h 260"/>
                  <a:gd name="T8" fmla="*/ 0 w 547"/>
                  <a:gd name="T9" fmla="*/ 217 h 260"/>
                  <a:gd name="T10" fmla="*/ 43 w 547"/>
                  <a:gd name="T11" fmla="*/ 260 h 260"/>
                  <a:gd name="T12" fmla="*/ 163 w 547"/>
                  <a:gd name="T13" fmla="*/ 260 h 260"/>
                  <a:gd name="T14" fmla="*/ 372 w 547"/>
                  <a:gd name="T15" fmla="*/ 210 h 260"/>
                  <a:gd name="T16" fmla="*/ 532 w 547"/>
                  <a:gd name="T17" fmla="*/ 75 h 260"/>
                  <a:gd name="T18" fmla="*/ 524 w 547"/>
                  <a:gd name="T19" fmla="*/ 15 h 260"/>
                  <a:gd name="T20" fmla="*/ 524 w 547"/>
                  <a:gd name="T21" fmla="*/ 15 h 260"/>
                  <a:gd name="T22" fmla="*/ 524 w 547"/>
                  <a:gd name="T23" fmla="*/ 15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7" h="260">
                    <a:moveTo>
                      <a:pt x="524" y="15"/>
                    </a:moveTo>
                    <a:cubicBezTo>
                      <a:pt x="505" y="0"/>
                      <a:pt x="478" y="4"/>
                      <a:pt x="463" y="24"/>
                    </a:cubicBezTo>
                    <a:cubicBezTo>
                      <a:pt x="391" y="119"/>
                      <a:pt x="282" y="174"/>
                      <a:pt x="162" y="174"/>
                    </a:cubicBezTo>
                    <a:cubicBezTo>
                      <a:pt x="43" y="174"/>
                      <a:pt x="43" y="174"/>
                      <a:pt x="43" y="174"/>
                    </a:cubicBezTo>
                    <a:cubicBezTo>
                      <a:pt x="19" y="174"/>
                      <a:pt x="0" y="193"/>
                      <a:pt x="0" y="217"/>
                    </a:cubicBezTo>
                    <a:cubicBezTo>
                      <a:pt x="0" y="241"/>
                      <a:pt x="19" y="260"/>
                      <a:pt x="43" y="260"/>
                    </a:cubicBezTo>
                    <a:cubicBezTo>
                      <a:pt x="163" y="260"/>
                      <a:pt x="163" y="260"/>
                      <a:pt x="163" y="260"/>
                    </a:cubicBezTo>
                    <a:cubicBezTo>
                      <a:pt x="236" y="260"/>
                      <a:pt x="307" y="243"/>
                      <a:pt x="372" y="210"/>
                    </a:cubicBezTo>
                    <a:cubicBezTo>
                      <a:pt x="435" y="178"/>
                      <a:pt x="490" y="132"/>
                      <a:pt x="532" y="75"/>
                    </a:cubicBezTo>
                    <a:cubicBezTo>
                      <a:pt x="547" y="56"/>
                      <a:pt x="543" y="29"/>
                      <a:pt x="524" y="15"/>
                    </a:cubicBezTo>
                    <a:close/>
                    <a:moveTo>
                      <a:pt x="524" y="15"/>
                    </a:moveTo>
                    <a:cubicBezTo>
                      <a:pt x="524" y="15"/>
                      <a:pt x="524" y="15"/>
                      <a:pt x="524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20" name="Freeform 212"/>
              <p:cNvSpPr>
                <a:spLocks noEditPoints="1"/>
              </p:cNvSpPr>
              <p:nvPr/>
            </p:nvSpPr>
            <p:spPr bwMode="auto">
              <a:xfrm>
                <a:off x="3797" y="2962"/>
                <a:ext cx="169" cy="109"/>
              </a:xfrm>
              <a:custGeom>
                <a:avLst/>
                <a:gdLst>
                  <a:gd name="T0" fmla="*/ 22 w 783"/>
                  <a:gd name="T1" fmla="*/ 453 h 507"/>
                  <a:gd name="T2" fmla="*/ 48 w 783"/>
                  <a:gd name="T3" fmla="*/ 461 h 507"/>
                  <a:gd name="T4" fmla="*/ 83 w 783"/>
                  <a:gd name="T5" fmla="*/ 445 h 507"/>
                  <a:gd name="T6" fmla="*/ 380 w 783"/>
                  <a:gd name="T7" fmla="*/ 299 h 507"/>
                  <a:gd name="T8" fmla="*/ 631 w 783"/>
                  <a:gd name="T9" fmla="*/ 299 h 507"/>
                  <a:gd name="T10" fmla="*/ 497 w 783"/>
                  <a:gd name="T11" fmla="*/ 433 h 507"/>
                  <a:gd name="T12" fmla="*/ 497 w 783"/>
                  <a:gd name="T13" fmla="*/ 494 h 507"/>
                  <a:gd name="T14" fmla="*/ 528 w 783"/>
                  <a:gd name="T15" fmla="*/ 507 h 507"/>
                  <a:gd name="T16" fmla="*/ 558 w 783"/>
                  <a:gd name="T17" fmla="*/ 494 h 507"/>
                  <a:gd name="T18" fmla="*/ 766 w 783"/>
                  <a:gd name="T19" fmla="*/ 286 h 507"/>
                  <a:gd name="T20" fmla="*/ 766 w 783"/>
                  <a:gd name="T21" fmla="*/ 225 h 507"/>
                  <a:gd name="T22" fmla="*/ 558 w 783"/>
                  <a:gd name="T23" fmla="*/ 17 h 507"/>
                  <a:gd name="T24" fmla="*/ 497 w 783"/>
                  <a:gd name="T25" fmla="*/ 17 h 507"/>
                  <a:gd name="T26" fmla="*/ 497 w 783"/>
                  <a:gd name="T27" fmla="*/ 78 h 507"/>
                  <a:gd name="T28" fmla="*/ 631 w 783"/>
                  <a:gd name="T29" fmla="*/ 212 h 507"/>
                  <a:gd name="T30" fmla="*/ 380 w 783"/>
                  <a:gd name="T31" fmla="*/ 212 h 507"/>
                  <a:gd name="T32" fmla="*/ 14 w 783"/>
                  <a:gd name="T33" fmla="*/ 392 h 507"/>
                  <a:gd name="T34" fmla="*/ 22 w 783"/>
                  <a:gd name="T35" fmla="*/ 453 h 507"/>
                  <a:gd name="T36" fmla="*/ 22 w 783"/>
                  <a:gd name="T37" fmla="*/ 453 h 507"/>
                  <a:gd name="T38" fmla="*/ 22 w 783"/>
                  <a:gd name="T39" fmla="*/ 453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3" h="507">
                    <a:moveTo>
                      <a:pt x="22" y="453"/>
                    </a:moveTo>
                    <a:cubicBezTo>
                      <a:pt x="30" y="459"/>
                      <a:pt x="39" y="461"/>
                      <a:pt x="48" y="461"/>
                    </a:cubicBezTo>
                    <a:cubicBezTo>
                      <a:pt x="61" y="461"/>
                      <a:pt x="74" y="456"/>
                      <a:pt x="83" y="445"/>
                    </a:cubicBezTo>
                    <a:cubicBezTo>
                      <a:pt x="155" y="352"/>
                      <a:pt x="263" y="299"/>
                      <a:pt x="380" y="299"/>
                    </a:cubicBezTo>
                    <a:cubicBezTo>
                      <a:pt x="631" y="299"/>
                      <a:pt x="631" y="299"/>
                      <a:pt x="631" y="299"/>
                    </a:cubicBezTo>
                    <a:cubicBezTo>
                      <a:pt x="497" y="433"/>
                      <a:pt x="497" y="433"/>
                      <a:pt x="497" y="433"/>
                    </a:cubicBezTo>
                    <a:cubicBezTo>
                      <a:pt x="480" y="450"/>
                      <a:pt x="480" y="477"/>
                      <a:pt x="497" y="494"/>
                    </a:cubicBezTo>
                    <a:cubicBezTo>
                      <a:pt x="506" y="502"/>
                      <a:pt x="517" y="507"/>
                      <a:pt x="528" y="507"/>
                    </a:cubicBezTo>
                    <a:cubicBezTo>
                      <a:pt x="539" y="507"/>
                      <a:pt x="550" y="503"/>
                      <a:pt x="558" y="494"/>
                    </a:cubicBezTo>
                    <a:cubicBezTo>
                      <a:pt x="766" y="286"/>
                      <a:pt x="766" y="286"/>
                      <a:pt x="766" y="286"/>
                    </a:cubicBezTo>
                    <a:cubicBezTo>
                      <a:pt x="783" y="269"/>
                      <a:pt x="783" y="242"/>
                      <a:pt x="766" y="225"/>
                    </a:cubicBezTo>
                    <a:cubicBezTo>
                      <a:pt x="558" y="17"/>
                      <a:pt x="558" y="17"/>
                      <a:pt x="558" y="17"/>
                    </a:cubicBezTo>
                    <a:cubicBezTo>
                      <a:pt x="541" y="0"/>
                      <a:pt x="514" y="0"/>
                      <a:pt x="497" y="17"/>
                    </a:cubicBezTo>
                    <a:cubicBezTo>
                      <a:pt x="480" y="34"/>
                      <a:pt x="480" y="61"/>
                      <a:pt x="497" y="78"/>
                    </a:cubicBezTo>
                    <a:cubicBezTo>
                      <a:pt x="631" y="212"/>
                      <a:pt x="631" y="212"/>
                      <a:pt x="631" y="212"/>
                    </a:cubicBezTo>
                    <a:cubicBezTo>
                      <a:pt x="380" y="212"/>
                      <a:pt x="380" y="212"/>
                      <a:pt x="380" y="212"/>
                    </a:cubicBezTo>
                    <a:cubicBezTo>
                      <a:pt x="236" y="212"/>
                      <a:pt x="102" y="277"/>
                      <a:pt x="14" y="392"/>
                    </a:cubicBezTo>
                    <a:cubicBezTo>
                      <a:pt x="0" y="411"/>
                      <a:pt x="3" y="438"/>
                      <a:pt x="22" y="453"/>
                    </a:cubicBezTo>
                    <a:close/>
                    <a:moveTo>
                      <a:pt x="22" y="453"/>
                    </a:moveTo>
                    <a:cubicBezTo>
                      <a:pt x="22" y="453"/>
                      <a:pt x="22" y="453"/>
                      <a:pt x="22" y="4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  <p:sp>
            <p:nvSpPr>
              <p:cNvPr id="21" name="Freeform 213"/>
              <p:cNvSpPr>
                <a:spLocks noEditPoints="1"/>
              </p:cNvSpPr>
              <p:nvPr/>
            </p:nvSpPr>
            <p:spPr bwMode="auto">
              <a:xfrm>
                <a:off x="3662" y="3008"/>
                <a:ext cx="304" cy="281"/>
              </a:xfrm>
              <a:custGeom>
                <a:avLst/>
                <a:gdLst>
                  <a:gd name="T0" fmla="*/ 1180 w 1405"/>
                  <a:gd name="T1" fmla="*/ 810 h 1300"/>
                  <a:gd name="T2" fmla="*/ 1119 w 1405"/>
                  <a:gd name="T3" fmla="*/ 810 h 1300"/>
                  <a:gd name="T4" fmla="*/ 1119 w 1405"/>
                  <a:gd name="T5" fmla="*/ 872 h 1300"/>
                  <a:gd name="T6" fmla="*/ 1253 w 1405"/>
                  <a:gd name="T7" fmla="*/ 1006 h 1300"/>
                  <a:gd name="T8" fmla="*/ 1002 w 1405"/>
                  <a:gd name="T9" fmla="*/ 1006 h 1300"/>
                  <a:gd name="T10" fmla="*/ 626 w 1405"/>
                  <a:gd name="T11" fmla="*/ 629 h 1300"/>
                  <a:gd name="T12" fmla="*/ 626 w 1405"/>
                  <a:gd name="T13" fmla="*/ 463 h 1300"/>
                  <a:gd name="T14" fmla="*/ 162 w 1405"/>
                  <a:gd name="T15" fmla="*/ 0 h 1300"/>
                  <a:gd name="T16" fmla="*/ 43 w 1405"/>
                  <a:gd name="T17" fmla="*/ 0 h 1300"/>
                  <a:gd name="T18" fmla="*/ 0 w 1405"/>
                  <a:gd name="T19" fmla="*/ 43 h 1300"/>
                  <a:gd name="T20" fmla="*/ 43 w 1405"/>
                  <a:gd name="T21" fmla="*/ 86 h 1300"/>
                  <a:gd name="T22" fmla="*/ 162 w 1405"/>
                  <a:gd name="T23" fmla="*/ 86 h 1300"/>
                  <a:gd name="T24" fmla="*/ 539 w 1405"/>
                  <a:gd name="T25" fmla="*/ 463 h 1300"/>
                  <a:gd name="T26" fmla="*/ 539 w 1405"/>
                  <a:gd name="T27" fmla="*/ 629 h 1300"/>
                  <a:gd name="T28" fmla="*/ 1002 w 1405"/>
                  <a:gd name="T29" fmla="*/ 1092 h 1300"/>
                  <a:gd name="T30" fmla="*/ 1253 w 1405"/>
                  <a:gd name="T31" fmla="*/ 1092 h 1300"/>
                  <a:gd name="T32" fmla="*/ 1119 w 1405"/>
                  <a:gd name="T33" fmla="*/ 1226 h 1300"/>
                  <a:gd name="T34" fmla="*/ 1119 w 1405"/>
                  <a:gd name="T35" fmla="*/ 1287 h 1300"/>
                  <a:gd name="T36" fmla="*/ 1150 w 1405"/>
                  <a:gd name="T37" fmla="*/ 1300 h 1300"/>
                  <a:gd name="T38" fmla="*/ 1180 w 1405"/>
                  <a:gd name="T39" fmla="*/ 1287 h 1300"/>
                  <a:gd name="T40" fmla="*/ 1388 w 1405"/>
                  <a:gd name="T41" fmla="*/ 1079 h 1300"/>
                  <a:gd name="T42" fmla="*/ 1388 w 1405"/>
                  <a:gd name="T43" fmla="*/ 1018 h 1300"/>
                  <a:gd name="T44" fmla="*/ 1180 w 1405"/>
                  <a:gd name="T45" fmla="*/ 810 h 1300"/>
                  <a:gd name="T46" fmla="*/ 1180 w 1405"/>
                  <a:gd name="T47" fmla="*/ 810 h 1300"/>
                  <a:gd name="T48" fmla="*/ 1180 w 1405"/>
                  <a:gd name="T49" fmla="*/ 81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05" h="1300">
                    <a:moveTo>
                      <a:pt x="1180" y="810"/>
                    </a:moveTo>
                    <a:cubicBezTo>
                      <a:pt x="1163" y="793"/>
                      <a:pt x="1136" y="793"/>
                      <a:pt x="1119" y="810"/>
                    </a:cubicBezTo>
                    <a:cubicBezTo>
                      <a:pt x="1102" y="827"/>
                      <a:pt x="1102" y="855"/>
                      <a:pt x="1119" y="872"/>
                    </a:cubicBezTo>
                    <a:cubicBezTo>
                      <a:pt x="1253" y="1006"/>
                      <a:pt x="1253" y="1006"/>
                      <a:pt x="1253" y="1006"/>
                    </a:cubicBezTo>
                    <a:cubicBezTo>
                      <a:pt x="1002" y="1006"/>
                      <a:pt x="1002" y="1006"/>
                      <a:pt x="1002" y="1006"/>
                    </a:cubicBezTo>
                    <a:cubicBezTo>
                      <a:pt x="794" y="1006"/>
                      <a:pt x="626" y="837"/>
                      <a:pt x="626" y="629"/>
                    </a:cubicBezTo>
                    <a:cubicBezTo>
                      <a:pt x="626" y="463"/>
                      <a:pt x="626" y="463"/>
                      <a:pt x="626" y="463"/>
                    </a:cubicBezTo>
                    <a:cubicBezTo>
                      <a:pt x="626" y="207"/>
                      <a:pt x="418" y="0"/>
                      <a:pt x="1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162" y="86"/>
                      <a:pt x="162" y="86"/>
                      <a:pt x="162" y="86"/>
                    </a:cubicBezTo>
                    <a:cubicBezTo>
                      <a:pt x="370" y="86"/>
                      <a:pt x="539" y="255"/>
                      <a:pt x="539" y="463"/>
                    </a:cubicBezTo>
                    <a:cubicBezTo>
                      <a:pt x="539" y="629"/>
                      <a:pt x="539" y="629"/>
                      <a:pt x="539" y="629"/>
                    </a:cubicBezTo>
                    <a:cubicBezTo>
                      <a:pt x="539" y="884"/>
                      <a:pt x="747" y="1092"/>
                      <a:pt x="1002" y="1092"/>
                    </a:cubicBezTo>
                    <a:cubicBezTo>
                      <a:pt x="1253" y="1092"/>
                      <a:pt x="1253" y="1092"/>
                      <a:pt x="1253" y="1092"/>
                    </a:cubicBezTo>
                    <a:cubicBezTo>
                      <a:pt x="1119" y="1226"/>
                      <a:pt x="1119" y="1226"/>
                      <a:pt x="1119" y="1226"/>
                    </a:cubicBezTo>
                    <a:cubicBezTo>
                      <a:pt x="1102" y="1243"/>
                      <a:pt x="1102" y="1270"/>
                      <a:pt x="1119" y="1287"/>
                    </a:cubicBezTo>
                    <a:cubicBezTo>
                      <a:pt x="1128" y="1296"/>
                      <a:pt x="1139" y="1300"/>
                      <a:pt x="1150" y="1300"/>
                    </a:cubicBezTo>
                    <a:cubicBezTo>
                      <a:pt x="1161" y="1300"/>
                      <a:pt x="1172" y="1296"/>
                      <a:pt x="1180" y="1287"/>
                    </a:cubicBezTo>
                    <a:cubicBezTo>
                      <a:pt x="1388" y="1079"/>
                      <a:pt x="1388" y="1079"/>
                      <a:pt x="1388" y="1079"/>
                    </a:cubicBezTo>
                    <a:cubicBezTo>
                      <a:pt x="1405" y="1062"/>
                      <a:pt x="1405" y="1035"/>
                      <a:pt x="1388" y="1018"/>
                    </a:cubicBezTo>
                    <a:lnTo>
                      <a:pt x="1180" y="810"/>
                    </a:lnTo>
                    <a:close/>
                    <a:moveTo>
                      <a:pt x="1180" y="810"/>
                    </a:moveTo>
                    <a:cubicBezTo>
                      <a:pt x="1180" y="810"/>
                      <a:pt x="1180" y="810"/>
                      <a:pt x="1180" y="8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F403E"/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6096000" y="758004"/>
            <a:ext cx="5354638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  <a:sym typeface="+mn-ea"/>
              </a:rPr>
              <a:t>目标是学习每个用户的偏好特征向量,以及在社交网络中用户之间的联系强弱,即网络的边的权重 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96000" y="357894"/>
            <a:ext cx="1198880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zh-CN" altLang="en-US" sz="2000" b="1" dirty="0">
                <a:solidFill>
                  <a:srgbClr val="F9B359"/>
                </a:solidFill>
                <a:latin typeface="+mj-ea"/>
                <a:ea typeface="+mj-ea"/>
                <a:sym typeface="+mn-ea"/>
              </a:rPr>
              <a:t>训练算法</a:t>
            </a:r>
            <a:endParaRPr lang="zh-CN" altLang="en-US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96000" y="2402545"/>
            <a:ext cx="5354638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目标是学习每个用户的偏好特征向量,以及在社交网络中用户之间的联系强弱,即网络的边的权重 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96000" y="2002435"/>
            <a:ext cx="1198880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zh-CN" altLang="en-US" sz="2000" b="1" dirty="0">
                <a:solidFill>
                  <a:srgbClr val="F9B359"/>
                </a:solidFill>
                <a:latin typeface="+mj-ea"/>
                <a:ea typeface="+mj-ea"/>
              </a:rPr>
              <a:t>训练算法</a:t>
            </a:r>
            <a:endParaRPr lang="zh-CN" altLang="en-US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96000" y="4047086"/>
            <a:ext cx="5354638" cy="7571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Lorem ipsum dolor sit amet, consectetuer adipiscing elit. Maecenas porttitor congue massa. 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96000" y="3646976"/>
            <a:ext cx="1599027" cy="40011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000" b="1" dirty="0">
                <a:solidFill>
                  <a:srgbClr val="F9B359"/>
                </a:solidFill>
                <a:latin typeface="+mj-ea"/>
                <a:ea typeface="+mj-ea"/>
              </a:rPr>
              <a:t>TEXT HERE</a:t>
            </a:r>
            <a:endParaRPr lang="zh-CN" altLang="en-US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6000" y="5291516"/>
            <a:ext cx="1198880" cy="39878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000" b="1" dirty="0">
                <a:solidFill>
                  <a:srgbClr val="F9B359"/>
                </a:solidFill>
                <a:latin typeface="+mj-ea"/>
                <a:ea typeface="+mj-ea"/>
              </a:rPr>
              <a:t>网络验证</a:t>
            </a:r>
            <a:endParaRPr lang="en-US" altLang="zh-CN" sz="2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64410" y="308959"/>
            <a:ext cx="1808480" cy="58356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网络训练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559560"/>
            <a:ext cx="5953760" cy="3646170"/>
          </a:xfrm>
          <a:prstGeom prst="rect">
            <a:avLst/>
          </a:prstGeom>
        </p:spPr>
      </p:pic>
      <p:sp>
        <p:nvSpPr>
          <p:cNvPr id="23" name="文本框 23"/>
          <p:cNvSpPr txBox="1"/>
          <p:nvPr/>
        </p:nvSpPr>
        <p:spPr>
          <a:xfrm>
            <a:off x="6096000" y="5807710"/>
            <a:ext cx="5840095" cy="755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  <a:sym typeface="+mn-ea"/>
              </a:rPr>
              <a:t>从训练过程中获取了用户的社交关系以及兴趣偏好后,我们使用神经网络对用户将来是否加入某个社团进行预测。</a:t>
            </a:r>
            <a:endParaRPr lang="en-US" altLang="zh-CN" dirty="0">
              <a:solidFill>
                <a:srgbClr val="3F403E"/>
              </a:solidFill>
              <a:effectLst/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5544654"/>
            <a:ext cx="12192000" cy="131334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5425" y="-593473"/>
            <a:ext cx="11179177" cy="4057895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28699" y="692150"/>
            <a:ext cx="2934601" cy="455345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43899" y="998289"/>
            <a:ext cx="2540002" cy="394117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89802" y="998289"/>
            <a:ext cx="2540002" cy="394117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01934" y="1806955"/>
            <a:ext cx="1735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Focal Loss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04414" y="3197793"/>
            <a:ext cx="2931276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>
                <a:solidFill>
                  <a:srgbClr val="3F403E"/>
                </a:solidFill>
              </a:rPr>
              <a:t>为调变因子乘以原来的交叉熵损失</a:t>
            </a:r>
            <a:endParaRPr lang="en-US" altLang="zh-CN" sz="1400">
              <a:solidFill>
                <a:srgbClr val="3F403E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>
                <a:solidFill>
                  <a:srgbClr val="3F403E"/>
                </a:solidFill>
              </a:rPr>
              <a:t>从而实现在训练期间</a:t>
            </a:r>
            <a:endParaRPr lang="en-US" altLang="zh-CN" sz="1400">
              <a:solidFill>
                <a:srgbClr val="3F403E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>
                <a:solidFill>
                  <a:srgbClr val="3F403E"/>
                </a:solidFill>
              </a:rPr>
              <a:t>自动降低简单样本的贡献</a:t>
            </a:r>
            <a:endParaRPr lang="en-US" altLang="zh-CN" sz="1400">
              <a:solidFill>
                <a:srgbClr val="3F403E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>
                <a:solidFill>
                  <a:srgbClr val="3F403E"/>
                </a:solidFill>
              </a:rPr>
              <a:t>并快速将模型集中在困难样本上</a:t>
            </a:r>
            <a:endParaRPr lang="en-US" altLang="zh-CN" sz="1400">
              <a:solidFill>
                <a:srgbClr val="3F403E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920297" y="2968538"/>
            <a:ext cx="23717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08720" y="19200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数据精简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52927" y="2394267"/>
            <a:ext cx="2321284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>
                <a:solidFill>
                  <a:srgbClr val="3F403E"/>
                </a:solidFill>
              </a:rPr>
              <a:t>剔除参加 Group 数小于 3 的用户</a:t>
            </a:r>
            <a:endParaRPr lang="en-US" altLang="zh-CN" sz="1600">
              <a:solidFill>
                <a:srgbClr val="3F403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740370" y="3571788"/>
            <a:ext cx="17355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60221" y="19200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地域聚合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9673" y="2394267"/>
            <a:ext cx="2321284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>
                <a:solidFill>
                  <a:srgbClr val="3F403E"/>
                </a:solidFill>
              </a:rPr>
              <a:t>只保留同一个城市的用户和社团信息</a:t>
            </a:r>
            <a:endParaRPr lang="en-US" altLang="zh-CN" sz="1600">
              <a:solidFill>
                <a:srgbClr val="3F403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675361" y="3571788"/>
            <a:ext cx="173557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31691" y="5833470"/>
            <a:ext cx="8128616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训练对数据进行了二次处理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4715" y="2267585"/>
            <a:ext cx="2800985" cy="50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00"/>
    </mc:Choice>
    <mc:Fallback>
      <p:transition spd="slow" advTm="85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17509" y="2751891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结果分析和未来展望</a:t>
            </a:r>
            <a:endParaRPr lang="en-US" altLang="zh-CN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CFCFD"/>
                </a:solidFill>
                <a:latin typeface="+mn-ea"/>
              </a:rPr>
              <a:t>对该实验的后续分析和其他方案的讨论</a:t>
            </a:r>
            <a:endParaRPr lang="en-US" altLang="zh-CN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4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118" y="5172309"/>
            <a:ext cx="257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  <a:sym typeface="+mn-ea"/>
              </a:rPr>
              <a:t>Social Computing Lab2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100">
        <p14:doors dir="vert"/>
      </p:transition>
    </mc:Choice>
    <mc:Fallback>
      <p:transition spd="slow" advTm="5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/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90239" y="414887"/>
            <a:ext cx="6211522" cy="645160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9B359"/>
                </a:solidFill>
                <a:latin typeface="+mj-ea"/>
                <a:ea typeface="+mj-ea"/>
              </a:rPr>
              <a:t>测试损失函数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0300" y="1073572"/>
            <a:ext cx="99314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测试了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、加权交叉熵、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Focal Loss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3341370"/>
            <a:ext cx="6826250" cy="17830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1670685"/>
            <a:ext cx="6840855" cy="167068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605" y="5101590"/>
            <a:ext cx="6826885" cy="1756410"/>
          </a:xfrm>
          <a:prstGeom prst="rect">
            <a:avLst/>
          </a:prstGeom>
        </p:spPr>
      </p:pic>
    </p:spTree>
  </p:cSld>
  <p:clrMapOvr>
    <a:masterClrMapping/>
  </p:clrMapOvr>
  <p:transition spd="slow" advTm="15000"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矩形 43"/>
          <p:cNvSpPr/>
          <p:nvPr>
            <p:custDataLst>
              <p:tags r:id="rId1"/>
            </p:custDataLst>
          </p:nvPr>
        </p:nvSpPr>
        <p:spPr>
          <a:xfrm flipH="1">
            <a:off x="1125044" y="1425982"/>
            <a:ext cx="10377713" cy="188498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PA_矩形 43"/>
          <p:cNvSpPr/>
          <p:nvPr>
            <p:custDataLst>
              <p:tags r:id="rId2"/>
            </p:custDataLst>
          </p:nvPr>
        </p:nvSpPr>
        <p:spPr>
          <a:xfrm flipH="1">
            <a:off x="1125220" y="4237355"/>
            <a:ext cx="10377170" cy="2470785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7546554" y="0"/>
            <a:ext cx="2842352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7415" y="1239520"/>
            <a:ext cx="10426065" cy="1991995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7000" y="890938"/>
            <a:ext cx="2489200" cy="69656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143" y="4044347"/>
            <a:ext cx="10377714" cy="188498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7000" y="3696067"/>
            <a:ext cx="2489200" cy="69656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76350" y="1811085"/>
            <a:ext cx="9639300" cy="17519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对初步实验结果分析,PR 曲线过于不理想且在测试集上的准确率过高,可以看到由于样本发现很多 group 的参数人数过少,严重影响了模型的泛化能力。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正反例极不平衡,训练出的模型尽可能地预测用户不加入 group 可以达到更高地准确率。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3F403E"/>
                </a:solidFill>
                <a:effectLst/>
                <a:latin typeface="+mn-ea"/>
              </a:rPr>
              <a:t>为此进行了之前提到的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地域聚合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数据精简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0559" y="1008385"/>
            <a:ext cx="1402080" cy="46037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数据处理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0559" y="3813514"/>
            <a:ext cx="1402080" cy="46037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实验结果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1891" y="452766"/>
            <a:ext cx="2011680" cy="64516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rPr>
              <a:t>实验结果</a:t>
            </a:r>
            <a:endParaRPr lang="zh-CN" altLang="en-US" sz="3600" b="1" dirty="0">
              <a:solidFill>
                <a:schemeClr val="bg1">
                  <a:alpha val="4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4457700"/>
            <a:ext cx="5410835" cy="127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40" y="3641090"/>
            <a:ext cx="3832860" cy="2902585"/>
          </a:xfrm>
          <a:prstGeom prst="rect">
            <a:avLst/>
          </a:prstGeom>
        </p:spPr>
      </p:pic>
    </p:spTree>
  </p:cSld>
  <p:clrMapOvr>
    <a:masterClrMapping/>
  </p:clrMapOvr>
  <p:transition spd="slow" advTm="11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324559" y="286439"/>
            <a:ext cx="6874898" cy="628512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2758" y="883504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组员分工和实验目标设立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2766" y="1305124"/>
            <a:ext cx="450589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整理分工，讨论可选课题和初步实验方案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8293" y="883504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23393" y="223521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数据准备和清洗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12766" y="2656838"/>
            <a:ext cx="450589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整理数据成更方便使用的形式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8293" y="2235218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12766" y="3586932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网络搭建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12766" y="4008552"/>
            <a:ext cx="450589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搭建适合计算和训练的网络模式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78293" y="3586932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12766" y="4938646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结果分析和未来展望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12766" y="5360266"/>
            <a:ext cx="4505898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对该实验的后续分析和其他方案的讨论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78293" y="4938646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F9B359"/>
                </a:solidFill>
                <a:latin typeface="+mj-ea"/>
                <a:ea typeface="+mj-ea"/>
              </a:rPr>
              <a:t>4</a:t>
            </a:r>
            <a:endParaRPr lang="zh-CN" altLang="en-US" sz="7200" spc="-3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76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43"/>
          <p:cNvSpPr/>
          <p:nvPr>
            <p:custDataLst>
              <p:tags r:id="rId1"/>
            </p:custDataLst>
          </p:nvPr>
        </p:nvSpPr>
        <p:spPr>
          <a:xfrm flipH="1">
            <a:off x="6877049" y="-165100"/>
            <a:ext cx="3822698" cy="71882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PA_矩形 43"/>
          <p:cNvSpPr/>
          <p:nvPr>
            <p:custDataLst>
              <p:tags r:id="rId2"/>
            </p:custDataLst>
          </p:nvPr>
        </p:nvSpPr>
        <p:spPr>
          <a:xfrm flipH="1">
            <a:off x="1516062" y="-165100"/>
            <a:ext cx="3822698" cy="71882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74724" y="1019079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95142" y="1710420"/>
            <a:ext cx="3975334" cy="10877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用户参与 group 的数量相对于用户参与事件很少,绝大部分用户都只会参加 1 个 group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5142" y="1118910"/>
            <a:ext cx="170688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样本不均衡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238342" y="1631375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21423" y="1019079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251464" y="1710420"/>
            <a:ext cx="3975334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group 数相对事件数很少,只有 800 个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19918" y="1118910"/>
            <a:ext cx="170688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样本数量少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444767" y="1631375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4724" y="3649662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95142" y="4341003"/>
            <a:ext cx="3975334" cy="10877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F403E"/>
                </a:solidFill>
                <a:effectLst/>
                <a:latin typeface="+mn-ea"/>
              </a:rPr>
              <a:t>在经过地域聚合和数据精简预处理后,不符合模型需求的数据被剔除,用于训练和测试的数据集减少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95142" y="3749493"/>
            <a:ext cx="292608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l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预处理后数据集减少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1238342" y="4261958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21423" y="3649662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51464" y="4341003"/>
            <a:ext cx="3975334" cy="10877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rgbClr val="3F403E"/>
                </a:solidFill>
                <a:effectLst/>
                <a:latin typeface="+mn-ea"/>
              </a:rPr>
              <a:t>个别用户经常恶意扰乱数据，例如有用户参加了机会所有的社团，给一些统计带来了不便</a:t>
            </a: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11438" y="3749493"/>
            <a:ext cx="3515360" cy="46037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en-US" altLang="zh-CN" sz="2400" b="1" dirty="0">
                <a:solidFill>
                  <a:srgbClr val="F9B359"/>
                </a:solidFill>
                <a:effectLst/>
                <a:latin typeface="+mj-ea"/>
                <a:ea typeface="+mj-ea"/>
              </a:rPr>
              <a:t>BlackSheep DirtyData</a:t>
            </a:r>
            <a:endParaRPr lang="en-US" altLang="zh-CN" sz="2400" b="1" dirty="0">
              <a:solidFill>
                <a:srgbClr val="F9B359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8444767" y="4261958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965700" y="2298700"/>
            <a:ext cx="2260600" cy="2260600"/>
          </a:xfrm>
          <a:prstGeom prst="ellipse">
            <a:avLst/>
          </a:prstGeom>
          <a:solidFill>
            <a:srgbClr val="F9B359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99"/>
          <p:cNvSpPr>
            <a:spLocks noEditPoints="1"/>
          </p:cNvSpPr>
          <p:nvPr/>
        </p:nvSpPr>
        <p:spPr bwMode="auto">
          <a:xfrm>
            <a:off x="5511801" y="2811418"/>
            <a:ext cx="1168400" cy="1235164"/>
          </a:xfrm>
          <a:custGeom>
            <a:avLst/>
            <a:gdLst>
              <a:gd name="T0" fmla="*/ 1177 w 1453"/>
              <a:gd name="T1" fmla="*/ 990 h 1541"/>
              <a:gd name="T2" fmla="*/ 959 w 1453"/>
              <a:gd name="T3" fmla="*/ 1098 h 1541"/>
              <a:gd name="T4" fmla="*/ 535 w 1453"/>
              <a:gd name="T5" fmla="*/ 861 h 1541"/>
              <a:gd name="T6" fmla="*/ 551 w 1453"/>
              <a:gd name="T7" fmla="*/ 770 h 1541"/>
              <a:gd name="T8" fmla="*/ 535 w 1453"/>
              <a:gd name="T9" fmla="*/ 679 h 1541"/>
              <a:gd name="T10" fmla="*/ 958 w 1453"/>
              <a:gd name="T11" fmla="*/ 443 h 1541"/>
              <a:gd name="T12" fmla="*/ 1177 w 1453"/>
              <a:gd name="T13" fmla="*/ 551 h 1541"/>
              <a:gd name="T14" fmla="*/ 1452 w 1453"/>
              <a:gd name="T15" fmla="*/ 276 h 1541"/>
              <a:gd name="T16" fmla="*/ 1177 w 1453"/>
              <a:gd name="T17" fmla="*/ 0 h 1541"/>
              <a:gd name="T18" fmla="*/ 901 w 1453"/>
              <a:gd name="T19" fmla="*/ 276 h 1541"/>
              <a:gd name="T20" fmla="*/ 917 w 1453"/>
              <a:gd name="T21" fmla="*/ 367 h 1541"/>
              <a:gd name="T22" fmla="*/ 494 w 1453"/>
              <a:gd name="T23" fmla="*/ 603 h 1541"/>
              <a:gd name="T24" fmla="*/ 276 w 1453"/>
              <a:gd name="T25" fmla="*/ 495 h 1541"/>
              <a:gd name="T26" fmla="*/ 0 w 1453"/>
              <a:gd name="T27" fmla="*/ 770 h 1541"/>
              <a:gd name="T28" fmla="*/ 276 w 1453"/>
              <a:gd name="T29" fmla="*/ 1046 h 1541"/>
              <a:gd name="T30" fmla="*/ 495 w 1453"/>
              <a:gd name="T31" fmla="*/ 937 h 1541"/>
              <a:gd name="T32" fmla="*/ 918 w 1453"/>
              <a:gd name="T33" fmla="*/ 1174 h 1541"/>
              <a:gd name="T34" fmla="*/ 902 w 1453"/>
              <a:gd name="T35" fmla="*/ 1266 h 1541"/>
              <a:gd name="T36" fmla="*/ 1177 w 1453"/>
              <a:gd name="T37" fmla="*/ 1541 h 1541"/>
              <a:gd name="T38" fmla="*/ 1453 w 1453"/>
              <a:gd name="T39" fmla="*/ 1266 h 1541"/>
              <a:gd name="T40" fmla="*/ 1177 w 1453"/>
              <a:gd name="T41" fmla="*/ 990 h 1541"/>
              <a:gd name="T42" fmla="*/ 1177 w 1453"/>
              <a:gd name="T43" fmla="*/ 87 h 1541"/>
              <a:gd name="T44" fmla="*/ 1366 w 1453"/>
              <a:gd name="T45" fmla="*/ 276 h 1541"/>
              <a:gd name="T46" fmla="*/ 1177 w 1453"/>
              <a:gd name="T47" fmla="*/ 465 h 1541"/>
              <a:gd name="T48" fmla="*/ 988 w 1453"/>
              <a:gd name="T49" fmla="*/ 276 h 1541"/>
              <a:gd name="T50" fmla="*/ 1177 w 1453"/>
              <a:gd name="T51" fmla="*/ 87 h 1541"/>
              <a:gd name="T52" fmla="*/ 276 w 1453"/>
              <a:gd name="T53" fmla="*/ 959 h 1541"/>
              <a:gd name="T54" fmla="*/ 87 w 1453"/>
              <a:gd name="T55" fmla="*/ 770 h 1541"/>
              <a:gd name="T56" fmla="*/ 276 w 1453"/>
              <a:gd name="T57" fmla="*/ 581 h 1541"/>
              <a:gd name="T58" fmla="*/ 465 w 1453"/>
              <a:gd name="T59" fmla="*/ 770 h 1541"/>
              <a:gd name="T60" fmla="*/ 276 w 1453"/>
              <a:gd name="T61" fmla="*/ 959 h 1541"/>
              <a:gd name="T62" fmla="*/ 1177 w 1453"/>
              <a:gd name="T63" fmla="*/ 1454 h 1541"/>
              <a:gd name="T64" fmla="*/ 988 w 1453"/>
              <a:gd name="T65" fmla="*/ 1265 h 1541"/>
              <a:gd name="T66" fmla="*/ 1177 w 1453"/>
              <a:gd name="T67" fmla="*/ 1076 h 1541"/>
              <a:gd name="T68" fmla="*/ 1366 w 1453"/>
              <a:gd name="T69" fmla="*/ 1265 h 1541"/>
              <a:gd name="T70" fmla="*/ 1177 w 1453"/>
              <a:gd name="T71" fmla="*/ 1454 h 1541"/>
              <a:gd name="T72" fmla="*/ 1177 w 1453"/>
              <a:gd name="T73" fmla="*/ 1454 h 1541"/>
              <a:gd name="T74" fmla="*/ 1177 w 1453"/>
              <a:gd name="T75" fmla="*/ 1454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3" h="1541">
                <a:moveTo>
                  <a:pt x="1177" y="990"/>
                </a:moveTo>
                <a:cubicBezTo>
                  <a:pt x="1088" y="990"/>
                  <a:pt x="1009" y="1032"/>
                  <a:pt x="959" y="1098"/>
                </a:cubicBezTo>
                <a:cubicBezTo>
                  <a:pt x="535" y="861"/>
                  <a:pt x="535" y="861"/>
                  <a:pt x="535" y="861"/>
                </a:cubicBezTo>
                <a:cubicBezTo>
                  <a:pt x="545" y="833"/>
                  <a:pt x="551" y="802"/>
                  <a:pt x="551" y="770"/>
                </a:cubicBezTo>
                <a:cubicBezTo>
                  <a:pt x="551" y="738"/>
                  <a:pt x="545" y="708"/>
                  <a:pt x="535" y="679"/>
                </a:cubicBezTo>
                <a:cubicBezTo>
                  <a:pt x="958" y="443"/>
                  <a:pt x="958" y="443"/>
                  <a:pt x="958" y="443"/>
                </a:cubicBezTo>
                <a:cubicBezTo>
                  <a:pt x="1008" y="508"/>
                  <a:pt x="1088" y="551"/>
                  <a:pt x="1177" y="551"/>
                </a:cubicBezTo>
                <a:cubicBezTo>
                  <a:pt x="1328" y="551"/>
                  <a:pt x="1452" y="428"/>
                  <a:pt x="1452" y="276"/>
                </a:cubicBezTo>
                <a:cubicBezTo>
                  <a:pt x="1452" y="124"/>
                  <a:pt x="1329" y="0"/>
                  <a:pt x="1177" y="0"/>
                </a:cubicBezTo>
                <a:cubicBezTo>
                  <a:pt x="1025" y="0"/>
                  <a:pt x="901" y="124"/>
                  <a:pt x="901" y="276"/>
                </a:cubicBezTo>
                <a:cubicBezTo>
                  <a:pt x="901" y="308"/>
                  <a:pt x="907" y="338"/>
                  <a:pt x="917" y="367"/>
                </a:cubicBezTo>
                <a:cubicBezTo>
                  <a:pt x="494" y="603"/>
                  <a:pt x="494" y="603"/>
                  <a:pt x="494" y="603"/>
                </a:cubicBezTo>
                <a:cubicBezTo>
                  <a:pt x="444" y="537"/>
                  <a:pt x="364" y="495"/>
                  <a:pt x="276" y="495"/>
                </a:cubicBezTo>
                <a:cubicBezTo>
                  <a:pt x="124" y="495"/>
                  <a:pt x="0" y="618"/>
                  <a:pt x="0" y="770"/>
                </a:cubicBezTo>
                <a:cubicBezTo>
                  <a:pt x="0" y="922"/>
                  <a:pt x="124" y="1046"/>
                  <a:pt x="276" y="1046"/>
                </a:cubicBezTo>
                <a:cubicBezTo>
                  <a:pt x="365" y="1046"/>
                  <a:pt x="444" y="1003"/>
                  <a:pt x="495" y="937"/>
                </a:cubicBezTo>
                <a:cubicBezTo>
                  <a:pt x="918" y="1174"/>
                  <a:pt x="918" y="1174"/>
                  <a:pt x="918" y="1174"/>
                </a:cubicBezTo>
                <a:cubicBezTo>
                  <a:pt x="908" y="1203"/>
                  <a:pt x="902" y="1234"/>
                  <a:pt x="902" y="1266"/>
                </a:cubicBezTo>
                <a:cubicBezTo>
                  <a:pt x="902" y="1417"/>
                  <a:pt x="1025" y="1541"/>
                  <a:pt x="1177" y="1541"/>
                </a:cubicBezTo>
                <a:cubicBezTo>
                  <a:pt x="1329" y="1541"/>
                  <a:pt x="1453" y="1418"/>
                  <a:pt x="1453" y="1266"/>
                </a:cubicBezTo>
                <a:cubicBezTo>
                  <a:pt x="1453" y="1114"/>
                  <a:pt x="1329" y="990"/>
                  <a:pt x="1177" y="990"/>
                </a:cubicBezTo>
                <a:close/>
                <a:moveTo>
                  <a:pt x="1177" y="87"/>
                </a:moveTo>
                <a:cubicBezTo>
                  <a:pt x="1281" y="87"/>
                  <a:pt x="1366" y="172"/>
                  <a:pt x="1366" y="276"/>
                </a:cubicBezTo>
                <a:cubicBezTo>
                  <a:pt x="1366" y="380"/>
                  <a:pt x="1281" y="465"/>
                  <a:pt x="1177" y="465"/>
                </a:cubicBezTo>
                <a:cubicBezTo>
                  <a:pt x="1073" y="465"/>
                  <a:pt x="988" y="380"/>
                  <a:pt x="988" y="276"/>
                </a:cubicBezTo>
                <a:cubicBezTo>
                  <a:pt x="988" y="172"/>
                  <a:pt x="1073" y="87"/>
                  <a:pt x="1177" y="87"/>
                </a:cubicBezTo>
                <a:close/>
                <a:moveTo>
                  <a:pt x="276" y="959"/>
                </a:moveTo>
                <a:cubicBezTo>
                  <a:pt x="172" y="959"/>
                  <a:pt x="87" y="875"/>
                  <a:pt x="87" y="770"/>
                </a:cubicBezTo>
                <a:cubicBezTo>
                  <a:pt x="87" y="666"/>
                  <a:pt x="172" y="581"/>
                  <a:pt x="276" y="581"/>
                </a:cubicBezTo>
                <a:cubicBezTo>
                  <a:pt x="380" y="581"/>
                  <a:pt x="465" y="666"/>
                  <a:pt x="465" y="770"/>
                </a:cubicBezTo>
                <a:cubicBezTo>
                  <a:pt x="465" y="875"/>
                  <a:pt x="380" y="959"/>
                  <a:pt x="276" y="959"/>
                </a:cubicBezTo>
                <a:close/>
                <a:moveTo>
                  <a:pt x="1177" y="1454"/>
                </a:moveTo>
                <a:cubicBezTo>
                  <a:pt x="1073" y="1454"/>
                  <a:pt x="988" y="1370"/>
                  <a:pt x="988" y="1265"/>
                </a:cubicBezTo>
                <a:cubicBezTo>
                  <a:pt x="988" y="1161"/>
                  <a:pt x="1073" y="1076"/>
                  <a:pt x="1177" y="1076"/>
                </a:cubicBezTo>
                <a:cubicBezTo>
                  <a:pt x="1281" y="1076"/>
                  <a:pt x="1366" y="1161"/>
                  <a:pt x="1366" y="1265"/>
                </a:cubicBezTo>
                <a:cubicBezTo>
                  <a:pt x="1366" y="1370"/>
                  <a:pt x="1281" y="1454"/>
                  <a:pt x="1177" y="1454"/>
                </a:cubicBezTo>
                <a:close/>
                <a:moveTo>
                  <a:pt x="1177" y="1454"/>
                </a:moveTo>
                <a:cubicBezTo>
                  <a:pt x="1177" y="1454"/>
                  <a:pt x="1177" y="1454"/>
                  <a:pt x="1177" y="145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90239" y="205337"/>
            <a:ext cx="6211522" cy="645160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其他问题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5000">
        <p15:prstTrans prst="pageCurlDoubl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矩形 43"/>
          <p:cNvSpPr/>
          <p:nvPr>
            <p:custDataLst>
              <p:tags r:id="rId1"/>
            </p:custDataLst>
          </p:nvPr>
        </p:nvSpPr>
        <p:spPr>
          <a:xfrm flipH="1">
            <a:off x="1125044" y="1425982"/>
            <a:ext cx="10377713" cy="188498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PA_矩形 43"/>
          <p:cNvSpPr/>
          <p:nvPr>
            <p:custDataLst>
              <p:tags r:id="rId2"/>
            </p:custDataLst>
          </p:nvPr>
        </p:nvSpPr>
        <p:spPr>
          <a:xfrm flipH="1">
            <a:off x="1125044" y="4237538"/>
            <a:ext cx="10377713" cy="188498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7546554" y="0"/>
            <a:ext cx="2842352" cy="6857998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7143" y="1239218"/>
            <a:ext cx="10377714" cy="188498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7000" y="890938"/>
            <a:ext cx="2489200" cy="69656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143" y="4044347"/>
            <a:ext cx="10377714" cy="188498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97000" y="3696067"/>
            <a:ext cx="2489200" cy="69656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76350" y="1811085"/>
            <a:ext cx="9639300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https://github.com/Chivier/socomp2022lab2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5759" y="1008385"/>
            <a:ext cx="2011680" cy="46037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数据处理部分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40559" y="3813514"/>
            <a:ext cx="1402080" cy="460375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网络部分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6350" y="4616214"/>
            <a:ext cx="9639300" cy="4235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3F403E"/>
                </a:solidFill>
                <a:effectLst/>
                <a:latin typeface="+mn-ea"/>
              </a:rPr>
              <a:t>https://github.com/Kirrito-k423/repetitionSocialNetwork</a:t>
            </a:r>
            <a:endParaRPr lang="en-US" altLang="zh-CN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61891" y="452766"/>
            <a:ext cx="2011680" cy="64516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alpha val="40000"/>
                  </a:schemeClr>
                </a:solidFill>
                <a:latin typeface="+mj-ea"/>
                <a:ea typeface="+mj-ea"/>
              </a:rPr>
              <a:t>项目代码</a:t>
            </a:r>
            <a:endParaRPr lang="zh-CN" altLang="en-US" sz="3600" b="1" dirty="0">
              <a:solidFill>
                <a:schemeClr val="bg1">
                  <a:alpha val="4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1100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44413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www.website.com/moban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www.website.com/hangye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模板：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www.website.com/jieri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素材下载：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www.website.com/sucai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背景图片：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www.website.com/beijing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图表下载：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www.website.com/tubiao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www.website.com/xiazai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www.website.com/powerpoint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www.website.com/word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教程：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www.website.com/excel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资料下载：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www.website.com/ziliao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课件下载：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www.website.com/kejian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范文下载：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www.website.com/fanwen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试卷下载：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www.website.com/shiti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教案下载：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www.website.com/jiaoan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  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www.website.com/ziti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charset="-122"/>
            </a:endParaRPr>
          </a:p>
        </p:txBody>
      </p:sp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583881" y="-51764"/>
            <a:ext cx="11024235" cy="3769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SOCIAL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/>
          <p:cNvSpPr/>
          <p:nvPr>
            <p:custDataLst>
              <p:tags r:id="rId4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/>
          <p:cNvSpPr/>
          <p:nvPr>
            <p:custDataLst>
              <p:tags r:id="rId5"/>
            </p:custDataLst>
          </p:nvPr>
        </p:nvSpPr>
        <p:spPr>
          <a:xfrm flipV="1">
            <a:off x="5034568" y="4973403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/>
          <p:cNvSpPr txBox="1"/>
          <p:nvPr>
            <p:custDataLst>
              <p:tags r:id="rId6"/>
            </p:custDataLst>
          </p:nvPr>
        </p:nvSpPr>
        <p:spPr>
          <a:xfrm>
            <a:off x="3495768" y="2509213"/>
            <a:ext cx="5200463" cy="156966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09509" y="2751891"/>
            <a:ext cx="577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组员分工和实验目标设立</a:t>
            </a:r>
            <a:endParaRPr lang="en-US" altLang="zh-CN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CFCFD"/>
                </a:solidFill>
                <a:latin typeface="+mn-ea"/>
              </a:rPr>
              <a:t>整理分工，讨论可选课题和初步实验方案</a:t>
            </a:r>
            <a:endParaRPr lang="en-US" altLang="zh-CN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118" y="5172309"/>
            <a:ext cx="257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Social Computing Lab2</a:t>
            </a:r>
            <a:endParaRPr lang="en-US" altLang="zh-CN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100">
        <p14:doors dir="vert"/>
      </p:transition>
    </mc:Choice>
    <mc:Fallback>
      <p:transition spd="slow" advTm="5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/>
        </p:nvSpPr>
        <p:spPr>
          <a:xfrm>
            <a:off x="0" y="0"/>
            <a:ext cx="7488464" cy="68580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134737" y="1553379"/>
            <a:ext cx="9199457" cy="4755346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49937" y="5740328"/>
            <a:ext cx="5045783" cy="110680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>
                    <a:alpha val="30000"/>
                  </a:schemeClr>
                </a:solidFill>
                <a:latin typeface="+mj-ea"/>
                <a:ea typeface="+mj-ea"/>
              </a:rPr>
              <a:t>ABOUT US</a:t>
            </a:r>
            <a:endParaRPr lang="zh-CN" altLang="en-US" sz="6600" b="1" dirty="0">
              <a:solidFill>
                <a:schemeClr val="bg1">
                  <a:alpha val="3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1282" y="1141496"/>
            <a:ext cx="9209436" cy="458915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36989" y="13411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err="1">
                <a:solidFill>
                  <a:srgbClr val="F9B359"/>
                </a:solidFill>
                <a:latin typeface="+mj-ea"/>
                <a:ea typeface="+mj-ea"/>
              </a:rPr>
              <a:t>组员分工</a:t>
            </a:r>
            <a:endParaRPr lang="zh-CN" altLang="en-US" sz="3600" b="1" dirty="0" err="1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7055" y="2682240"/>
            <a:ext cx="791337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黄业琦 SA21011007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数据清洗分析，报告排版</a:t>
            </a:r>
            <a:endParaRPr lang="zh-CN" altLang="en-US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曹振伟 SA21011154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数据库搭建，数据整理</a:t>
            </a:r>
            <a:endParaRPr lang="en-US" altLang="zh-CN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伊  洋 SA21011041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网络搭建和网络训练</a:t>
            </a:r>
            <a:endParaRPr lang="zh-CN" altLang="en-US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黄  震 SA21011131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网络搭建和网络训练，性能优化</a:t>
            </a:r>
            <a:endParaRPr lang="zh-CN" altLang="en-US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石济帆 SA21011111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网络搭建和网络训练</a:t>
            </a:r>
            <a:endParaRPr lang="zh-CN" altLang="en-US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谭邵杰 SA21011013   </a:t>
            </a:r>
            <a:r>
              <a:rPr lang="zh-CN" altLang="en-US" sz="1400">
                <a:solidFill>
                  <a:srgbClr val="3F403E"/>
                </a:solidFill>
                <a:latin typeface="Noto Sans Mono CJK SC" panose="020B0500000000000000" charset="-122"/>
                <a:ea typeface="Noto Sans Mono CJK SC" panose="020B0500000000000000" charset="-122"/>
                <a:cs typeface="Noto Sans Mono CJK SC" panose="020B0500000000000000" charset="-122"/>
              </a:rPr>
              <a:t>网络搭建和网络训练</a:t>
            </a:r>
            <a:endParaRPr lang="zh-CN" altLang="en-US" sz="1400">
              <a:solidFill>
                <a:srgbClr val="3F403E"/>
              </a:solidFill>
              <a:latin typeface="Noto Sans Mono CJK SC" panose="020B0500000000000000" charset="-122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836829" y="2069465"/>
            <a:ext cx="4165826" cy="0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0334194" y="1283970"/>
            <a:ext cx="200456" cy="152400"/>
            <a:chOff x="10299021" y="1341120"/>
            <a:chExt cx="261708" cy="15240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99021" y="1341120"/>
              <a:ext cx="261708" cy="0"/>
            </a:xfrm>
            <a:prstGeom prst="line">
              <a:avLst/>
            </a:prstGeom>
            <a:ln w="25400" cap="rnd">
              <a:solidFill>
                <a:srgbClr val="969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299021" y="1417320"/>
              <a:ext cx="261708" cy="0"/>
            </a:xfrm>
            <a:prstGeom prst="line">
              <a:avLst/>
            </a:prstGeom>
            <a:ln w="25400" cap="rnd">
              <a:solidFill>
                <a:srgbClr val="969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0299021" y="1493520"/>
              <a:ext cx="261708" cy="0"/>
            </a:xfrm>
            <a:prstGeom prst="line">
              <a:avLst/>
            </a:prstGeom>
            <a:ln w="25400" cap="rnd">
              <a:solidFill>
                <a:srgbClr val="969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9000">
        <p15:prstTrans prst="pageCurlDouble"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6307" y="549275"/>
            <a:ext cx="3691799" cy="478061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5325" y="936433"/>
            <a:ext cx="10801350" cy="3613533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2749" y="2248007"/>
            <a:ext cx="4505898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预测用户在主题/标签偏好上的演变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标签的变化=带来社团的改变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2749" y="1509126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兴趣社团与社团挖掘</a:t>
            </a:r>
            <a:endParaRPr lang="en-US" altLang="zh-CN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9228" y="2080829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18222" y="126290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9B359"/>
                </a:solidFill>
                <a:latin typeface="+mj-ea"/>
                <a:ea typeface="+mj-ea"/>
              </a:rPr>
              <a:t>初步讨论和方案设计</a:t>
            </a:r>
            <a:endParaRPr lang="zh-CN" altLang="en-US" sz="4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739" y="2308033"/>
            <a:ext cx="4423846" cy="4000692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1183739" y="2248007"/>
          <a:ext cx="4423846" cy="406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212840" y="5663565"/>
            <a:ext cx="54692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Noto Sans Mono CJK SC" panose="020B0500000000000000" charset="-122"/>
                <a:ea typeface="Noto Sans Mono CJK SC" panose="020B0500000000000000" charset="-122"/>
                <a:sym typeface="+mn-ea"/>
              </a:rPr>
              <a:t>选题：</a:t>
            </a:r>
            <a:r>
              <a:rPr lang="zh-CN" altLang="en-US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Noto Sans Mono CJK SC" panose="020B0500000000000000" charset="-122"/>
                <a:ea typeface="Noto Sans Mono CJK SC" panose="020B0500000000000000" charset="-122"/>
              </a:rPr>
              <a:t>预测社团参与问题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Noto Sans Mono CJK SC" panose="020B0500000000000000" charset="-122"/>
              <a:ea typeface="Noto Sans Mono CJK SC" panose="020B0500000000000000" charset="-122"/>
            </a:endParaRPr>
          </a:p>
        </p:txBody>
      </p:sp>
    </p:spTree>
  </p:cSld>
  <p:clrMapOvr>
    <a:masterClrMapping/>
  </p:clrMapOvr>
  <p:transition spd="slow" advTm="75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6307" y="549275"/>
            <a:ext cx="3691799" cy="478061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5325" y="936433"/>
            <a:ext cx="10801350" cy="3613533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9228" y="2080829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34222" y="126290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9B359"/>
                </a:solidFill>
                <a:latin typeface="+mj-ea"/>
                <a:ea typeface="+mj-ea"/>
              </a:rPr>
              <a:t>选题可行性</a:t>
            </a:r>
            <a:endParaRPr lang="zh-CN" altLang="en-US" sz="40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3739" y="2308033"/>
            <a:ext cx="4423846" cy="4000692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Picture 7" descr="im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2691765"/>
            <a:ext cx="3417570" cy="1474470"/>
          </a:xfrm>
          <a:prstGeom prst="rect">
            <a:avLst/>
          </a:prstGeom>
        </p:spPr>
      </p:pic>
      <p:pic>
        <p:nvPicPr>
          <p:cNvPr id="11" name="Picture 10" descr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95" y="4658360"/>
            <a:ext cx="3417570" cy="146177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76070" y="2573020"/>
            <a:ext cx="3491230" cy="1592580"/>
            <a:chOff x="2482" y="4052"/>
            <a:chExt cx="5498" cy="250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482" y="4052"/>
              <a:ext cx="0" cy="25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482" y="4052"/>
              <a:ext cx="54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76070" y="4549775"/>
            <a:ext cx="3491230" cy="1592580"/>
            <a:chOff x="2482" y="4052"/>
            <a:chExt cx="5498" cy="250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82" y="4052"/>
              <a:ext cx="0" cy="25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82" y="4052"/>
              <a:ext cx="54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19"/>
          <p:cNvSpPr txBox="1"/>
          <p:nvPr/>
        </p:nvSpPr>
        <p:spPr>
          <a:xfrm>
            <a:off x="6637655" y="2197735"/>
            <a:ext cx="457581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社团不具有排外性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用户和社团之间的关系更加稀疏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图片中颜色代表社团热门程度 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342900" indent="-342900" algn="l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F403E"/>
                </a:solidFill>
                <a:latin typeface="+mn-ea"/>
              </a:rPr>
              <a:t>纵向长度代表社团参与人数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637655" y="1646555"/>
            <a:ext cx="4013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简单分析</a:t>
            </a:r>
            <a:endParaRPr lang="en-US" altLang="zh-CN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9"/>
          <p:cNvCxnSpPr/>
          <p:nvPr/>
        </p:nvCxnSpPr>
        <p:spPr>
          <a:xfrm flipH="1">
            <a:off x="6609228" y="5123114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6637655" y="5240020"/>
            <a:ext cx="4575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流动性强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社团欢迎程度两极分化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冷门（也可能是邪门）话题的关注者</a:t>
            </a:r>
            <a:endParaRPr 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zh-CN"/>
              <a:t>之间更容易产生较强的联系</a:t>
            </a:r>
            <a:endParaRPr lang="zh-CN"/>
          </a:p>
        </p:txBody>
      </p:sp>
      <p:sp>
        <p:nvSpPr>
          <p:cNvPr id="27" name="Text Box 26"/>
          <p:cNvSpPr txBox="1"/>
          <p:nvPr/>
        </p:nvSpPr>
        <p:spPr>
          <a:xfrm>
            <a:off x="6637655" y="4688840"/>
            <a:ext cx="401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结论</a:t>
            </a:r>
            <a:endParaRPr lang="zh-CN" altLang="en-US" b="1"/>
          </a:p>
        </p:txBody>
      </p:sp>
      <p:grpSp>
        <p:nvGrpSpPr>
          <p:cNvPr id="34" name="Group 33"/>
          <p:cNvGrpSpPr/>
          <p:nvPr>
            <p:custDataLst>
              <p:tags r:id="rId3"/>
            </p:custDataLst>
          </p:nvPr>
        </p:nvGrpSpPr>
        <p:grpSpPr>
          <a:xfrm>
            <a:off x="6429375" y="4688840"/>
            <a:ext cx="5247005" cy="1832610"/>
            <a:chOff x="12721" y="287"/>
            <a:chExt cx="8263" cy="2886"/>
          </a:xfrm>
        </p:grpSpPr>
        <p:sp>
          <p:nvSpPr>
            <p:cNvPr id="33" name="Rectangles 32"/>
            <p:cNvSpPr/>
            <p:nvPr/>
          </p:nvSpPr>
          <p:spPr>
            <a:xfrm>
              <a:off x="12721" y="287"/>
              <a:ext cx="8263" cy="2886"/>
            </a:xfrm>
            <a:prstGeom prst="rect">
              <a:avLst/>
            </a:prstGeom>
            <a:solidFill>
              <a:srgbClr val="F9B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文本框 20"/>
            <p:cNvSpPr txBox="1"/>
            <p:nvPr/>
          </p:nvSpPr>
          <p:spPr>
            <a:xfrm>
              <a:off x="13132" y="535"/>
              <a:ext cx="31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+mj-ea"/>
                  <a:ea typeface="+mj-ea"/>
                </a:rPr>
                <a:t>初步实现想法</a:t>
              </a:r>
              <a:endPara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32" name="文本框 21"/>
            <p:cNvSpPr txBox="1"/>
            <p:nvPr/>
          </p:nvSpPr>
          <p:spPr>
            <a:xfrm>
              <a:off x="13132" y="1260"/>
              <a:ext cx="7096" cy="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Noto Sans Mono CJK SC" panose="020B0500000000000000" charset="-122"/>
                  <a:ea typeface="Noto Sans Mono CJK SC" panose="020B0500000000000000" charset="-122"/>
                </a:rPr>
                <a:t>周围的人的兴趣会影响自己的兴趣</a:t>
              </a:r>
              <a:endParaRPr lang="en-US" altLang="zh-C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Noto Sans Mono CJK SC" panose="020B0500000000000000" charset="-122"/>
                <a:ea typeface="Noto Sans Mono CJK SC" panose="020B0500000000000000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Noto Sans Mono CJK SC" panose="020B0500000000000000" charset="-122"/>
                  <a:ea typeface="Noto Sans Mono CJK SC" panose="020B0500000000000000" charset="-122"/>
                </a:rPr>
                <a:t>自己可能本身就对什么感兴趣</a:t>
              </a:r>
              <a:endParaRPr lang="en-US" altLang="zh-C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Noto Sans Mono CJK SC" panose="020B0500000000000000" charset="-122"/>
                <a:ea typeface="Noto Sans Mono CJK SC" panose="020B0500000000000000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Noto Sans Mono CJK SC" panose="020B0500000000000000" charset="-122"/>
                  <a:ea typeface="Noto Sans Mono CJK SC" panose="020B0500000000000000" charset="-122"/>
                </a:rPr>
                <a:t>流行的社团也会给人尝试的冲动</a:t>
              </a:r>
              <a:endParaRPr lang="en-US" altLang="zh-CN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/>
                <a:latin typeface="Noto Sans Mono CJK SC" panose="020B0500000000000000" charset="-122"/>
                <a:ea typeface="Noto Sans Mono CJK SC" panose="020B0500000000000000" charset="-122"/>
              </a:endParaRPr>
            </a:p>
          </p:txBody>
        </p:sp>
      </p:grpSp>
    </p:spTree>
  </p:cSld>
  <p:clrMapOvr>
    <a:masterClrMapping/>
  </p:clrMapOvr>
  <p:transition spd="slow" advTm="7500">
    <p:sndAc>
      <p:stSnd>
        <p:snd r:embed="rId4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25509" y="2751891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数据准备和清洗</a:t>
            </a:r>
            <a:endParaRPr lang="en-US" altLang="zh-CN" sz="40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6602" y="3459777"/>
            <a:ext cx="57766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CFCFD"/>
                </a:solidFill>
                <a:latin typeface="+mn-ea"/>
              </a:rPr>
              <a:t>整理数据成更方便使用的形式</a:t>
            </a:r>
            <a:endParaRPr lang="en-US" altLang="zh-CN">
              <a:solidFill>
                <a:srgbClr val="FCFCFD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F9B359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118" y="5172309"/>
            <a:ext cx="257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  <a:sym typeface="+mn-ea"/>
              </a:rPr>
              <a:t>Social Computing Lab2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5100">
        <p14:doors dir="vert"/>
      </p:transition>
    </mc:Choice>
    <mc:Fallback>
      <p:transition spd="slow" advTm="5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49275"/>
            <a:ext cx="12192000" cy="3429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0967" y="1640605"/>
            <a:ext cx="4769052" cy="466811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132321" y="1444742"/>
            <a:ext cx="4769052" cy="3576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4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570986" y="1444742"/>
            <a:ext cx="4710344" cy="4863983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9109" y="5254033"/>
            <a:ext cx="2535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ls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命令都会卡</a:t>
            </a:r>
            <a:endParaRPr lang="zh-CN" alt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967" y="5838808"/>
            <a:ext cx="4769052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每次</a:t>
            </a:r>
            <a:r>
              <a:rPr lang="en-US" altLang="zh-CN" dirty="0">
                <a:solidFill>
                  <a:srgbClr val="969F98"/>
                </a:solidFill>
                <a:latin typeface="+mn-ea"/>
              </a:rPr>
              <a:t>ls</a:t>
            </a:r>
            <a:r>
              <a:rPr lang="zh-CN" altLang="en-US" dirty="0">
                <a:solidFill>
                  <a:srgbClr val="969F98"/>
                </a:solidFill>
                <a:latin typeface="+mn-ea"/>
              </a:rPr>
              <a:t>甚至需要</a:t>
            </a:r>
            <a:r>
              <a:rPr lang="en-US" altLang="zh-CN" dirty="0">
                <a:solidFill>
                  <a:srgbClr val="969F98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rgbClr val="969F98"/>
                </a:solidFill>
                <a:latin typeface="+mn-ea"/>
              </a:rPr>
              <a:t>秒左右时间</a:t>
            </a:r>
            <a:r>
              <a:rPr lang="en-US" altLang="zh-CN" dirty="0">
                <a:solidFill>
                  <a:srgbClr val="969F98"/>
                </a:solidFill>
                <a:latin typeface="+mn-ea"/>
              </a:rPr>
              <a:t>……</a:t>
            </a:r>
            <a:endParaRPr lang="en-US" altLang="zh-CN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5432" y="3456105"/>
            <a:ext cx="4248168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筛出有效信息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整理有效信息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提升查询效率</a:t>
            </a:r>
            <a:endParaRPr lang="zh-CN" altLang="en-US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75432" y="263795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F403E"/>
                </a:solidFill>
                <a:latin typeface="+mj-ea"/>
                <a:ea typeface="+mj-ea"/>
              </a:rPr>
              <a:t>需要清理和整合</a:t>
            </a:r>
            <a:endParaRPr lang="zh-CN" alt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871911" y="3288927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25"/>
          <p:cNvSpPr>
            <a:spLocks noEditPoints="1"/>
          </p:cNvSpPr>
          <p:nvPr/>
        </p:nvSpPr>
        <p:spPr bwMode="auto">
          <a:xfrm>
            <a:off x="8566401" y="1835586"/>
            <a:ext cx="719514" cy="648210"/>
          </a:xfrm>
          <a:custGeom>
            <a:avLst/>
            <a:gdLst>
              <a:gd name="T0" fmla="*/ 1351 w 1541"/>
              <a:gd name="T1" fmla="*/ 0 h 1384"/>
              <a:gd name="T2" fmla="*/ 190 w 1541"/>
              <a:gd name="T3" fmla="*/ 0 h 1384"/>
              <a:gd name="T4" fmla="*/ 0 w 1541"/>
              <a:gd name="T5" fmla="*/ 190 h 1384"/>
              <a:gd name="T6" fmla="*/ 0 w 1541"/>
              <a:gd name="T7" fmla="*/ 926 h 1384"/>
              <a:gd name="T8" fmla="*/ 190 w 1541"/>
              <a:gd name="T9" fmla="*/ 1116 h 1384"/>
              <a:gd name="T10" fmla="*/ 727 w 1541"/>
              <a:gd name="T11" fmla="*/ 1116 h 1384"/>
              <a:gd name="T12" fmla="*/ 727 w 1541"/>
              <a:gd name="T13" fmla="*/ 1298 h 1384"/>
              <a:gd name="T14" fmla="*/ 460 w 1541"/>
              <a:gd name="T15" fmla="*/ 1298 h 1384"/>
              <a:gd name="T16" fmla="*/ 416 w 1541"/>
              <a:gd name="T17" fmla="*/ 1341 h 1384"/>
              <a:gd name="T18" fmla="*/ 460 w 1541"/>
              <a:gd name="T19" fmla="*/ 1384 h 1384"/>
              <a:gd name="T20" fmla="*/ 1082 w 1541"/>
              <a:gd name="T21" fmla="*/ 1384 h 1384"/>
              <a:gd name="T22" fmla="*/ 1125 w 1541"/>
              <a:gd name="T23" fmla="*/ 1341 h 1384"/>
              <a:gd name="T24" fmla="*/ 1082 w 1541"/>
              <a:gd name="T25" fmla="*/ 1298 h 1384"/>
              <a:gd name="T26" fmla="*/ 814 w 1541"/>
              <a:gd name="T27" fmla="*/ 1298 h 1384"/>
              <a:gd name="T28" fmla="*/ 814 w 1541"/>
              <a:gd name="T29" fmla="*/ 1116 h 1384"/>
              <a:gd name="T30" fmla="*/ 1351 w 1541"/>
              <a:gd name="T31" fmla="*/ 1116 h 1384"/>
              <a:gd name="T32" fmla="*/ 1541 w 1541"/>
              <a:gd name="T33" fmla="*/ 926 h 1384"/>
              <a:gd name="T34" fmla="*/ 1541 w 1541"/>
              <a:gd name="T35" fmla="*/ 190 h 1384"/>
              <a:gd name="T36" fmla="*/ 1351 w 1541"/>
              <a:gd name="T37" fmla="*/ 0 h 1384"/>
              <a:gd name="T38" fmla="*/ 190 w 1541"/>
              <a:gd name="T39" fmla="*/ 86 h 1384"/>
              <a:gd name="T40" fmla="*/ 1351 w 1541"/>
              <a:gd name="T41" fmla="*/ 86 h 1384"/>
              <a:gd name="T42" fmla="*/ 1455 w 1541"/>
              <a:gd name="T43" fmla="*/ 190 h 1384"/>
              <a:gd name="T44" fmla="*/ 1455 w 1541"/>
              <a:gd name="T45" fmla="*/ 805 h 1384"/>
              <a:gd name="T46" fmla="*/ 86 w 1541"/>
              <a:gd name="T47" fmla="*/ 805 h 1384"/>
              <a:gd name="T48" fmla="*/ 86 w 1541"/>
              <a:gd name="T49" fmla="*/ 190 h 1384"/>
              <a:gd name="T50" fmla="*/ 190 w 1541"/>
              <a:gd name="T51" fmla="*/ 86 h 1384"/>
              <a:gd name="T52" fmla="*/ 1351 w 1541"/>
              <a:gd name="T53" fmla="*/ 1030 h 1384"/>
              <a:gd name="T54" fmla="*/ 190 w 1541"/>
              <a:gd name="T55" fmla="*/ 1030 h 1384"/>
              <a:gd name="T56" fmla="*/ 86 w 1541"/>
              <a:gd name="T57" fmla="*/ 926 h 1384"/>
              <a:gd name="T58" fmla="*/ 86 w 1541"/>
              <a:gd name="T59" fmla="*/ 892 h 1384"/>
              <a:gd name="T60" fmla="*/ 1455 w 1541"/>
              <a:gd name="T61" fmla="*/ 892 h 1384"/>
              <a:gd name="T62" fmla="*/ 1455 w 1541"/>
              <a:gd name="T63" fmla="*/ 926 h 1384"/>
              <a:gd name="T64" fmla="*/ 1351 w 1541"/>
              <a:gd name="T65" fmla="*/ 1030 h 1384"/>
              <a:gd name="T66" fmla="*/ 1351 w 1541"/>
              <a:gd name="T67" fmla="*/ 1030 h 1384"/>
              <a:gd name="T68" fmla="*/ 1351 w 1541"/>
              <a:gd name="T69" fmla="*/ 103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384">
                <a:moveTo>
                  <a:pt x="1351" y="0"/>
                </a:moveTo>
                <a:cubicBezTo>
                  <a:pt x="190" y="0"/>
                  <a:pt x="190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1031"/>
                  <a:pt x="85" y="1116"/>
                  <a:pt x="190" y="1116"/>
                </a:cubicBezTo>
                <a:cubicBezTo>
                  <a:pt x="727" y="1116"/>
                  <a:pt x="727" y="1116"/>
                  <a:pt x="727" y="1116"/>
                </a:cubicBezTo>
                <a:cubicBezTo>
                  <a:pt x="727" y="1298"/>
                  <a:pt x="727" y="1298"/>
                  <a:pt x="727" y="1298"/>
                </a:cubicBezTo>
                <a:cubicBezTo>
                  <a:pt x="460" y="1298"/>
                  <a:pt x="460" y="1298"/>
                  <a:pt x="460" y="1298"/>
                </a:cubicBezTo>
                <a:cubicBezTo>
                  <a:pt x="436" y="1298"/>
                  <a:pt x="416" y="1317"/>
                  <a:pt x="416" y="1341"/>
                </a:cubicBezTo>
                <a:cubicBezTo>
                  <a:pt x="416" y="1365"/>
                  <a:pt x="436" y="1384"/>
                  <a:pt x="460" y="1384"/>
                </a:cubicBezTo>
                <a:cubicBezTo>
                  <a:pt x="1082" y="1384"/>
                  <a:pt x="1082" y="1384"/>
                  <a:pt x="1082" y="1384"/>
                </a:cubicBezTo>
                <a:cubicBezTo>
                  <a:pt x="1106" y="1384"/>
                  <a:pt x="1125" y="1365"/>
                  <a:pt x="1125" y="1341"/>
                </a:cubicBezTo>
                <a:cubicBezTo>
                  <a:pt x="1125" y="1317"/>
                  <a:pt x="1106" y="1298"/>
                  <a:pt x="1082" y="1298"/>
                </a:cubicBezTo>
                <a:cubicBezTo>
                  <a:pt x="814" y="1298"/>
                  <a:pt x="814" y="1298"/>
                  <a:pt x="814" y="1298"/>
                </a:cubicBezTo>
                <a:cubicBezTo>
                  <a:pt x="814" y="1116"/>
                  <a:pt x="814" y="1116"/>
                  <a:pt x="814" y="1116"/>
                </a:cubicBezTo>
                <a:cubicBezTo>
                  <a:pt x="1351" y="1116"/>
                  <a:pt x="1351" y="1116"/>
                  <a:pt x="1351" y="1116"/>
                </a:cubicBezTo>
                <a:cubicBezTo>
                  <a:pt x="1456" y="1116"/>
                  <a:pt x="1541" y="1031"/>
                  <a:pt x="1541" y="926"/>
                </a:cubicBezTo>
                <a:cubicBezTo>
                  <a:pt x="1541" y="190"/>
                  <a:pt x="1541" y="190"/>
                  <a:pt x="1541" y="190"/>
                </a:cubicBezTo>
                <a:cubicBezTo>
                  <a:pt x="1541" y="85"/>
                  <a:pt x="1456" y="0"/>
                  <a:pt x="1351" y="0"/>
                </a:cubicBezTo>
                <a:close/>
                <a:moveTo>
                  <a:pt x="190" y="86"/>
                </a:moveTo>
                <a:cubicBezTo>
                  <a:pt x="1351" y="86"/>
                  <a:pt x="1351" y="86"/>
                  <a:pt x="1351" y="86"/>
                </a:cubicBezTo>
                <a:cubicBezTo>
                  <a:pt x="1408" y="86"/>
                  <a:pt x="1455" y="133"/>
                  <a:pt x="1455" y="190"/>
                </a:cubicBezTo>
                <a:cubicBezTo>
                  <a:pt x="1455" y="805"/>
                  <a:pt x="1455" y="805"/>
                  <a:pt x="1455" y="805"/>
                </a:cubicBezTo>
                <a:cubicBezTo>
                  <a:pt x="86" y="805"/>
                  <a:pt x="86" y="805"/>
                  <a:pt x="86" y="805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33"/>
                  <a:pt x="133" y="86"/>
                  <a:pt x="190" y="86"/>
                </a:cubicBezTo>
                <a:close/>
                <a:moveTo>
                  <a:pt x="1351" y="1030"/>
                </a:moveTo>
                <a:cubicBezTo>
                  <a:pt x="190" y="1030"/>
                  <a:pt x="190" y="1030"/>
                  <a:pt x="190" y="1030"/>
                </a:cubicBezTo>
                <a:cubicBezTo>
                  <a:pt x="133" y="1030"/>
                  <a:pt x="86" y="984"/>
                  <a:pt x="86" y="926"/>
                </a:cubicBezTo>
                <a:cubicBezTo>
                  <a:pt x="86" y="892"/>
                  <a:pt x="86" y="892"/>
                  <a:pt x="86" y="892"/>
                </a:cubicBezTo>
                <a:cubicBezTo>
                  <a:pt x="1455" y="892"/>
                  <a:pt x="1455" y="892"/>
                  <a:pt x="1455" y="892"/>
                </a:cubicBezTo>
                <a:cubicBezTo>
                  <a:pt x="1455" y="926"/>
                  <a:pt x="1455" y="926"/>
                  <a:pt x="1455" y="926"/>
                </a:cubicBezTo>
                <a:cubicBezTo>
                  <a:pt x="1455" y="983"/>
                  <a:pt x="1408" y="1030"/>
                  <a:pt x="1351" y="1030"/>
                </a:cubicBezTo>
                <a:close/>
                <a:moveTo>
                  <a:pt x="1351" y="1030"/>
                </a:moveTo>
                <a:cubicBezTo>
                  <a:pt x="1351" y="1030"/>
                  <a:pt x="1351" y="1030"/>
                  <a:pt x="1351" y="103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9363" y="669599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rPr>
              <a:t>第一个问题：文件有点多</a:t>
            </a:r>
            <a:endParaRPr lang="zh-CN" altLang="en-US" sz="3200" b="1" dirty="0">
              <a:solidFill>
                <a:schemeClr val="bg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49306" y="1442131"/>
            <a:ext cx="3093388" cy="4262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22220" y="1810886"/>
            <a:ext cx="2558126" cy="3524702"/>
          </a:xfrm>
          <a:prstGeom prst="rect">
            <a:avLst/>
          </a:prstGeom>
          <a:solidFill>
            <a:srgbClr val="F9FAFB"/>
          </a:solidFill>
          <a:ln>
            <a:noFill/>
          </a:ln>
          <a:effectLst>
            <a:outerShdw blurRad="254000" dist="381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12095" y="1810886"/>
            <a:ext cx="2558126" cy="3524702"/>
          </a:xfrm>
          <a:prstGeom prst="rect">
            <a:avLst/>
          </a:prstGeom>
          <a:solidFill>
            <a:srgbClr val="F9FAFB"/>
          </a:solidFill>
          <a:ln>
            <a:noFill/>
          </a:ln>
          <a:effectLst>
            <a:outerShdw blurRad="254000" dist="381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77765" y="3794717"/>
            <a:ext cx="263647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两个基础模块选好之后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中间层自然选择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969F98"/>
                </a:solidFill>
                <a:latin typeface="+mn-ea"/>
              </a:rPr>
              <a:t>他们的叠加产品了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36223" y="3237286"/>
            <a:ext cx="1519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PsyCopg</a:t>
            </a:r>
            <a:endParaRPr lang="zh-CN" alt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950246" y="3756617"/>
            <a:ext cx="2291508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023983" y="3794717"/>
            <a:ext cx="255460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性能高</a:t>
            </a:r>
            <a:endParaRPr lang="zh-CN" altLang="en-US" sz="1600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可用模块多，可用类型多</a:t>
            </a:r>
            <a:endParaRPr lang="zh-CN" altLang="en-US" sz="1600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方便可视化处理</a:t>
            </a:r>
            <a:endParaRPr lang="zh-CN" altLang="en-US" sz="1600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71021" y="3237286"/>
            <a:ext cx="1660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F403E"/>
                </a:solidFill>
                <a:latin typeface="+mj-ea"/>
                <a:ea typeface="+mj-ea"/>
              </a:rPr>
              <a:t>PostgreSQL</a:t>
            </a:r>
            <a:endParaRPr lang="zh-CN" altLang="en-US" sz="20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459328" y="3756617"/>
            <a:ext cx="1683910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613858" y="3794717"/>
            <a:ext cx="2554600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使用</a:t>
            </a:r>
            <a:r>
              <a:rPr lang="en-US" altLang="zh-CN" sz="1600" dirty="0">
                <a:solidFill>
                  <a:srgbClr val="969F98"/>
                </a:solidFill>
                <a:latin typeface="+mn-ea"/>
              </a:rPr>
              <a:t>Python</a:t>
            </a: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解析</a:t>
            </a:r>
            <a:r>
              <a:rPr lang="en-US" altLang="zh-CN" sz="1600" dirty="0">
                <a:solidFill>
                  <a:srgbClr val="969F98"/>
                </a:solidFill>
                <a:latin typeface="+mn-ea"/>
              </a:rPr>
              <a:t>XML</a:t>
            </a:r>
            <a:endParaRPr lang="en-US" altLang="zh-CN" sz="1600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969F98"/>
                </a:solidFill>
                <a:latin typeface="+mn-ea"/>
              </a:rPr>
              <a:t>Jupyter</a:t>
            </a: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方便单步调试</a:t>
            </a:r>
            <a:endParaRPr lang="zh-CN" altLang="en-US" sz="1600" dirty="0">
              <a:solidFill>
                <a:srgbClr val="969F98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rgbClr val="969F98"/>
                </a:solidFill>
                <a:latin typeface="+mn-ea"/>
              </a:rPr>
              <a:t>方便可视化处理</a:t>
            </a:r>
            <a:endParaRPr lang="zh-CN" altLang="en-US" sz="1600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42836" y="3237286"/>
            <a:ext cx="1096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F403E"/>
                </a:solidFill>
                <a:latin typeface="+mj-ea"/>
                <a:ea typeface="+mj-ea"/>
              </a:rPr>
              <a:t>Python</a:t>
            </a:r>
            <a:endParaRPr lang="zh-CN" altLang="en-US" sz="20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93467" y="451355"/>
            <a:ext cx="5805064" cy="645160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9B359"/>
                </a:solidFill>
                <a:latin typeface="+mj-ea"/>
                <a:ea typeface="+mj-ea"/>
              </a:rPr>
              <a:t>技术路线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049203" y="3756617"/>
            <a:ext cx="1683910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1964690"/>
            <a:ext cx="1152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690" y="1915795"/>
            <a:ext cx="1212215" cy="1250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30" y="1442085"/>
            <a:ext cx="1754505" cy="175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6500">
        <p:checker/>
      </p:transition>
    </mc:Choice>
    <mc:Fallback>
      <p:transition spd="slow" advTm="65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50941331632_1_1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2917</Words>
  <Application>WPS Presentation</Application>
  <PresentationFormat>宽屏</PresentationFormat>
  <Paragraphs>295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Noto Sans Mono CJK SC</vt:lpstr>
      <vt:lpstr>Calibri</vt:lpstr>
      <vt:lpstr>宋体</vt:lpstr>
      <vt:lpstr>等线 Light</vt:lpstr>
      <vt:lpstr>微软雅黑</vt:lpstr>
      <vt:lpstr>微软雅黑 Light</vt:lpstr>
      <vt:lpstr>Arial Unicode MS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子母排版</dc:title>
  <dc:creator>user</dc:creator>
  <cp:keywords>user</cp:keywords>
  <dc:description>www.51pptmoban.com</dc:description>
  <cp:lastModifiedBy>chivier</cp:lastModifiedBy>
  <cp:revision>130</cp:revision>
  <dcterms:created xsi:type="dcterms:W3CDTF">2022-04-26T04:03:30Z</dcterms:created>
  <dcterms:modified xsi:type="dcterms:W3CDTF">2022-04-26T04:03:30Z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