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334" r:id="rId3"/>
    <p:sldId id="444" r:id="rId4"/>
    <p:sldId id="374" r:id="rId5"/>
    <p:sldId id="443" r:id="rId6"/>
    <p:sldId id="422" r:id="rId7"/>
    <p:sldId id="376" r:id="rId8"/>
    <p:sldId id="377" r:id="rId9"/>
    <p:sldId id="442" r:id="rId10"/>
    <p:sldId id="380" r:id="rId11"/>
    <p:sldId id="381" r:id="rId12"/>
    <p:sldId id="382" r:id="rId13"/>
    <p:sldId id="383" r:id="rId14"/>
    <p:sldId id="384" r:id="rId15"/>
    <p:sldId id="385" r:id="rId16"/>
    <p:sldId id="375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410" r:id="rId26"/>
    <p:sldId id="395" r:id="rId27"/>
    <p:sldId id="396" r:id="rId28"/>
    <p:sldId id="464" r:id="rId29"/>
    <p:sldId id="398" r:id="rId30"/>
    <p:sldId id="397" r:id="rId31"/>
    <p:sldId id="400" r:id="rId32"/>
    <p:sldId id="463" r:id="rId33"/>
    <p:sldId id="451" r:id="rId34"/>
    <p:sldId id="453" r:id="rId35"/>
    <p:sldId id="456" r:id="rId36"/>
    <p:sldId id="399" r:id="rId37"/>
    <p:sldId id="454" r:id="rId38"/>
    <p:sldId id="403" r:id="rId39"/>
    <p:sldId id="407" r:id="rId40"/>
    <p:sldId id="408" r:id="rId41"/>
    <p:sldId id="411" r:id="rId42"/>
    <p:sldId id="402" r:id="rId43"/>
    <p:sldId id="406" r:id="rId44"/>
    <p:sldId id="409" r:id="rId45"/>
    <p:sldId id="465" r:id="rId46"/>
    <p:sldId id="4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CC1"/>
    <a:srgbClr val="9EF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/>
    <p:restoredTop sz="96327"/>
  </p:normalViewPr>
  <p:slideViewPr>
    <p:cSldViewPr snapToGrid="0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B96CA-40C7-1B49-A17B-3CEC41EE065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D5CB-9C4E-7744-8060-C255C2AD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>
          <a:extLst>
            <a:ext uri="{FF2B5EF4-FFF2-40B4-BE49-F238E27FC236}">
              <a16:creationId xmlns:a16="http://schemas.microsoft.com/office/drawing/2014/main" id="{DF510871-8FFE-7EA5-4470-B3A0EE8E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531814c66c_0_3:notes">
            <a:extLst>
              <a:ext uri="{FF2B5EF4-FFF2-40B4-BE49-F238E27FC236}">
                <a16:creationId xmlns:a16="http://schemas.microsoft.com/office/drawing/2014/main" id="{93E389C2-530B-AE9C-2814-3FEB3D6F1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g2531814c66c_0_3:notes">
            <a:extLst>
              <a:ext uri="{FF2B5EF4-FFF2-40B4-BE49-F238E27FC236}">
                <a16:creationId xmlns:a16="http://schemas.microsoft.com/office/drawing/2014/main" id="{D4916098-A2D0-AC8C-C836-4E6094942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262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1C39B24B-1CC2-484A-40AE-22AD86166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62A3797D-4908-FF8F-409C-ECA46BAD8A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AFEDF14-976F-6BAF-2AD3-96ABEB337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42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1B616E5D-DF37-31BB-4D9C-7DF64DD6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2A9B84EC-6643-F752-82DA-CA22A50789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A57C3BF4-677F-A5E2-BECF-0FB65D31A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23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920844D7-3DB1-490D-B570-F5E029A3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2F7D75DA-AA6A-2E6E-4383-DAF6610E6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22EA7B16-9834-9D4D-E26D-F320B8037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16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19C91BD3-C1B6-350B-DE72-AF0F4281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68BAF7F9-7B12-F490-FD81-4D0B3DB39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BB3904AD-2977-4948-8B38-E68D2CE844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698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A3C68761-7CEE-22AD-8A81-C45D92A4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503EE080-9D70-3FA9-A5E1-9B10D1D32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0AA506FD-FFC6-0F62-147D-1A1A8CCFF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391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8EEC71E-F2A5-1309-664C-9FC9F8DB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09875895-F5E4-8704-E69B-DE2B8C6FD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19ED7DC7-7496-FE65-DDAC-7363FB031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78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F8361F1E-E060-76E6-61BF-E774DE82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86A9F81D-4341-A1BA-8C78-CEC1EDBCFC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15558A77-4793-831E-AAB1-3334092BF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26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342814BA-BFF9-C748-6CFF-81481BD1F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61E83B94-898E-8639-7796-347DA0DB6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38EDEFC6-F98B-F7ED-37D0-31118144D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7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1B89164-6EE6-55B9-0AAE-568B35A8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28E70DB6-10F6-9D2C-7469-9D6E4BE1A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0B678841-65C6-9837-4958-09AB6F3B6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2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D8BB4147-CC02-5CE4-0F03-FF282CF1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5D7312D7-E460-EAAC-C2DC-89ABCB9E6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B1D67319-5261-F2BA-7F3B-FC8EC4E798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98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F07B588F-3CE5-12C1-4E7B-68323319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2C7D6415-39EE-1C2C-D679-83D0874CB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66923DD4-ADDB-975A-6B01-67AECBAA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09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0F8EFC9-EC68-63E4-AB10-D3BA21AF5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BDD7AD6F-2181-6618-C683-BDC76E500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98755DAB-D445-D8C1-7ED4-EFFD95B1D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38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CCDF79C8-0AF6-A9C3-0BA6-F33B9988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D7357E77-F0B9-F428-3711-E243B1BFE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D7690437-9582-5735-4AE9-253F6C484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14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6E6B5C00-42D2-75A7-0095-AEDF7F7D3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3B6F47EA-E517-5DE9-A8CC-A57995F3D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5AA3F952-AE19-8029-857B-E52AD57F4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22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27048B9-B59C-2D5D-98EF-30ADB5DC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4FD4CB77-8C23-3FE9-B0CB-2ED1FF0E2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ED8FB644-F5A6-7908-C1CA-9EFAC3C793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279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36A3BA4D-FA8C-E219-1804-03C96DD1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43D62A60-A53C-C72A-7DD0-02CD40FAF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718D917E-A3E7-ADDD-D245-9B910F0D9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038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36A3BA4D-FA8C-E219-1804-03C96DD1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43D62A60-A53C-C72A-7DD0-02CD40FAF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718D917E-A3E7-ADDD-D245-9B910F0D9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1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CE1C6705-FFE2-5637-06DF-F76B52EB8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30863F79-AD1E-1817-C745-AEA7E66A9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C3658D4-4CDB-B5DA-89D4-CCA2E6893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76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CE1C6705-FFE2-5637-06DF-F76B52EB8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30863F79-AD1E-1817-C745-AEA7E66A9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C3658D4-4CDB-B5DA-89D4-CCA2E6893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801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EB5A3A9A-9C13-A150-AA68-4ADE5E65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4854555A-DB5F-81C2-4B8E-C1FA2DE9E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EFF8319-F3D5-B6D5-F9B1-17E53DB941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138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6C0C191B-3999-2DFC-9F6E-D6E27557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89033DF0-F70D-2DDC-06F8-37C312B79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D3A868D4-3E4B-90B5-4DAF-1386494D2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1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3604BB86-E675-39D9-11AA-A82C1B77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1369EFE7-B2C1-D633-78A6-AFE3CE504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FFB8D61B-16D9-0543-5035-E33EA29D9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478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9653CE58-65D3-1E44-83A5-17A9C9DBE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6611CEBF-2F70-E267-1451-FC2342675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2BC3AACF-B55E-B529-CB8F-B779B72A6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27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3FA69727-C5F3-0DEC-B10E-B7746C38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30FF437D-8EC0-6C75-1584-5FA60F0330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1E8F263-7BA3-F4B6-CDCF-36923BDC4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96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CDE50A42-C627-0C63-A59E-D2E283CA3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9F4E1D66-9731-E590-0E05-87F0D1FB0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4519D64B-727A-5C39-EB0F-F498B464DD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8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8AF6CA3-FACC-7AD5-FEF2-04F271506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1F24AA70-2BDE-8D68-9C19-481577E66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9D583106-8758-423B-11C1-D0E2878B4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60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4CB62379-8124-0E86-AEDC-6B926319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124D9D7E-0274-6845-C4E6-2B941BEBE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A6E9E71-D36B-9F12-7DA8-56CD8801A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71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D32BFF6-E2E7-7D00-1014-6567FB21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2577576A-B19C-0710-DDE2-416C559B7E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EEEE7D87-B13C-8EEF-FE6B-5B3F65A61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27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E88BECB6-703A-6C75-A0C2-17D039A7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143995C7-C560-E1FD-AA2D-7361A2F23E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E9453B23-BC15-41C9-E046-6CF6338B6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57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ABCD25DC-F13D-E202-8327-26264946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A9DA5260-A931-EA87-FEE8-99FB9E0F1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C13600F-FA7B-0685-56F6-72B5B8A88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19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7071C415-E3CF-92CF-99F4-A71FDA92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CA3651AE-7255-29F9-C74B-D773EAB42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32C4276D-4A7E-5B35-DC15-2FF2A3090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51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63CCC31F-4DF7-5F07-7EBA-42C7D7DE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87073837-96B9-1716-88AC-D83C683A2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5E4AEB6D-6FA0-056E-F942-5DDA1658E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28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60304876-DD63-6487-4D50-310F96868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DB927A4C-5382-D091-35DA-7F39698BB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BE37832B-390D-A8A0-EADD-37E0504C7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134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69CB61E2-A83D-4623-8BB4-A2B4E75C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0D1B9ED1-489C-219C-9A15-2174FDFD50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EA55EC31-4386-576A-AFCB-3E7432E76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12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736FFAA6-6743-C5AD-AF79-4D89A35C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B1666C22-C968-A960-11B9-6FAAB7428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BAD37DD5-F4C3-581B-F740-A606B39B6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72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5D9A7C47-36A7-2AC0-EBFF-09D9AEE1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5FC4E805-81C9-15F3-1002-77B6503904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03661CDF-21D7-2F7C-F623-83B0C649F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03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E8F73BB3-76D7-FFF2-DB8C-425DF71A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553ABA8E-4FAB-9511-6048-C7E70AD1C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4A533D2-48E1-5678-1E92-7B59A0CBA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63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AE469AB5-CCC2-21AB-4846-0D55B280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719DC521-F98A-9B0E-088B-5AABCCA8BA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EAF92BDA-E59B-614C-5F7B-1A90740E3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7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886DB8E1-D041-F7DC-CA0F-E7DE8485F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4D5FAFF0-9CE2-429D-09F0-14F28C300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1FD15EE9-5F54-1E1E-103A-5512C1425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28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E3878485-968E-6CC5-03C4-3E1961DBE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31814c66c_0_0:notes">
            <a:extLst>
              <a:ext uri="{FF2B5EF4-FFF2-40B4-BE49-F238E27FC236}">
                <a16:creationId xmlns:a16="http://schemas.microsoft.com/office/drawing/2014/main" id="{8506A220-B158-9989-6E96-BFFB06A17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31814c66c_0_0:notes">
            <a:extLst>
              <a:ext uri="{FF2B5EF4-FFF2-40B4-BE49-F238E27FC236}">
                <a16:creationId xmlns:a16="http://schemas.microsoft.com/office/drawing/2014/main" id="{8BCB7E93-C413-216E-A28A-445D02C52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49B-17C7-1D79-33CD-C838F9189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24CFD-3BCF-6861-273E-9D5B471D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91F5-B0CB-A731-20EB-9F474BEC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84CA-61EF-3D16-155E-40978B93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43FB-4164-FCFC-F639-F647541E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423CAC-66C1-CA06-B135-FA511CD82B30}"/>
              </a:ext>
            </a:extLst>
          </p:cNvPr>
          <p:cNvCxnSpPr/>
          <p:nvPr userDrawn="1"/>
        </p:nvCxnSpPr>
        <p:spPr>
          <a:xfrm>
            <a:off x="0" y="785194"/>
            <a:ext cx="12192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4606-D599-AF50-6C07-E44982A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28D7-4908-662F-E676-D0F593F5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EDDE-37BC-39B6-CF33-5F9ECC7B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9053-38B0-1D66-064E-4BFFBC78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8741-CCA0-0C0E-EA4D-49DC5D53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E41D4-6145-A960-59BC-2B7DAC9CD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E9733-0065-2D57-B460-11AEA149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F91F-769C-2170-9A4B-A64470A2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2DA6-2CB0-29B9-5739-BE3A547C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4EF2-E864-A479-4E94-48777F25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 BG 1 1">
  <p:cSld name="Blank - White BG 1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3967" y="8"/>
            <a:ext cx="1024835" cy="48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14800" y="288567"/>
            <a:ext cx="1011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Work Sans"/>
              <a:buNone/>
              <a:defRPr sz="2933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28"/>
              </a:buClr>
              <a:buSzPts val="2400"/>
              <a:buFont typeface="Raleway"/>
              <a:buNone/>
              <a:defRPr sz="3200" b="1">
                <a:solidFill>
                  <a:srgbClr val="08082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14800" y="831013"/>
            <a:ext cx="101116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3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A3F-B94B-831B-E6C0-9ABB7C35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85A9-C339-9151-C2F8-23E133AE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2114-2BA7-8381-91C1-930D7EFE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5CD4-8EEB-AEC3-D5B6-BD6389F7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AD7E-1B77-2AA0-FF74-726B83A5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C852EC-2FAB-959A-0B1F-B9D4F9E97F00}"/>
              </a:ext>
            </a:extLst>
          </p:cNvPr>
          <p:cNvCxnSpPr/>
          <p:nvPr userDrawn="1"/>
        </p:nvCxnSpPr>
        <p:spPr>
          <a:xfrm>
            <a:off x="0" y="9740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6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B90A-AAB2-52F3-DC36-AA268EA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3688-F6F4-712E-5804-79BFCE540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7A10-261C-9C8B-C7F2-4868A155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EB13-DE70-3782-EC66-BCA9081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6D5E-B1FB-5482-5B27-90D3C6AA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EC1A-8ADC-BE0C-E938-A0EDA67D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5E8B-F592-8087-985F-C39AE877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C306E-6F59-F8F6-1412-B9F5BAA4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A2C6-A206-F0FD-4F50-37D0F465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7F70C-5BCA-F7AE-CE40-BB7F3219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24977-CB77-578B-B1CD-6FD2A93F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3265-66A7-0E84-1B9D-C7AD2F39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1CB-922E-E49D-7BBE-C272F027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BA6D-2859-B2E4-2C3A-4B71B0B5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5D9E1-21F4-7E5E-07E3-EDD8F2C74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F13BA-FCB1-0A93-6C2F-AAE470D8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C5852-2DDF-0C18-F966-250B0F36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26EE9-50FD-D9ED-6848-6110D5EF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1F597-453D-7371-6525-045556A6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9410-8CAA-DABB-850D-00AA045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F7F3-5C7E-946F-0AE0-41B0B3EF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12BF-AEE8-28C4-C220-F774D3ED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5CF9-407C-9DBB-BBC4-6E1AC7CC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9250-93D1-5154-0F18-69955298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B1CA0-C453-BC27-7B3A-4DC19927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49E0-F9DE-764F-F2E2-66E20DF9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867-70E0-B582-904B-E5A01A21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90A4-8CF1-7508-F433-97E7A5CB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C7782-FE8E-424B-7EB7-94B3C29D5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DEE2-9953-9CEB-D2E1-E4790A8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8368D-BE2D-A74C-72FF-D073159A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4EA9-73F3-C77E-FB0C-13D6774C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8676-7EDB-74E9-5D95-032F2CF3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7EDE3-2ED7-FC35-7904-FFF177D55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207C5-2E95-91AB-A397-33C72C7EC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FD4DC-0DCC-5AA3-3385-A4134888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05C8-6441-742A-3370-065FB4F6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3452-3450-A264-C33A-E3B18974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9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C97A8-4196-5AD5-FEF6-6D99BE3E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1551-B769-8C15-C289-92397B8E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E4DA-F633-C468-F352-7A66EFF71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F7E9-4AE0-104E-924D-83ECF124A6B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7CE8-E36A-EA7A-7C65-15ED78670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6881-C404-62A8-699D-6BE942EE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35D1-2223-024D-A35D-7B0BC2AA1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dlbook.github.io/udlbook/" TargetMode="Externa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lr.org/papers/volume3/bengio03a/bengio03a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mlr.org/papers/volume3/bengio03a/bengio03a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hyperlink" Target="https://www.jmlr.org/papers/volume3/bengio03a/bengio03a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645C-887A-B52A-CF00-80B8E7B9B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Work Sans" pitchFamily="2" charset="77"/>
              </a:rPr>
              <a:t>Deep learning</a:t>
            </a:r>
            <a:br>
              <a:rPr lang="en-US" dirty="0">
                <a:latin typeface="Work Sans" pitchFamily="2" charset="77"/>
              </a:rPr>
            </a:br>
            <a:r>
              <a:rPr lang="en-US" sz="2400" dirty="0">
                <a:latin typeface="Work Sans" pitchFamily="2" charset="77"/>
              </a:rPr>
              <a:t>Unpacking Transformers, LLMs and image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829A5-AC10-4E82-3323-892FEF19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Work Sans" pitchFamily="2" charset="77"/>
              </a:rPr>
              <a:t>Session 2</a:t>
            </a:r>
          </a:p>
        </p:txBody>
      </p:sp>
      <p:pic>
        <p:nvPicPr>
          <p:cNvPr id="1026" name="Picture 2" descr="ENSAE Paris - Wikipedia">
            <a:extLst>
              <a:ext uri="{FF2B5EF4-FFF2-40B4-BE49-F238E27FC236}">
                <a16:creationId xmlns:a16="http://schemas.microsoft.com/office/drawing/2014/main" id="{6393161C-A147-391B-19A6-13FBCAFC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901" y="-87098"/>
            <a:ext cx="2243685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62E75EA6-1206-4E41-C115-26A6F17FC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DD0B9-98A6-A407-1DA2-26858DA55A28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3356BB-7278-2CAF-940D-75EDABAC9C70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1CE092-DA68-085A-6443-D1A0B5688896}"/>
              </a:ext>
            </a:extLst>
          </p:cNvPr>
          <p:cNvSpPr/>
          <p:nvPr/>
        </p:nvSpPr>
        <p:spPr>
          <a:xfrm>
            <a:off x="7894982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EC09F4-65CC-34C7-6936-20606761143D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22931-5E99-E38B-17AF-4584F628D945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79E0DD-5776-33D3-F87C-DBC22715301B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06AA2D-1633-E416-95FA-7A1E41F91E62}"/>
              </a:ext>
            </a:extLst>
          </p:cNvPr>
          <p:cNvSpPr txBox="1"/>
          <p:nvPr/>
        </p:nvSpPr>
        <p:spPr>
          <a:xfrm>
            <a:off x="6883963" y="51802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ground-truth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B7757AA-4A11-6EFB-4CA5-3579CA0B5D8E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5555975" y="4780722"/>
            <a:ext cx="1327989" cy="584148"/>
          </a:xfrm>
          <a:prstGeom prst="curvedConnector3">
            <a:avLst>
              <a:gd name="adj1" fmla="val 100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27EBC5-8F8E-C3F7-D70E-141E4777C6CF}"/>
                  </a:ext>
                </a:extLst>
              </p:cNvPr>
              <p:cNvSpPr txBox="1"/>
              <p:nvPr/>
            </p:nvSpPr>
            <p:spPr>
              <a:xfrm>
                <a:off x="3978920" y="4244008"/>
                <a:ext cx="2040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27EBC5-8F8E-C3F7-D70E-141E4777C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920" y="4244008"/>
                <a:ext cx="2040430" cy="430887"/>
              </a:xfrm>
              <a:prstGeom prst="rect">
                <a:avLst/>
              </a:prstGeom>
              <a:blipFill>
                <a:blip r:embed="rId3"/>
                <a:stretch>
                  <a:fillRect l="-3727" t="-20000" r="-12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6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4C3EC90A-8175-7BBC-3AAF-8E111572C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941D8-F6BA-73D1-659F-8779E5925348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CCDAE8-E771-AC84-33F0-990CD6057322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878618-00F2-B832-EB04-633124D752C6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878618-00F2-B832-EB04-633124D75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1B1C5F0-F094-FFC7-2D93-955D92044E34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DF2F5-F0A7-7CA4-63CF-DD6C2E022CFD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3A0226-BA24-F9D6-DBE8-C478CB90DC6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AE5F4A-848E-D2A4-11C3-BABD10E23F08}"/>
              </a:ext>
            </a:extLst>
          </p:cNvPr>
          <p:cNvSpPr txBox="1"/>
          <p:nvPr/>
        </p:nvSpPr>
        <p:spPr>
          <a:xfrm>
            <a:off x="6883963" y="5180204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Parameters of a distribution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C624DC2-20A8-FF7B-5261-199D3E40FE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5556033" y="4780722"/>
            <a:ext cx="1327931" cy="584148"/>
          </a:xfrm>
          <a:prstGeom prst="curvedConnector3">
            <a:avLst>
              <a:gd name="adj1" fmla="val 101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B6C9CE-4C6D-2A48-524A-1301777D3A9B}"/>
                  </a:ext>
                </a:extLst>
              </p:cNvPr>
              <p:cNvSpPr txBox="1"/>
              <p:nvPr/>
            </p:nvSpPr>
            <p:spPr>
              <a:xfrm>
                <a:off x="3978920" y="4244008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B6C9CE-4C6D-2A48-524A-1301777D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920" y="4244008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t="-2857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FF636E6F-AF53-3FD2-DA6C-5C493733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26CBF-5E80-574E-684D-3526C52F3A35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F6196F-A3DC-75B2-06A4-C26E13FBE7A3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C8AE1E0-DBAB-B24E-5FDB-E6152F12CE73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C8AE1E0-DBAB-B24E-5FDB-E6152F12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2A4EE05-46A6-E292-F8C8-FD15013A56C2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0B252-7A5A-88A6-AC58-F9F29230715F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B6F31-A0FA-BCD4-5F5A-B362698C058A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9288B-4244-C445-BDEC-716907532F9A}"/>
                  </a:ext>
                </a:extLst>
              </p:cNvPr>
              <p:cNvSpPr txBox="1"/>
              <p:nvPr/>
            </p:nvSpPr>
            <p:spPr>
              <a:xfrm>
                <a:off x="1837664" y="5139525"/>
                <a:ext cx="6641690" cy="114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distribution is chosen based on the domain.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model computes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given the data.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9288B-4244-C445-BDEC-716907532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4" y="5139525"/>
                <a:ext cx="6641690" cy="1142108"/>
              </a:xfrm>
              <a:prstGeom prst="rect">
                <a:avLst/>
              </a:prstGeom>
              <a:blipFill>
                <a:blip r:embed="rId4"/>
                <a:stretch>
                  <a:fillRect l="-1336" r="-573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307E1F-16DB-F416-1566-5E2AB9430292}"/>
                  </a:ext>
                </a:extLst>
              </p:cNvPr>
              <p:cNvSpPr txBox="1"/>
              <p:nvPr/>
            </p:nvSpPr>
            <p:spPr>
              <a:xfrm>
                <a:off x="3978920" y="4244008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307E1F-16DB-F416-1566-5E2AB943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920" y="4244008"/>
                <a:ext cx="1814919" cy="430887"/>
              </a:xfrm>
              <a:prstGeom prst="rect">
                <a:avLst/>
              </a:prstGeom>
              <a:blipFill>
                <a:blip r:embed="rId5"/>
                <a:stretch>
                  <a:fillRect l="-6944" t="-2857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85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14FA719-EAEA-F07F-9785-DC45CA0BB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E6FDD-4D5B-FB45-C99B-A41D6F247725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2F2357-4A21-36AC-B8C5-71B735E3AD8C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5CF84A-7C96-00A6-067F-F74B4BA55A4F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5CF84A-7C96-00A6-067F-F74B4BA55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E1AA68B-F4C5-6147-010F-A7A992895CE4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738EF-6432-E7C0-6A86-F1C5A56989A6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B41E7E-B46C-016C-2339-9C9DB7D2C5EF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C54174-AF3C-3470-BBDB-B1E5ED50A433}"/>
              </a:ext>
            </a:extLst>
          </p:cNvPr>
          <p:cNvSpPr txBox="1"/>
          <p:nvPr/>
        </p:nvSpPr>
        <p:spPr>
          <a:xfrm>
            <a:off x="3298715" y="3654887"/>
            <a:ext cx="4007507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Example: univariate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439C6-FB47-EF46-4E63-C1003478D1B4}"/>
                  </a:ext>
                </a:extLst>
              </p:cNvPr>
              <p:cNvSpPr txBox="1"/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439C6-FB47-EF46-4E63-C100347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4D6B9F-977D-F2F0-3616-416E6B1B3561}"/>
                  </a:ext>
                </a:extLst>
              </p:cNvPr>
              <p:cNvSpPr txBox="1"/>
              <p:nvPr/>
            </p:nvSpPr>
            <p:spPr>
              <a:xfrm>
                <a:off x="3950670" y="4446051"/>
                <a:ext cx="3004477" cy="643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4D6B9F-977D-F2F0-3616-416E6B1B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0" y="4446051"/>
                <a:ext cx="3004477" cy="643574"/>
              </a:xfrm>
              <a:prstGeom prst="rect">
                <a:avLst/>
              </a:prstGeom>
              <a:blipFill>
                <a:blip r:embed="rId5"/>
                <a:stretch>
                  <a:fillRect l="-1266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77170-06FA-77E2-BE2F-145CE980A241}"/>
                  </a:ext>
                </a:extLst>
              </p:cNvPr>
              <p:cNvSpPr txBox="1"/>
              <p:nvPr/>
            </p:nvSpPr>
            <p:spPr>
              <a:xfrm>
                <a:off x="4477189" y="5594802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77170-06FA-77E2-BE2F-145CE980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89" y="5594802"/>
                <a:ext cx="189474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2593BC-45B7-202F-D1C3-05F4E6CD9048}"/>
              </a:ext>
            </a:extLst>
          </p:cNvPr>
          <p:cNvCxnSpPr/>
          <p:nvPr/>
        </p:nvCxnSpPr>
        <p:spPr>
          <a:xfrm flipV="1">
            <a:off x="4547115" y="4942148"/>
            <a:ext cx="0" cy="5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9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5365-2689-A85F-34B0-1E25F592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72D9-C29C-80CC-8EC3-63FA30F1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E2677-CAA8-6125-E6B7-1DC41E35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"/>
            <a:ext cx="12192000" cy="64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30721F-BAC8-2247-85AE-10F32001ECE4}"/>
              </a:ext>
            </a:extLst>
          </p:cNvPr>
          <p:cNvSpPr/>
          <p:nvPr/>
        </p:nvSpPr>
        <p:spPr>
          <a:xfrm>
            <a:off x="4522304" y="3856383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4FC79-9D8D-B7C3-CFA0-61395BA5A36D}"/>
              </a:ext>
            </a:extLst>
          </p:cNvPr>
          <p:cNvSpPr/>
          <p:nvPr/>
        </p:nvSpPr>
        <p:spPr>
          <a:xfrm>
            <a:off x="221974" y="4511554"/>
            <a:ext cx="11615530" cy="214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702BE-C73A-6B32-B64D-5289DC80FF3A}"/>
              </a:ext>
            </a:extLst>
          </p:cNvPr>
          <p:cNvSpPr/>
          <p:nvPr/>
        </p:nvSpPr>
        <p:spPr>
          <a:xfrm>
            <a:off x="937591" y="2346446"/>
            <a:ext cx="2163418" cy="1172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53C56-8074-942A-709C-EC45AD2A051C}"/>
              </a:ext>
            </a:extLst>
          </p:cNvPr>
          <p:cNvSpPr txBox="1"/>
          <p:nvPr/>
        </p:nvSpPr>
        <p:spPr>
          <a:xfrm>
            <a:off x="1868498" y="1925070"/>
            <a:ext cx="2794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Given one data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3DDB2-3559-4BED-2635-552598844932}"/>
                  </a:ext>
                </a:extLst>
              </p:cNvPr>
              <p:cNvSpPr txBox="1"/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3DDB2-3559-4BED-2635-55259884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blipFill>
                <a:blip r:embed="rId3"/>
                <a:stretch>
                  <a:fillRect l="-11111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57D2ECF-C3A4-18CC-E416-9523ABE580B9}"/>
              </a:ext>
            </a:extLst>
          </p:cNvPr>
          <p:cNvSpPr/>
          <p:nvPr/>
        </p:nvSpPr>
        <p:spPr>
          <a:xfrm>
            <a:off x="220317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7F868-EE66-3FF0-1031-9560045E0686}"/>
              </a:ext>
            </a:extLst>
          </p:cNvPr>
          <p:cNvSpPr/>
          <p:nvPr/>
        </p:nvSpPr>
        <p:spPr>
          <a:xfrm>
            <a:off x="8057320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40D15-0034-622F-C621-186EAD19EC48}"/>
              </a:ext>
            </a:extLst>
          </p:cNvPr>
          <p:cNvSpPr/>
          <p:nvPr/>
        </p:nvSpPr>
        <p:spPr>
          <a:xfrm>
            <a:off x="5738191" y="1042057"/>
            <a:ext cx="94090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44E0A-AECE-150D-2854-E8AFD99A2BE0}"/>
              </a:ext>
            </a:extLst>
          </p:cNvPr>
          <p:cNvSpPr/>
          <p:nvPr/>
        </p:nvSpPr>
        <p:spPr>
          <a:xfrm>
            <a:off x="48039" y="1145362"/>
            <a:ext cx="48867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12E64-E405-9A29-00C5-63DB9E7AF79E}"/>
              </a:ext>
            </a:extLst>
          </p:cNvPr>
          <p:cNvSpPr txBox="1"/>
          <p:nvPr/>
        </p:nvSpPr>
        <p:spPr>
          <a:xfrm>
            <a:off x="5718313" y="4512364"/>
            <a:ext cx="64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6CCC1"/>
                </a:solidFill>
              </a:rPr>
              <a:t>Predict the corresponding distribution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54196E-98B7-33F5-8DAA-E403F879A2DD}"/>
                  </a:ext>
                </a:extLst>
              </p:cNvPr>
              <p:cNvSpPr txBox="1"/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86CCC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54196E-98B7-33F5-8DAA-E403F879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blipFill>
                <a:blip r:embed="rId4"/>
                <a:stretch>
                  <a:fillRect l="-19444" r="-8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8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A1C95-9058-5D88-CB00-0961919F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3384-3B42-4596-6C87-C8D85487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8C1-70AB-7A06-B307-4591316D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D227A-C49A-DC26-5CCB-9849D7267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"/>
            <a:ext cx="12192000" cy="64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611A4-63CE-6920-3272-7405CE78895E}"/>
              </a:ext>
            </a:extLst>
          </p:cNvPr>
          <p:cNvSpPr/>
          <p:nvPr/>
        </p:nvSpPr>
        <p:spPr>
          <a:xfrm>
            <a:off x="4522304" y="3856383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3D767-8394-1B48-EA6E-7E641D833BB3}"/>
              </a:ext>
            </a:extLst>
          </p:cNvPr>
          <p:cNvSpPr/>
          <p:nvPr/>
        </p:nvSpPr>
        <p:spPr>
          <a:xfrm>
            <a:off x="221974" y="4511554"/>
            <a:ext cx="11615530" cy="214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CDA4D-D86F-22EE-A8F3-1F67C5F8244D}"/>
              </a:ext>
            </a:extLst>
          </p:cNvPr>
          <p:cNvSpPr txBox="1"/>
          <p:nvPr/>
        </p:nvSpPr>
        <p:spPr>
          <a:xfrm>
            <a:off x="1868498" y="1925070"/>
            <a:ext cx="31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Given many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BA22C-2DB6-D06B-13F8-0921D42B33AE}"/>
                  </a:ext>
                </a:extLst>
              </p:cNvPr>
              <p:cNvSpPr txBox="1"/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BA22C-2DB6-D06B-13F8-0921D42B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blipFill>
                <a:blip r:embed="rId3"/>
                <a:stretch>
                  <a:fillRect l="-11111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41687BC-3F5D-A285-9A40-C69C1A3AE4E1}"/>
              </a:ext>
            </a:extLst>
          </p:cNvPr>
          <p:cNvSpPr/>
          <p:nvPr/>
        </p:nvSpPr>
        <p:spPr>
          <a:xfrm>
            <a:off x="220317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092CC-04CE-7672-E445-A3AF1A9B00B9}"/>
              </a:ext>
            </a:extLst>
          </p:cNvPr>
          <p:cNvSpPr/>
          <p:nvPr/>
        </p:nvSpPr>
        <p:spPr>
          <a:xfrm>
            <a:off x="8057320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F4938-89D8-EAC4-B1DB-7328DEDBDF72}"/>
              </a:ext>
            </a:extLst>
          </p:cNvPr>
          <p:cNvSpPr/>
          <p:nvPr/>
        </p:nvSpPr>
        <p:spPr>
          <a:xfrm>
            <a:off x="5738191" y="1042057"/>
            <a:ext cx="94090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18A1F-F670-2F57-B520-45B3EA048662}"/>
              </a:ext>
            </a:extLst>
          </p:cNvPr>
          <p:cNvSpPr/>
          <p:nvPr/>
        </p:nvSpPr>
        <p:spPr>
          <a:xfrm>
            <a:off x="48039" y="1145362"/>
            <a:ext cx="48867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AA9F9-D403-7C75-60A8-D4DFFE7568F1}"/>
              </a:ext>
            </a:extLst>
          </p:cNvPr>
          <p:cNvSpPr txBox="1"/>
          <p:nvPr/>
        </p:nvSpPr>
        <p:spPr>
          <a:xfrm>
            <a:off x="5718313" y="4512364"/>
            <a:ext cx="64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6CCC1"/>
                </a:solidFill>
              </a:rPr>
              <a:t>Predict the corresponding distribution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071C3-D5B1-13AA-B286-8F97ED598F2E}"/>
                  </a:ext>
                </a:extLst>
              </p:cNvPr>
              <p:cNvSpPr txBox="1"/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86CCC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071C3-D5B1-13AA-B286-8F97ED59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blipFill>
                <a:blip r:embed="rId4"/>
                <a:stretch>
                  <a:fillRect l="-19444" r="-8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475A8A-4EE8-41A9-6F60-27B59D1D2570}"/>
                  </a:ext>
                </a:extLst>
              </p:cNvPr>
              <p:cNvSpPr txBox="1"/>
              <p:nvPr/>
            </p:nvSpPr>
            <p:spPr>
              <a:xfrm>
                <a:off x="7640470" y="5096359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86CCC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86CCC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solidFill>
                            <a:srgbClr val="86CCC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86CCC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475A8A-4EE8-41A9-6F60-27B59D1D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470" y="5096359"/>
                <a:ext cx="1814919" cy="430887"/>
              </a:xfrm>
              <a:prstGeom prst="rect">
                <a:avLst/>
              </a:prstGeom>
              <a:blipFill>
                <a:blip r:embed="rId5"/>
                <a:stretch>
                  <a:fillRect l="-6250" t="-2857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9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6559B98-1B3E-814F-F880-DD077629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3DDC9-EBF2-50AD-04F8-F99ED08B9594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9D1E6-7200-610F-525B-3EBC0A844C46}"/>
                  </a:ext>
                </a:extLst>
              </p:cNvPr>
              <p:cNvSpPr txBox="1"/>
              <p:nvPr/>
            </p:nvSpPr>
            <p:spPr>
              <a:xfrm>
                <a:off x="3738077" y="1264261"/>
                <a:ext cx="275838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9D1E6-7200-610F-525B-3EBC0A84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77" y="1264261"/>
                <a:ext cx="2758384" cy="778931"/>
              </a:xfrm>
              <a:prstGeom prst="rect">
                <a:avLst/>
              </a:prstGeom>
              <a:blipFill>
                <a:blip r:embed="rId3"/>
                <a:stretch>
                  <a:fillRect l="-91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5778CD-9AFE-4888-953D-3E67127AA872}"/>
                  </a:ext>
                </a:extLst>
              </p:cNvPr>
              <p:cNvSpPr txBox="1"/>
              <p:nvPr/>
            </p:nvSpPr>
            <p:spPr>
              <a:xfrm>
                <a:off x="3738077" y="2423311"/>
                <a:ext cx="286937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5778CD-9AFE-4888-953D-3E67127AA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77" y="2423311"/>
                <a:ext cx="2869375" cy="778931"/>
              </a:xfrm>
              <a:prstGeom prst="rect">
                <a:avLst/>
              </a:prstGeom>
              <a:blipFill>
                <a:blip r:embed="rId4"/>
                <a:stretch>
                  <a:fillRect l="-1322"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57CC19-88C7-234B-1BFB-20884BDC1E89}"/>
                  </a:ext>
                </a:extLst>
              </p:cNvPr>
              <p:cNvSpPr txBox="1"/>
              <p:nvPr/>
            </p:nvSpPr>
            <p:spPr>
              <a:xfrm>
                <a:off x="3722337" y="3539805"/>
                <a:ext cx="3202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57CC19-88C7-234B-1BFB-20884BDC1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37" y="3539805"/>
                <a:ext cx="3202415" cy="778931"/>
              </a:xfrm>
              <a:prstGeom prst="rect">
                <a:avLst/>
              </a:prstGeom>
              <a:blipFill>
                <a:blip r:embed="rId5"/>
                <a:stretch>
                  <a:fillRect l="-2372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05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C2B398E1-AB2B-EB85-72A6-8C77AD4F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137733-093F-8D3A-49B6-444B60A18B94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Loss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F79A3-6682-4080-F0F6-FFBF5CF63685}"/>
              </a:ext>
            </a:extLst>
          </p:cNvPr>
          <p:cNvSpPr txBox="1"/>
          <p:nvPr/>
        </p:nvSpPr>
        <p:spPr>
          <a:xfrm>
            <a:off x="7593496" y="134178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Data is assumed </a:t>
            </a:r>
            <a:r>
              <a:rPr lang="en-US" dirty="0" err="1">
                <a:solidFill>
                  <a:schemeClr val="accent1"/>
                </a:solidFill>
                <a:latin typeface="Segoe Script" panose="020B0804020000000003" pitchFamily="34" charset="0"/>
              </a:rPr>
              <a:t>i.i.d</a:t>
            </a:r>
            <a:endParaRPr lang="en-US" dirty="0">
              <a:solidFill>
                <a:schemeClr val="accent1"/>
              </a:solidFill>
              <a:latin typeface="Segoe Script" panose="020B080402000000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4859D4-6E5B-AF83-73FC-E2EE2230AFEF}"/>
                  </a:ext>
                </a:extLst>
              </p:cNvPr>
              <p:cNvSpPr txBox="1"/>
              <p:nvPr/>
            </p:nvSpPr>
            <p:spPr>
              <a:xfrm>
                <a:off x="7593496" y="987262"/>
                <a:ext cx="3085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4859D4-6E5B-AF83-73FC-E2EE2230A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6" y="987262"/>
                <a:ext cx="3085396" cy="276999"/>
              </a:xfrm>
              <a:prstGeom prst="rect">
                <a:avLst/>
              </a:prstGeom>
              <a:blipFill>
                <a:blip r:embed="rId3"/>
                <a:stretch>
                  <a:fillRect t="-8696" r="-82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6BE47DF-2B35-E945-45E0-B4027DBBC8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7453" y="1526447"/>
            <a:ext cx="838121" cy="184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A98F3D-6860-F5B1-35FE-B9703675FC69}"/>
                  </a:ext>
                </a:extLst>
              </p:cNvPr>
              <p:cNvSpPr txBox="1"/>
              <p:nvPr/>
            </p:nvSpPr>
            <p:spPr>
              <a:xfrm>
                <a:off x="3738077" y="1264261"/>
                <a:ext cx="275838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A98F3D-6860-F5B1-35FE-B9703675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77" y="1264261"/>
                <a:ext cx="2758384" cy="778931"/>
              </a:xfrm>
              <a:prstGeom prst="rect">
                <a:avLst/>
              </a:prstGeom>
              <a:blipFill>
                <a:blip r:embed="rId4"/>
                <a:stretch>
                  <a:fillRect l="-91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24376-69F8-3DE5-1ACC-D3A74718E0EA}"/>
                  </a:ext>
                </a:extLst>
              </p:cNvPr>
              <p:cNvSpPr txBox="1"/>
              <p:nvPr/>
            </p:nvSpPr>
            <p:spPr>
              <a:xfrm>
                <a:off x="3738077" y="2423311"/>
                <a:ext cx="286937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224376-69F8-3DE5-1ACC-D3A74718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77" y="2423311"/>
                <a:ext cx="2869375" cy="778931"/>
              </a:xfrm>
              <a:prstGeom prst="rect">
                <a:avLst/>
              </a:prstGeom>
              <a:blipFill>
                <a:blip r:embed="rId5"/>
                <a:stretch>
                  <a:fillRect l="-1322"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DA9593-816F-8FDE-D81C-A373248A8260}"/>
                  </a:ext>
                </a:extLst>
              </p:cNvPr>
              <p:cNvSpPr txBox="1"/>
              <p:nvPr/>
            </p:nvSpPr>
            <p:spPr>
              <a:xfrm>
                <a:off x="3722337" y="3539805"/>
                <a:ext cx="3202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DA9593-816F-8FDE-D81C-A373248A8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37" y="3539805"/>
                <a:ext cx="3202415" cy="778931"/>
              </a:xfrm>
              <a:prstGeom prst="rect">
                <a:avLst/>
              </a:prstGeom>
              <a:blipFill>
                <a:blip r:embed="rId6"/>
                <a:stretch>
                  <a:fillRect l="-2372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43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77BC9B9E-7EB8-8BFE-2AB2-F8222CB8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6D5708-199D-844C-17FE-6D6594B4E972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B97373-6FAC-DB50-88D2-9B780F62B055}"/>
                  </a:ext>
                </a:extLst>
              </p:cNvPr>
              <p:cNvSpPr txBox="1"/>
              <p:nvPr/>
            </p:nvSpPr>
            <p:spPr>
              <a:xfrm>
                <a:off x="3712396" y="4606599"/>
                <a:ext cx="36198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B97373-6FAC-DB50-88D2-9B780F62B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96" y="4606599"/>
                <a:ext cx="3619837" cy="778931"/>
              </a:xfrm>
              <a:prstGeom prst="rect">
                <a:avLst/>
              </a:prstGeom>
              <a:blipFill>
                <a:blip r:embed="rId3"/>
                <a:stretch>
                  <a:fillRect l="-2098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74463C-FDF4-49E8-D44D-A6CBC11218DC}"/>
                  </a:ext>
                </a:extLst>
              </p:cNvPr>
              <p:cNvSpPr txBox="1"/>
              <p:nvPr/>
            </p:nvSpPr>
            <p:spPr>
              <a:xfrm>
                <a:off x="3728137" y="5623703"/>
                <a:ext cx="379937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74463C-FDF4-49E8-D44D-A6CBC1121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7" y="5623703"/>
                <a:ext cx="3799373" cy="778931"/>
              </a:xfrm>
              <a:prstGeom prst="rect">
                <a:avLst/>
              </a:prstGeom>
              <a:blipFill>
                <a:blip r:embed="rId4"/>
                <a:stretch>
                  <a:fillRect l="-1667"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872FB0-A3E7-AFBE-C0FF-E03149EDF1D5}"/>
                  </a:ext>
                </a:extLst>
              </p:cNvPr>
              <p:cNvSpPr txBox="1"/>
              <p:nvPr/>
            </p:nvSpPr>
            <p:spPr>
              <a:xfrm>
                <a:off x="3738077" y="1264261"/>
                <a:ext cx="275838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872FB0-A3E7-AFBE-C0FF-E03149ED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77" y="1264261"/>
                <a:ext cx="2758384" cy="778931"/>
              </a:xfrm>
              <a:prstGeom prst="rect">
                <a:avLst/>
              </a:prstGeom>
              <a:blipFill>
                <a:blip r:embed="rId5"/>
                <a:stretch>
                  <a:fillRect l="-91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BCD4BE-0DED-7B0C-6ACF-E3BF7FAE5814}"/>
                  </a:ext>
                </a:extLst>
              </p:cNvPr>
              <p:cNvSpPr txBox="1"/>
              <p:nvPr/>
            </p:nvSpPr>
            <p:spPr>
              <a:xfrm>
                <a:off x="3738077" y="2423311"/>
                <a:ext cx="286937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BCD4BE-0DED-7B0C-6ACF-E3BF7FAE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77" y="2423311"/>
                <a:ext cx="2869375" cy="778931"/>
              </a:xfrm>
              <a:prstGeom prst="rect">
                <a:avLst/>
              </a:prstGeom>
              <a:blipFill>
                <a:blip r:embed="rId6"/>
                <a:stretch>
                  <a:fillRect l="-1322"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BD68-6048-E202-B33F-52F94FA4396A}"/>
                  </a:ext>
                </a:extLst>
              </p:cNvPr>
              <p:cNvSpPr txBox="1"/>
              <p:nvPr/>
            </p:nvSpPr>
            <p:spPr>
              <a:xfrm>
                <a:off x="3722337" y="3539805"/>
                <a:ext cx="3202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57BD68-6048-E202-B33F-52F94FA4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37" y="3539805"/>
                <a:ext cx="3202415" cy="778931"/>
              </a:xfrm>
              <a:prstGeom prst="rect">
                <a:avLst/>
              </a:prstGeom>
              <a:blipFill>
                <a:blip r:embed="rId7"/>
                <a:stretch>
                  <a:fillRect l="-2372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3D25EC7-5892-2182-5E46-6983E2B63969}"/>
              </a:ext>
            </a:extLst>
          </p:cNvPr>
          <p:cNvSpPr txBox="1"/>
          <p:nvPr/>
        </p:nvSpPr>
        <p:spPr>
          <a:xfrm>
            <a:off x="7742583" y="5828502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Negative log likelihood (NLL)</a:t>
            </a:r>
          </a:p>
        </p:txBody>
      </p:sp>
    </p:spTree>
    <p:extLst>
      <p:ext uri="{BB962C8B-B14F-4D97-AF65-F5344CB8AC3E}">
        <p14:creationId xmlns:p14="http://schemas.microsoft.com/office/powerpoint/2010/main" val="3098884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D31D66A2-CF80-6174-FA18-A89DECE0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5012F-789B-CA4F-AC2A-0D1116BB0A80}"/>
              </a:ext>
            </a:extLst>
          </p:cNvPr>
          <p:cNvSpPr txBox="1"/>
          <p:nvPr/>
        </p:nvSpPr>
        <p:spPr>
          <a:xfrm>
            <a:off x="528267" y="318052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B7F15A-F530-847C-356B-8FFA25AF4B3D}"/>
                  </a:ext>
                </a:extLst>
              </p:cNvPr>
              <p:cNvSpPr txBox="1"/>
              <p:nvPr/>
            </p:nvSpPr>
            <p:spPr>
              <a:xfrm>
                <a:off x="3678445" y="2301244"/>
                <a:ext cx="3833998" cy="639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B7F15A-F530-847C-356B-8FFA25AF4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45" y="2301244"/>
                <a:ext cx="3833998" cy="639278"/>
              </a:xfrm>
              <a:prstGeom prst="rect">
                <a:avLst/>
              </a:prstGeom>
              <a:blipFill>
                <a:blip r:embed="rId3"/>
                <a:stretch>
                  <a:fillRect l="-1650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74E43C-30D6-E3BD-04CF-BA901C1EED1B}"/>
              </a:ext>
            </a:extLst>
          </p:cNvPr>
          <p:cNvSpPr txBox="1"/>
          <p:nvPr/>
        </p:nvSpPr>
        <p:spPr>
          <a:xfrm>
            <a:off x="824948" y="3841166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Optimal choice: maximum of the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D51A6-7DFF-CDA5-AADA-5A09873FE6AC}"/>
              </a:ext>
            </a:extLst>
          </p:cNvPr>
          <p:cNvSpPr txBox="1"/>
          <p:nvPr/>
        </p:nvSpPr>
        <p:spPr>
          <a:xfrm>
            <a:off x="3452870" y="550870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Or sample from the distribution!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BB10D-6017-AE74-6284-F5DAC3787F47}"/>
              </a:ext>
            </a:extLst>
          </p:cNvPr>
          <p:cNvSpPr txBox="1"/>
          <p:nvPr/>
        </p:nvSpPr>
        <p:spPr>
          <a:xfrm>
            <a:off x="8014252" y="1830384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Script" panose="020B0804020000000003" pitchFamily="34" charset="0"/>
              </a:rPr>
              <a:t>Given new input data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CAF8623-F229-63A7-2ED5-F3CD68B4CA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0489" y="2912563"/>
            <a:ext cx="775252" cy="595553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D3DAA9B-318F-FE1A-4687-0A27902BF0B7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116418" y="2015050"/>
            <a:ext cx="897835" cy="184666"/>
          </a:xfrm>
          <a:prstGeom prst="curvedConnector3">
            <a:avLst>
              <a:gd name="adj1" fmla="val 9649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>
          <a:extLst>
            <a:ext uri="{FF2B5EF4-FFF2-40B4-BE49-F238E27FC236}">
              <a16:creationId xmlns:a16="http://schemas.microsoft.com/office/drawing/2014/main" id="{E2871A9D-4EAE-59BA-B48E-9FDC92001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38948344-BF25-CAA1-5F81-A2A74D5D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22" y="-8951"/>
            <a:ext cx="8005156" cy="6875902"/>
          </a:xfrm>
          <a:prstGeom prst="rect">
            <a:avLst/>
          </a:prstGeom>
        </p:spPr>
      </p:pic>
      <p:sp>
        <p:nvSpPr>
          <p:cNvPr id="724" name="Google Shape;724;p121">
            <a:extLst>
              <a:ext uri="{FF2B5EF4-FFF2-40B4-BE49-F238E27FC236}">
                <a16:creationId xmlns:a16="http://schemas.microsoft.com/office/drawing/2014/main" id="{FE245DE2-3611-CD1E-DE36-2058E9F8C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800" y="288567"/>
            <a:ext cx="1011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dirty="0">
                <a:solidFill>
                  <a:schemeClr val="dk2"/>
                </a:solidFill>
              </a:rPr>
              <a:t>Syllabus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04F15-EF61-D5A3-1873-84F6CD169816}"/>
              </a:ext>
            </a:extLst>
          </p:cNvPr>
          <p:cNvSpPr/>
          <p:nvPr/>
        </p:nvSpPr>
        <p:spPr>
          <a:xfrm>
            <a:off x="2093423" y="1033200"/>
            <a:ext cx="8005155" cy="13943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74EF687D-D51F-2ABF-BE05-242B4EBF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177EF-DAEE-9098-1915-22C3700F9AB3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8C79AA-2627-77AC-E012-1089D3B782C8}"/>
                  </a:ext>
                </a:extLst>
              </p:cNvPr>
              <p:cNvSpPr txBox="1"/>
              <p:nvPr/>
            </p:nvSpPr>
            <p:spPr>
              <a:xfrm>
                <a:off x="2366476" y="1568538"/>
                <a:ext cx="3818609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8C79AA-2627-77AC-E012-1089D3B7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6" y="1568538"/>
                <a:ext cx="3818609" cy="778931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57C248-DBEE-69CE-8C24-79A8EF265F7D}"/>
              </a:ext>
            </a:extLst>
          </p:cNvPr>
          <p:cNvSpPr txBox="1"/>
          <p:nvPr/>
        </p:nvSpPr>
        <p:spPr>
          <a:xfrm>
            <a:off x="6380922" y="1773337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Negative log likelihood (NLL)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80B71-1E63-D2C5-CBF1-47BE5AC49DA1}"/>
              </a:ext>
            </a:extLst>
          </p:cNvPr>
          <p:cNvSpPr txBox="1"/>
          <p:nvPr/>
        </p:nvSpPr>
        <p:spPr>
          <a:xfrm>
            <a:off x="1355046" y="997041"/>
            <a:ext cx="8325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In the case of the univariate regression, the NLL is equivalent to least squares.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8D4923-C64F-7F4B-9D2E-B03DECAAA5DE}"/>
                  </a:ext>
                </a:extLst>
              </p:cNvPr>
              <p:cNvSpPr txBox="1"/>
              <p:nvPr/>
            </p:nvSpPr>
            <p:spPr>
              <a:xfrm>
                <a:off x="2334501" y="3039534"/>
                <a:ext cx="425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8D4923-C64F-7F4B-9D2E-B03DECAA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01" y="3039534"/>
                <a:ext cx="4250715" cy="778931"/>
              </a:xfrm>
              <a:prstGeom prst="rect">
                <a:avLst/>
              </a:prstGeom>
              <a:blipFill>
                <a:blip r:embed="rId4"/>
                <a:stretch>
                  <a:fillRect t="-11290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B0E81-91EB-BACC-F375-CB35A59D1887}"/>
                  </a:ext>
                </a:extLst>
              </p:cNvPr>
              <p:cNvSpPr txBox="1"/>
              <p:nvPr/>
            </p:nvSpPr>
            <p:spPr>
              <a:xfrm>
                <a:off x="2334501" y="3936399"/>
                <a:ext cx="464678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 smtClean="0">
                                                          <a:solidFill>
                                                            <a:schemeClr val="accent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accent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smtClean="0">
                                                          <a:solidFill>
                                                            <a:schemeClr val="accent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accent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accent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accent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B0E81-91EB-BACC-F375-CB35A59D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01" y="3936399"/>
                <a:ext cx="4646785" cy="778931"/>
              </a:xfrm>
              <a:prstGeom prst="rect">
                <a:avLst/>
              </a:prstGeom>
              <a:blipFill>
                <a:blip r:embed="rId5"/>
                <a:stretch>
                  <a:fillRect t="-11290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CFE862-95D4-DB9B-95E3-69C03F30E6C1}"/>
                  </a:ext>
                </a:extLst>
              </p:cNvPr>
              <p:cNvSpPr txBox="1"/>
              <p:nvPr/>
            </p:nvSpPr>
            <p:spPr>
              <a:xfrm>
                <a:off x="2366476" y="4932654"/>
                <a:ext cx="31513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CFE862-95D4-DB9B-95E3-69C03F30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6" y="4932654"/>
                <a:ext cx="3151376" cy="778931"/>
              </a:xfrm>
              <a:prstGeom prst="rect">
                <a:avLst/>
              </a:prstGeom>
              <a:blipFill>
                <a:blip r:embed="rId6"/>
                <a:stretch>
                  <a:fillRect l="-803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789B80-9B31-A361-867F-B38B25CF108D}"/>
              </a:ext>
            </a:extLst>
          </p:cNvPr>
          <p:cNvSpPr txBox="1"/>
          <p:nvPr/>
        </p:nvSpPr>
        <p:spPr>
          <a:xfrm>
            <a:off x="6380922" y="513745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least squares</a:t>
            </a:r>
          </a:p>
        </p:txBody>
      </p:sp>
    </p:spTree>
    <p:extLst>
      <p:ext uri="{BB962C8B-B14F-4D97-AF65-F5344CB8AC3E}">
        <p14:creationId xmlns:p14="http://schemas.microsoft.com/office/powerpoint/2010/main" val="325546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603F16AE-3430-7B03-AFF5-B8753130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380FE-9C1A-7AAC-40C2-73D2B2050B66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4DBCB9-117C-FB1B-A1E8-14A29DAD043A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4BDB15D-0BFC-CD88-9EE6-7BD7D25F0BE9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4BDB15D-0BFC-CD88-9EE6-7BD7D25F0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76BF9-7C4B-9690-6A21-288071287093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9FDE61-8DE9-BBC1-34F0-B4895E01BE5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FC67BB-7A39-6B9E-945D-12C35DE8E597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13CB0D-6233-6AB5-603E-A0FF5D9FD5A3}"/>
              </a:ext>
            </a:extLst>
          </p:cNvPr>
          <p:cNvSpPr txBox="1"/>
          <p:nvPr/>
        </p:nvSpPr>
        <p:spPr>
          <a:xfrm>
            <a:off x="3298715" y="3654887"/>
            <a:ext cx="3844386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Example: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10CE46-9740-9FE2-F367-9CBB5D23D9F3}"/>
                  </a:ext>
                </a:extLst>
              </p:cNvPr>
              <p:cNvSpPr txBox="1"/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10CE46-9740-9FE2-F367-9CBB5D23D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DE526F-45EE-9316-3346-71B482915B47}"/>
                  </a:ext>
                </a:extLst>
              </p:cNvPr>
              <p:cNvSpPr txBox="1"/>
              <p:nvPr/>
            </p:nvSpPr>
            <p:spPr>
              <a:xfrm>
                <a:off x="3950670" y="4446051"/>
                <a:ext cx="23173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DE526F-45EE-9316-3346-71B48291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0" y="4446051"/>
                <a:ext cx="2317301" cy="823815"/>
              </a:xfrm>
              <a:prstGeom prst="rect">
                <a:avLst/>
              </a:prstGeom>
              <a:blipFill>
                <a:blip r:embed="rId5"/>
                <a:stretch>
                  <a:fillRect l="-6011" t="-222727" r="-28415" b="-3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394D8-2C2F-7340-AFB8-D3D4A6C74C83}"/>
                  </a:ext>
                </a:extLst>
              </p:cNvPr>
              <p:cNvSpPr txBox="1"/>
              <p:nvPr/>
            </p:nvSpPr>
            <p:spPr>
              <a:xfrm>
                <a:off x="4715728" y="582892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394D8-2C2F-7340-AFB8-D3D4A6C74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28" y="5828924"/>
                <a:ext cx="189474" cy="276999"/>
              </a:xfrm>
              <a:prstGeom prst="rect">
                <a:avLst/>
              </a:prstGeom>
              <a:blipFill>
                <a:blip r:embed="rId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2631A-0BE0-2973-135E-9512FF7D7072}"/>
              </a:ext>
            </a:extLst>
          </p:cNvPr>
          <p:cNvCxnSpPr/>
          <p:nvPr/>
        </p:nvCxnSpPr>
        <p:spPr>
          <a:xfrm flipV="1">
            <a:off x="4785654" y="5176270"/>
            <a:ext cx="0" cy="5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C239EC-0BD1-7B64-DE20-99429E3C495D}"/>
                  </a:ext>
                </a:extLst>
              </p:cNvPr>
              <p:cNvSpPr txBox="1"/>
              <p:nvPr/>
            </p:nvSpPr>
            <p:spPr>
              <a:xfrm>
                <a:off x="6962987" y="4513280"/>
                <a:ext cx="815801" cy="689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C239EC-0BD1-7B64-DE20-99429E3C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87" y="4513280"/>
                <a:ext cx="815801" cy="689356"/>
              </a:xfrm>
              <a:prstGeom prst="rect">
                <a:avLst/>
              </a:prstGeom>
              <a:blipFill>
                <a:blip r:embed="rId7"/>
                <a:stretch>
                  <a:fillRect l="-9231" t="-1818" r="-7692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8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C423EDE-A28F-2812-7FDD-B63EB733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B47A9-42DD-853A-461E-B45168189426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3A2C7D-D4BC-CC27-2A26-65A597C78FCB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4B6B3E-A500-A789-E10E-4D4048037DDE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4B6B3E-A500-A789-E10E-4D4048037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4AE3A79-8BBA-FD02-5E7F-58D437B26E7D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3459E5-7AEE-6679-82A7-3103A27E4331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DE8B0-23B3-5038-CCBD-707A2C068138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406AC8-CD37-5F48-E118-72AA2F25EE35}"/>
              </a:ext>
            </a:extLst>
          </p:cNvPr>
          <p:cNvSpPr txBox="1"/>
          <p:nvPr/>
        </p:nvSpPr>
        <p:spPr>
          <a:xfrm>
            <a:off x="3298715" y="3654887"/>
            <a:ext cx="3844386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Example: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BCE03B-052F-C0F3-10CF-7CDA3B12A64D}"/>
                  </a:ext>
                </a:extLst>
              </p:cNvPr>
              <p:cNvSpPr txBox="1"/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BCE03B-052F-C0F3-10CF-7CDA3B12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A88C9-6765-4CD7-5201-FA3D0B595811}"/>
                  </a:ext>
                </a:extLst>
              </p:cNvPr>
              <p:cNvSpPr txBox="1"/>
              <p:nvPr/>
            </p:nvSpPr>
            <p:spPr>
              <a:xfrm>
                <a:off x="3950670" y="4446051"/>
                <a:ext cx="23173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A88C9-6765-4CD7-5201-FA3D0B59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0" y="4446051"/>
                <a:ext cx="2317301" cy="823815"/>
              </a:xfrm>
              <a:prstGeom prst="rect">
                <a:avLst/>
              </a:prstGeom>
              <a:blipFill>
                <a:blip r:embed="rId5"/>
                <a:stretch>
                  <a:fillRect l="-6011" t="-222727" r="-28415" b="-3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92569-6408-CF46-964D-D5CFE144D2A6}"/>
                  </a:ext>
                </a:extLst>
              </p:cNvPr>
              <p:cNvSpPr txBox="1"/>
              <p:nvPr/>
            </p:nvSpPr>
            <p:spPr>
              <a:xfrm>
                <a:off x="6962987" y="4513280"/>
                <a:ext cx="815801" cy="689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92569-6408-CF46-964D-D5CFE144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987" y="4513280"/>
                <a:ext cx="815801" cy="689356"/>
              </a:xfrm>
              <a:prstGeom prst="rect">
                <a:avLst/>
              </a:prstGeom>
              <a:blipFill>
                <a:blip r:embed="rId6"/>
                <a:stretch>
                  <a:fillRect l="-9231" t="-1818" r="-7692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14E313-9A36-76FE-E533-53EBBCF75130}"/>
                  </a:ext>
                </a:extLst>
              </p:cNvPr>
              <p:cNvSpPr txBox="1"/>
              <p:nvPr/>
            </p:nvSpPr>
            <p:spPr>
              <a:xfrm>
                <a:off x="2827681" y="5849178"/>
                <a:ext cx="560230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14E313-9A36-76FE-E533-53EBBCF7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681" y="5849178"/>
                <a:ext cx="5602303" cy="778931"/>
              </a:xfrm>
              <a:prstGeom prst="rect">
                <a:avLst/>
              </a:prstGeom>
              <a:blipFill>
                <a:blip r:embed="rId7"/>
                <a:stretch>
                  <a:fillRect l="-7014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B72A1-B32E-BCA0-9A2A-615AADD15921}"/>
                  </a:ext>
                </a:extLst>
              </p:cNvPr>
              <p:cNvSpPr txBox="1"/>
              <p:nvPr/>
            </p:nvSpPr>
            <p:spPr>
              <a:xfrm>
                <a:off x="9364319" y="6053977"/>
                <a:ext cx="2551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Segoe Script" panose="020B0804020000000003" pitchFamily="34" charset="0"/>
                  </a:rPr>
                  <a:t>sigmoid function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B72A1-B32E-BCA0-9A2A-615AADD1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319" y="6053977"/>
                <a:ext cx="2551532" cy="369332"/>
              </a:xfrm>
              <a:prstGeom prst="rect">
                <a:avLst/>
              </a:prstGeom>
              <a:blipFill>
                <a:blip r:embed="rId8"/>
                <a:stretch>
                  <a:fillRect t="-6667" r="-9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5EECA6-9C62-5EBB-35A6-A81BD3F1D268}"/>
              </a:ext>
            </a:extLst>
          </p:cNvPr>
          <p:cNvSpPr txBox="1"/>
          <p:nvPr/>
        </p:nvSpPr>
        <p:spPr>
          <a:xfrm>
            <a:off x="1384270" y="60539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NLL</a:t>
            </a:r>
          </a:p>
        </p:txBody>
      </p:sp>
    </p:spTree>
    <p:extLst>
      <p:ext uri="{BB962C8B-B14F-4D97-AF65-F5344CB8AC3E}">
        <p14:creationId xmlns:p14="http://schemas.microsoft.com/office/powerpoint/2010/main" val="1512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A562A5AF-7DB9-1EDF-5B0B-5CA4805E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256BF-7951-087A-39E0-E5FCF6736232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884C20-43EA-5CE5-BC3C-18F21D63A60D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65F532-A10C-F83C-235D-929C6E22AF2A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B65F532-A10C-F83C-235D-929C6E22A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38BFDB-BA1E-24F1-F1F4-D803FC6132E2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B30F87-1E8B-CF14-5341-E51709BC1141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DFFDB-C7A9-B11A-6F45-6CBBCF13B3F8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013FE1-2946-82E1-323A-CDB7CEF8EA7F}"/>
              </a:ext>
            </a:extLst>
          </p:cNvPr>
          <p:cNvSpPr txBox="1"/>
          <p:nvPr/>
        </p:nvSpPr>
        <p:spPr>
          <a:xfrm>
            <a:off x="3298715" y="3654887"/>
            <a:ext cx="429335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Example: 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70AC4-B77C-2F6D-E3BA-5618E775C430}"/>
                  </a:ext>
                </a:extLst>
              </p:cNvPr>
              <p:cNvSpPr txBox="1"/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70AC4-B77C-2F6D-E3BA-5618E775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9BBE8F-4F36-24F4-F626-566BF7DA9E0F}"/>
                  </a:ext>
                </a:extLst>
              </p:cNvPr>
              <p:cNvSpPr txBox="1"/>
              <p:nvPr/>
            </p:nvSpPr>
            <p:spPr>
              <a:xfrm>
                <a:off x="3950670" y="4446051"/>
                <a:ext cx="2160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9BBE8F-4F36-24F4-F626-566BF7DA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0" y="4446051"/>
                <a:ext cx="2160079" cy="369332"/>
              </a:xfrm>
              <a:prstGeom prst="rect">
                <a:avLst/>
              </a:prstGeom>
              <a:blipFill>
                <a:blip r:embed="rId5"/>
                <a:stretch>
                  <a:fillRect l="-17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239ACA-0EAA-46A9-2246-4C83BC1FCB7D}"/>
                  </a:ext>
                </a:extLst>
              </p:cNvPr>
              <p:cNvSpPr txBox="1"/>
              <p:nvPr/>
            </p:nvSpPr>
            <p:spPr>
              <a:xfrm>
                <a:off x="7103623" y="4350627"/>
                <a:ext cx="1064266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239ACA-0EAA-46A9-2246-4C83BC1F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623" y="4350627"/>
                <a:ext cx="1064266" cy="670696"/>
              </a:xfrm>
              <a:prstGeom prst="rect">
                <a:avLst/>
              </a:prstGeom>
              <a:blipFill>
                <a:blip r:embed="rId6"/>
                <a:stretch>
                  <a:fillRect l="-77647" t="-144444" r="-4706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F0DBE-9659-08F6-93C1-1CB2EE2053D8}"/>
                  </a:ext>
                </a:extLst>
              </p:cNvPr>
              <p:cNvSpPr txBox="1"/>
              <p:nvPr/>
            </p:nvSpPr>
            <p:spPr>
              <a:xfrm>
                <a:off x="3913861" y="5565501"/>
                <a:ext cx="462716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F0DBE-9659-08F6-93C1-1CB2EE20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61" y="5565501"/>
                <a:ext cx="4627164" cy="416845"/>
              </a:xfrm>
              <a:prstGeom prst="rect">
                <a:avLst/>
              </a:prstGeom>
              <a:blipFill>
                <a:blip r:embed="rId7"/>
                <a:stretch>
                  <a:fillRect l="-10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D77729-C95F-E408-08E5-86262E873B1F}"/>
                  </a:ext>
                </a:extLst>
              </p:cNvPr>
              <p:cNvSpPr txBox="1"/>
              <p:nvPr/>
            </p:nvSpPr>
            <p:spPr>
              <a:xfrm>
                <a:off x="9298056" y="5477335"/>
                <a:ext cx="2311146" cy="593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D77729-C95F-E408-08E5-86262E873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056" y="5477335"/>
                <a:ext cx="2311146" cy="593176"/>
              </a:xfrm>
              <a:prstGeom prst="rect">
                <a:avLst/>
              </a:prstGeom>
              <a:blipFill>
                <a:blip r:embed="rId8"/>
                <a:stretch>
                  <a:fillRect l="-3297" t="-27083" b="-1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29478A-5471-0584-BDAE-CFD7B04365C0}"/>
                  </a:ext>
                </a:extLst>
              </p:cNvPr>
              <p:cNvSpPr txBox="1"/>
              <p:nvPr/>
            </p:nvSpPr>
            <p:spPr>
              <a:xfrm>
                <a:off x="8823901" y="4492217"/>
                <a:ext cx="1149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29478A-5471-0584-BDAE-CFD7B043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01" y="4492217"/>
                <a:ext cx="1149417" cy="276999"/>
              </a:xfrm>
              <a:prstGeom prst="rect">
                <a:avLst/>
              </a:prstGeom>
              <a:blipFill>
                <a:blip r:embed="rId9"/>
                <a:stretch>
                  <a:fillRect l="-326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95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9236D72-1442-3983-60DB-964698864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8A7C5-B465-D87A-D3C0-2376C467E47D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38639B-DAC0-D983-7D7C-F6ABEEBBE6FB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D440188-82D2-7D47-0719-E3BF383EA5DC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D440188-82D2-7D47-0719-E3BF383EA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10D64CB-5F4D-1E65-B669-F7DA8AD66325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0B37FB-742D-D062-000C-18D38B23C6C0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078A8-6DF9-A95A-6E1F-70A0D233396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89708E-BBA0-2247-D4A8-6FFAF86A802C}"/>
              </a:ext>
            </a:extLst>
          </p:cNvPr>
          <p:cNvSpPr txBox="1"/>
          <p:nvPr/>
        </p:nvSpPr>
        <p:spPr>
          <a:xfrm>
            <a:off x="3298715" y="3654887"/>
            <a:ext cx="429335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Example: 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89988-8F7B-AC08-8B8E-EE4076BBEEF3}"/>
                  </a:ext>
                </a:extLst>
              </p:cNvPr>
              <p:cNvSpPr txBox="1"/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89988-8F7B-AC08-8B8E-EE4076BBE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0BC2F-0F50-1793-46F6-18FE3E429F07}"/>
                  </a:ext>
                </a:extLst>
              </p:cNvPr>
              <p:cNvSpPr txBox="1"/>
              <p:nvPr/>
            </p:nvSpPr>
            <p:spPr>
              <a:xfrm>
                <a:off x="3950670" y="4446051"/>
                <a:ext cx="2160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0BC2F-0F50-1793-46F6-18FE3E42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0" y="4446051"/>
                <a:ext cx="2160079" cy="369332"/>
              </a:xfrm>
              <a:prstGeom prst="rect">
                <a:avLst/>
              </a:prstGeom>
              <a:blipFill>
                <a:blip r:embed="rId5"/>
                <a:stretch>
                  <a:fillRect l="-17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43EF4B-787E-1702-B823-32A1EC76ED06}"/>
                  </a:ext>
                </a:extLst>
              </p:cNvPr>
              <p:cNvSpPr txBox="1"/>
              <p:nvPr/>
            </p:nvSpPr>
            <p:spPr>
              <a:xfrm>
                <a:off x="3702325" y="5849178"/>
                <a:ext cx="338413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𝑠𝑜𝑓𝑡𝑚𝑎𝑥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43EF4B-787E-1702-B823-32A1EC76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325" y="5849178"/>
                <a:ext cx="3384132" cy="778931"/>
              </a:xfrm>
              <a:prstGeom prst="rect">
                <a:avLst/>
              </a:prstGeom>
              <a:blipFill>
                <a:blip r:embed="rId6"/>
                <a:stretch>
                  <a:fillRect l="-5618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C500D3C-9ABF-D35A-5D9E-1AA02655683A}"/>
              </a:ext>
            </a:extLst>
          </p:cNvPr>
          <p:cNvSpPr txBox="1"/>
          <p:nvPr/>
        </p:nvSpPr>
        <p:spPr>
          <a:xfrm>
            <a:off x="1384270" y="60539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32EF-5881-2FF3-397D-4D67B38B741A}"/>
                  </a:ext>
                </a:extLst>
              </p:cNvPr>
              <p:cNvSpPr txBox="1"/>
              <p:nvPr/>
            </p:nvSpPr>
            <p:spPr>
              <a:xfrm>
                <a:off x="7103623" y="4350627"/>
                <a:ext cx="1064266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32EF-5881-2FF3-397D-4D67B38B7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623" y="4350627"/>
                <a:ext cx="1064266" cy="670696"/>
              </a:xfrm>
              <a:prstGeom prst="rect">
                <a:avLst/>
              </a:prstGeom>
              <a:blipFill>
                <a:blip r:embed="rId7"/>
                <a:stretch>
                  <a:fillRect l="-77647" t="-144444" r="-4706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0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A80A706B-09EA-E046-70CC-E9EA20AC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03E1D-1F9D-6692-6FA7-347FD913D980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800E34-7F39-1274-A269-C0222C9F091D}"/>
              </a:ext>
            </a:extLst>
          </p:cNvPr>
          <p:cNvSpPr/>
          <p:nvPr/>
        </p:nvSpPr>
        <p:spPr>
          <a:xfrm>
            <a:off x="1630017" y="1948070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7DCDDA-FE82-AB8D-8CF9-389EA3A97C64}"/>
                  </a:ext>
                </a:extLst>
              </p:cNvPr>
              <p:cNvSpPr/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7DCDDA-FE82-AB8D-8CF9-389EA3A97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2" y="1948070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D8D7284-952A-F19A-440A-8DFD9450ED68}"/>
              </a:ext>
            </a:extLst>
          </p:cNvPr>
          <p:cNvSpPr/>
          <p:nvPr/>
        </p:nvSpPr>
        <p:spPr>
          <a:xfrm>
            <a:off x="4631913" y="1948069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703AB4-2F92-2502-50CA-75215B1C40F9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922104" y="2594113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2F3C1A-AB57-F56A-7F92-B18F268A7958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5924000" y="2594113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009303-593C-67B2-79C3-D76D4C1C1BC7}"/>
              </a:ext>
            </a:extLst>
          </p:cNvPr>
          <p:cNvSpPr txBox="1"/>
          <p:nvPr/>
        </p:nvSpPr>
        <p:spPr>
          <a:xfrm>
            <a:off x="3298715" y="3654887"/>
            <a:ext cx="429335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Example: 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3D05E-5CAE-362E-DEA0-608F5E7A63B8}"/>
                  </a:ext>
                </a:extLst>
              </p:cNvPr>
              <p:cNvSpPr txBox="1"/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53D05E-5CAE-362E-DEA0-608F5E7A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96" y="1409604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944" r="-69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DDDD9-3727-6046-03EB-C907F2D6B532}"/>
                  </a:ext>
                </a:extLst>
              </p:cNvPr>
              <p:cNvSpPr txBox="1"/>
              <p:nvPr/>
            </p:nvSpPr>
            <p:spPr>
              <a:xfrm>
                <a:off x="3950670" y="4446051"/>
                <a:ext cx="2160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DDDD9-3727-6046-03EB-C907F2D6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70" y="4446051"/>
                <a:ext cx="2160079" cy="369332"/>
              </a:xfrm>
              <a:prstGeom prst="rect">
                <a:avLst/>
              </a:prstGeom>
              <a:blipFill>
                <a:blip r:embed="rId5"/>
                <a:stretch>
                  <a:fillRect l="-17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48DF68-7F8C-EBF9-554F-B1AC5F28BFF7}"/>
                  </a:ext>
                </a:extLst>
              </p:cNvPr>
              <p:cNvSpPr txBox="1"/>
              <p:nvPr/>
            </p:nvSpPr>
            <p:spPr>
              <a:xfrm>
                <a:off x="3702325" y="5849178"/>
                <a:ext cx="338413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𝑠𝑜𝑓𝑡𝑚𝑎𝑥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48DF68-7F8C-EBF9-554F-B1AC5F28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325" y="5849178"/>
                <a:ext cx="3384132" cy="778931"/>
              </a:xfrm>
              <a:prstGeom prst="rect">
                <a:avLst/>
              </a:prstGeom>
              <a:blipFill>
                <a:blip r:embed="rId6"/>
                <a:stretch>
                  <a:fillRect l="-5618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D131F2-FDC6-9B19-A488-42A97694D4A0}"/>
              </a:ext>
            </a:extLst>
          </p:cNvPr>
          <p:cNvSpPr txBox="1"/>
          <p:nvPr/>
        </p:nvSpPr>
        <p:spPr>
          <a:xfrm>
            <a:off x="1384270" y="60539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Segoe Script" panose="020B0804020000000003" pitchFamily="34" charset="0"/>
              </a:rPr>
              <a:t>NLL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BD09A-0776-7E90-CAAF-5B66216554CC}"/>
                  </a:ext>
                </a:extLst>
              </p:cNvPr>
              <p:cNvSpPr txBox="1"/>
              <p:nvPr/>
            </p:nvSpPr>
            <p:spPr>
              <a:xfrm>
                <a:off x="7103623" y="4350627"/>
                <a:ext cx="1064266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BD09A-0776-7E90-CAAF-5B662165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623" y="4350627"/>
                <a:ext cx="1064266" cy="670696"/>
              </a:xfrm>
              <a:prstGeom prst="rect">
                <a:avLst/>
              </a:prstGeom>
              <a:blipFill>
                <a:blip r:embed="rId7"/>
                <a:stretch>
                  <a:fillRect l="-77647" t="-144444" r="-4706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2BCED9-2B2D-D47B-DB25-7D404EE278E5}"/>
              </a:ext>
            </a:extLst>
          </p:cNvPr>
          <p:cNvSpPr txBox="1"/>
          <p:nvPr/>
        </p:nvSpPr>
        <p:spPr>
          <a:xfrm>
            <a:off x="7894982" y="5187458"/>
            <a:ext cx="42871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Script" panose="020B0804020000000003" pitchFamily="34" charset="0"/>
              </a:rPr>
              <a:t>Wait, can I differentiate </a:t>
            </a:r>
            <a:r>
              <a:rPr lang="en-US" sz="2000" dirty="0" err="1">
                <a:solidFill>
                  <a:schemeClr val="accent1"/>
                </a:solidFill>
                <a:latin typeface="Segoe Script" panose="020B0804020000000003" pitchFamily="34" charset="0"/>
              </a:rPr>
              <a:t>softmax</a:t>
            </a:r>
            <a:r>
              <a:rPr lang="en-US" sz="2000" dirty="0">
                <a:solidFill>
                  <a:schemeClr val="accent1"/>
                </a:solidFill>
                <a:latin typeface="Segoe Script" panose="020B0804020000000003" pitchFamily="34" charset="0"/>
              </a:rPr>
              <a:t>?</a:t>
            </a:r>
          </a:p>
          <a:p>
            <a:endParaRPr lang="en-US" sz="2000" dirty="0">
              <a:solidFill>
                <a:schemeClr val="accent1"/>
              </a:solidFill>
              <a:latin typeface="Segoe Script" panose="020B0804020000000003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Segoe Script" panose="020B0804020000000003" pitchFamily="34" charset="0"/>
              </a:rPr>
              <a:t>Yes, and you will do it by hand in TP3!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25B7A9D-0EA4-BC6E-C608-A4469BAD6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6158" y="5406882"/>
            <a:ext cx="2368829" cy="593589"/>
          </a:xfrm>
          <a:prstGeom prst="curvedConnector3">
            <a:avLst>
              <a:gd name="adj1" fmla="val 99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3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7D576497-174F-F2F1-9F6A-E149FE7DD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FE935-4B2F-C9E4-08E0-39310202451D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71A48-D618-6222-9017-5F83B17194B5}"/>
                  </a:ext>
                </a:extLst>
              </p:cNvPr>
              <p:cNvSpPr txBox="1"/>
              <p:nvPr/>
            </p:nvSpPr>
            <p:spPr>
              <a:xfrm>
                <a:off x="2227328" y="1568538"/>
                <a:ext cx="407509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71A48-D618-6222-9017-5F83B171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28" y="1568538"/>
                <a:ext cx="4075090" cy="778931"/>
              </a:xfrm>
              <a:prstGeom prst="rect">
                <a:avLst/>
              </a:prstGeom>
              <a:blipFill>
                <a:blip r:embed="rId3"/>
                <a:stretch>
                  <a:fillRect l="-1242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0708C5E-430A-BBCB-02AA-930E63A2346A}"/>
              </a:ext>
            </a:extLst>
          </p:cNvPr>
          <p:cNvSpPr txBox="1"/>
          <p:nvPr/>
        </p:nvSpPr>
        <p:spPr>
          <a:xfrm>
            <a:off x="6927574" y="1773337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Negative log likelihood (NLL)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4F2E2-FE72-02CC-2B02-EC79918A57DC}"/>
              </a:ext>
            </a:extLst>
          </p:cNvPr>
          <p:cNvSpPr txBox="1"/>
          <p:nvPr/>
        </p:nvSpPr>
        <p:spPr>
          <a:xfrm>
            <a:off x="2227328" y="3429000"/>
            <a:ext cx="490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is equivalent to the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255563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81711F41-5265-1735-7160-1DDF512E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AC7F8-8224-248F-72CA-C688AD1B780D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4F22E8-A30F-AD24-58B9-3FF65CD0FF0A}"/>
                  </a:ext>
                </a:extLst>
              </p:cNvPr>
              <p:cNvSpPr txBox="1"/>
              <p:nvPr/>
            </p:nvSpPr>
            <p:spPr>
              <a:xfrm>
                <a:off x="984938" y="3558857"/>
                <a:ext cx="10606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Given an empirical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 model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want to minimize the KL divergence: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4F22E8-A30F-AD24-58B9-3FF65CD0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8" y="3558857"/>
                <a:ext cx="10606622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r="-1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24CE1-CAD0-9336-2A3E-86E44AB6481A}"/>
                  </a:ext>
                </a:extLst>
              </p:cNvPr>
              <p:cNvSpPr txBox="1"/>
              <p:nvPr/>
            </p:nvSpPr>
            <p:spPr>
              <a:xfrm>
                <a:off x="984938" y="1195274"/>
                <a:ext cx="10121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p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distance between the two distributions can be computed with: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24CE1-CAD0-9336-2A3E-86E44AB6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8" y="1195274"/>
                <a:ext cx="10121232" cy="369332"/>
              </a:xfrm>
              <a:prstGeom prst="rect">
                <a:avLst/>
              </a:prstGeom>
              <a:blipFill>
                <a:blip r:embed="rId4"/>
                <a:stretch>
                  <a:fillRect l="-50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63C55-10F8-9DAB-3D42-1F0CE7A68247}"/>
                  </a:ext>
                </a:extLst>
              </p:cNvPr>
              <p:cNvSpPr txBox="1"/>
              <p:nvPr/>
            </p:nvSpPr>
            <p:spPr>
              <a:xfrm>
                <a:off x="3171209" y="2126974"/>
                <a:ext cx="5748690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63C55-10F8-9DAB-3D42-1F0CE7A6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09" y="2126974"/>
                <a:ext cx="5748690" cy="597599"/>
              </a:xfrm>
              <a:prstGeom prst="rect">
                <a:avLst/>
              </a:prstGeom>
              <a:blipFill>
                <a:blip r:embed="rId5"/>
                <a:stretch>
                  <a:fillRect l="-441" t="-189583" r="-44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FF016-2232-F54F-0BCA-C88E5127E099}"/>
                  </a:ext>
                </a:extLst>
              </p:cNvPr>
              <p:cNvSpPr txBox="1"/>
              <p:nvPr/>
            </p:nvSpPr>
            <p:spPr>
              <a:xfrm>
                <a:off x="1741578" y="4745730"/>
                <a:ext cx="646003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∬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FF016-2232-F54F-0BCA-C88E5127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8" y="4745730"/>
                <a:ext cx="6460038" cy="616387"/>
              </a:xfrm>
              <a:prstGeom prst="rect">
                <a:avLst/>
              </a:prstGeom>
              <a:blipFill>
                <a:blip r:embed="rId6"/>
                <a:stretch>
                  <a:fillRect l="-196" t="-182000" b="-26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7058D-63EB-1CB0-411B-B670D4AECEDA}"/>
                  </a:ext>
                </a:extLst>
              </p:cNvPr>
              <p:cNvSpPr txBox="1"/>
              <p:nvPr/>
            </p:nvSpPr>
            <p:spPr>
              <a:xfrm>
                <a:off x="1729076" y="5563271"/>
                <a:ext cx="4163512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∬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7058D-63EB-1CB0-411B-B670D4AE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76" y="5563271"/>
                <a:ext cx="4163512" cy="616387"/>
              </a:xfrm>
              <a:prstGeom prst="rect">
                <a:avLst/>
              </a:prstGeom>
              <a:blipFill>
                <a:blip r:embed="rId7"/>
                <a:stretch>
                  <a:fillRect l="-608" t="-187755" b="-27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2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81711F41-5265-1735-7160-1DDF512E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AC7F8-8224-248F-72CA-C688AD1B780D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4F22E8-A30F-AD24-58B9-3FF65CD0FF0A}"/>
                  </a:ext>
                </a:extLst>
              </p:cNvPr>
              <p:cNvSpPr txBox="1"/>
              <p:nvPr/>
            </p:nvSpPr>
            <p:spPr>
              <a:xfrm>
                <a:off x="984938" y="3558857"/>
                <a:ext cx="10606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Given an empirical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 model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want to minimize the KL divergence: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4F22E8-A30F-AD24-58B9-3FF65CD0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8" y="3558857"/>
                <a:ext cx="10606622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r="-1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24CE1-CAD0-9336-2A3E-86E44AB6481A}"/>
                  </a:ext>
                </a:extLst>
              </p:cNvPr>
              <p:cNvSpPr txBox="1"/>
              <p:nvPr/>
            </p:nvSpPr>
            <p:spPr>
              <a:xfrm>
                <a:off x="984938" y="1195274"/>
                <a:ext cx="10121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p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distance between the two distributions can be computed with: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24CE1-CAD0-9336-2A3E-86E44AB6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8" y="1195274"/>
                <a:ext cx="10121232" cy="369332"/>
              </a:xfrm>
              <a:prstGeom prst="rect">
                <a:avLst/>
              </a:prstGeom>
              <a:blipFill>
                <a:blip r:embed="rId4"/>
                <a:stretch>
                  <a:fillRect l="-50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63C55-10F8-9DAB-3D42-1F0CE7A68247}"/>
                  </a:ext>
                </a:extLst>
              </p:cNvPr>
              <p:cNvSpPr txBox="1"/>
              <p:nvPr/>
            </p:nvSpPr>
            <p:spPr>
              <a:xfrm>
                <a:off x="3171209" y="2126974"/>
                <a:ext cx="5748690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63C55-10F8-9DAB-3D42-1F0CE7A6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09" y="2126974"/>
                <a:ext cx="5748690" cy="597599"/>
              </a:xfrm>
              <a:prstGeom prst="rect">
                <a:avLst/>
              </a:prstGeom>
              <a:blipFill>
                <a:blip r:embed="rId5"/>
                <a:stretch>
                  <a:fillRect l="-441" t="-189583" r="-44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FF016-2232-F54F-0BCA-C88E5127E099}"/>
                  </a:ext>
                </a:extLst>
              </p:cNvPr>
              <p:cNvSpPr txBox="1"/>
              <p:nvPr/>
            </p:nvSpPr>
            <p:spPr>
              <a:xfrm>
                <a:off x="1741578" y="4745730"/>
                <a:ext cx="646003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∬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FF016-2232-F54F-0BCA-C88E5127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8" y="4745730"/>
                <a:ext cx="6460038" cy="616387"/>
              </a:xfrm>
              <a:prstGeom prst="rect">
                <a:avLst/>
              </a:prstGeom>
              <a:blipFill>
                <a:blip r:embed="rId6"/>
                <a:stretch>
                  <a:fillRect l="-196" t="-182000" b="-26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7058D-63EB-1CB0-411B-B670D4AECEDA}"/>
                  </a:ext>
                </a:extLst>
              </p:cNvPr>
              <p:cNvSpPr txBox="1"/>
              <p:nvPr/>
            </p:nvSpPr>
            <p:spPr>
              <a:xfrm>
                <a:off x="1729076" y="5563271"/>
                <a:ext cx="4163512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∬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7058D-63EB-1CB0-411B-B670D4AE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76" y="5563271"/>
                <a:ext cx="4163512" cy="616387"/>
              </a:xfrm>
              <a:prstGeom prst="rect">
                <a:avLst/>
              </a:prstGeom>
              <a:blipFill>
                <a:blip r:embed="rId7"/>
                <a:stretch>
                  <a:fillRect l="-608" t="-187755" b="-27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0E9F2F-E690-6BB6-0F9C-F05D17ABCA50}"/>
              </a:ext>
            </a:extLst>
          </p:cNvPr>
          <p:cNvSpPr txBox="1"/>
          <p:nvPr/>
        </p:nvSpPr>
        <p:spPr>
          <a:xfrm>
            <a:off x="1578429" y="421277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Script" panose="020B0804020000000003" pitchFamily="34" charset="0"/>
              </a:rPr>
              <a:t>entropy of q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FA95ABB-6326-5AE2-1D20-E19A3D54D600}"/>
              </a:ext>
            </a:extLst>
          </p:cNvPr>
          <p:cNvSpPr/>
          <p:nvPr/>
        </p:nvSpPr>
        <p:spPr>
          <a:xfrm>
            <a:off x="3267075" y="4314164"/>
            <a:ext cx="676275" cy="438811"/>
          </a:xfrm>
          <a:custGeom>
            <a:avLst/>
            <a:gdLst>
              <a:gd name="connsiteX0" fmla="*/ 0 w 676275"/>
              <a:gd name="connsiteY0" fmla="*/ 19711 h 438811"/>
              <a:gd name="connsiteX1" fmla="*/ 361950 w 676275"/>
              <a:gd name="connsiteY1" fmla="*/ 48286 h 438811"/>
              <a:gd name="connsiteX2" fmla="*/ 676275 w 676275"/>
              <a:gd name="connsiteY2" fmla="*/ 438811 h 43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" h="438811">
                <a:moveTo>
                  <a:pt x="0" y="19711"/>
                </a:moveTo>
                <a:cubicBezTo>
                  <a:pt x="124619" y="-927"/>
                  <a:pt x="249238" y="-21564"/>
                  <a:pt x="361950" y="48286"/>
                </a:cubicBezTo>
                <a:cubicBezTo>
                  <a:pt x="474662" y="118136"/>
                  <a:pt x="575468" y="278473"/>
                  <a:pt x="676275" y="438811"/>
                </a:cubicBezTo>
              </a:path>
            </a:pathLst>
          </a:cu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AFC4A-DDCF-35B8-D1CA-704582CA4672}"/>
              </a:ext>
            </a:extLst>
          </p:cNvPr>
          <p:cNvSpPr txBox="1"/>
          <p:nvPr/>
        </p:nvSpPr>
        <p:spPr>
          <a:xfrm>
            <a:off x="7855404" y="4212773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Script" panose="020B0804020000000003" pitchFamily="34" charset="0"/>
              </a:rPr>
              <a:t>divergence between q and p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7C0D8BB-E40D-E10F-87FA-F0E5CE3A2A90}"/>
              </a:ext>
            </a:extLst>
          </p:cNvPr>
          <p:cNvSpPr/>
          <p:nvPr/>
        </p:nvSpPr>
        <p:spPr>
          <a:xfrm flipH="1">
            <a:off x="6953251" y="4323662"/>
            <a:ext cx="819150" cy="438811"/>
          </a:xfrm>
          <a:custGeom>
            <a:avLst/>
            <a:gdLst>
              <a:gd name="connsiteX0" fmla="*/ 0 w 676275"/>
              <a:gd name="connsiteY0" fmla="*/ 19711 h 438811"/>
              <a:gd name="connsiteX1" fmla="*/ 361950 w 676275"/>
              <a:gd name="connsiteY1" fmla="*/ 48286 h 438811"/>
              <a:gd name="connsiteX2" fmla="*/ 676275 w 676275"/>
              <a:gd name="connsiteY2" fmla="*/ 438811 h 43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" h="438811">
                <a:moveTo>
                  <a:pt x="0" y="19711"/>
                </a:moveTo>
                <a:cubicBezTo>
                  <a:pt x="124619" y="-927"/>
                  <a:pt x="249238" y="-21564"/>
                  <a:pt x="361950" y="48286"/>
                </a:cubicBezTo>
                <a:cubicBezTo>
                  <a:pt x="474662" y="118136"/>
                  <a:pt x="575468" y="278473"/>
                  <a:pt x="676275" y="438811"/>
                </a:cubicBezTo>
              </a:path>
            </a:pathLst>
          </a:cu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BF7B7-364B-DDAA-1EBC-7164C249203D}"/>
              </a:ext>
            </a:extLst>
          </p:cNvPr>
          <p:cNvCxnSpPr/>
          <p:nvPr/>
        </p:nvCxnSpPr>
        <p:spPr>
          <a:xfrm flipV="1">
            <a:off x="3171209" y="4762473"/>
            <a:ext cx="1905616" cy="5996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978F8-5D28-A594-50FE-19AFED421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A91-58D6-FFE6-27B8-3E49A77D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AE5A-10F9-843F-9CE9-A171B985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6B5E9D-2688-E2E2-AD96-5BEA7AD1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"/>
            <a:ext cx="12192000" cy="64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9CF79E-2D13-09BD-8F76-C0338120411C}"/>
              </a:ext>
            </a:extLst>
          </p:cNvPr>
          <p:cNvSpPr/>
          <p:nvPr/>
        </p:nvSpPr>
        <p:spPr>
          <a:xfrm>
            <a:off x="4522304" y="3856383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96E22-6882-68E8-35A6-F6D642E695E0}"/>
              </a:ext>
            </a:extLst>
          </p:cNvPr>
          <p:cNvSpPr/>
          <p:nvPr/>
        </p:nvSpPr>
        <p:spPr>
          <a:xfrm>
            <a:off x="220317" y="4471266"/>
            <a:ext cx="11615530" cy="214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F3495-5CDE-C71B-4AF6-9A4080577C76}"/>
              </a:ext>
            </a:extLst>
          </p:cNvPr>
          <p:cNvSpPr txBox="1"/>
          <p:nvPr/>
        </p:nvSpPr>
        <p:spPr>
          <a:xfrm>
            <a:off x="1868498" y="1925070"/>
            <a:ext cx="31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Given many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8A3397-15B3-44B2-9B7F-DFF41F7BCACF}"/>
                  </a:ext>
                </a:extLst>
              </p:cNvPr>
              <p:cNvSpPr txBox="1"/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8A3397-15B3-44B2-9B7F-DFF41F7B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blipFill>
                <a:blip r:embed="rId3"/>
                <a:stretch>
                  <a:fillRect l="-11111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4A9D9E9-335C-3193-5411-3478F1D4A3C1}"/>
              </a:ext>
            </a:extLst>
          </p:cNvPr>
          <p:cNvSpPr/>
          <p:nvPr/>
        </p:nvSpPr>
        <p:spPr>
          <a:xfrm>
            <a:off x="220317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61750-8B3D-05B9-90DD-563C235E5EB9}"/>
              </a:ext>
            </a:extLst>
          </p:cNvPr>
          <p:cNvSpPr/>
          <p:nvPr/>
        </p:nvSpPr>
        <p:spPr>
          <a:xfrm>
            <a:off x="8057320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B9062-73F2-2098-ED72-EEAAED8FCA11}"/>
              </a:ext>
            </a:extLst>
          </p:cNvPr>
          <p:cNvSpPr/>
          <p:nvPr/>
        </p:nvSpPr>
        <p:spPr>
          <a:xfrm>
            <a:off x="5738191" y="1042057"/>
            <a:ext cx="94090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B7167-18C0-5043-73A3-80F444CA335D}"/>
              </a:ext>
            </a:extLst>
          </p:cNvPr>
          <p:cNvSpPr/>
          <p:nvPr/>
        </p:nvSpPr>
        <p:spPr>
          <a:xfrm>
            <a:off x="48039" y="1145362"/>
            <a:ext cx="48867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99409C-DC3D-E411-AC01-09DA0AA7550D}"/>
                  </a:ext>
                </a:extLst>
              </p:cNvPr>
              <p:cNvSpPr txBox="1"/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86CCC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99409C-DC3D-E411-AC01-09DA0AA75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blipFill>
                <a:blip r:embed="rId4"/>
                <a:stretch>
                  <a:fillRect l="-19444" r="-8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85281DB-0D1C-DD28-569E-A345B698B5BC}"/>
              </a:ext>
            </a:extLst>
          </p:cNvPr>
          <p:cNvSpPr/>
          <p:nvPr/>
        </p:nvSpPr>
        <p:spPr>
          <a:xfrm>
            <a:off x="5893904" y="61002"/>
            <a:ext cx="6122504" cy="4179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7C7EB8-3CBE-56E1-2C6C-E5BEA450AF28}"/>
                  </a:ext>
                </a:extLst>
              </p:cNvPr>
              <p:cNvSpPr txBox="1"/>
              <p:nvPr/>
            </p:nvSpPr>
            <p:spPr>
              <a:xfrm>
                <a:off x="6679096" y="1708755"/>
                <a:ext cx="226837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7C7EB8-3CBE-56E1-2C6C-E5BEA450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96" y="1708755"/>
                <a:ext cx="2268378" cy="778931"/>
              </a:xfrm>
              <a:prstGeom prst="rect">
                <a:avLst/>
              </a:prstGeom>
              <a:blipFill>
                <a:blip r:embed="rId5"/>
                <a:stretch>
                  <a:fillRect l="-2235" t="-111290" r="-3352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68518C-22D1-4CBB-B210-935F791FFC6F}"/>
                  </a:ext>
                </a:extLst>
              </p:cNvPr>
              <p:cNvSpPr txBox="1"/>
              <p:nvPr/>
            </p:nvSpPr>
            <p:spPr>
              <a:xfrm>
                <a:off x="8311967" y="2867671"/>
                <a:ext cx="1096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>
                    <a:solidFill>
                      <a:schemeClr val="accent1"/>
                    </a:solidFill>
                    <a:latin typeface="Segoe Script" panose="020B0804020000000003" pitchFamily="34" charset="0"/>
                  </a:rPr>
                  <a:t>dirac</a:t>
                </a:r>
                <a:endParaRPr lang="en-US" dirty="0">
                  <a:solidFill>
                    <a:schemeClr val="accent1"/>
                  </a:solidFill>
                  <a:latin typeface="Segoe Script" panose="020B0804020000000003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68518C-22D1-4CBB-B210-935F791F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967" y="2867671"/>
                <a:ext cx="1096198" cy="369332"/>
              </a:xfrm>
              <a:prstGeom prst="rect">
                <a:avLst/>
              </a:prstGeom>
              <a:blipFill>
                <a:blip r:embed="rId6"/>
                <a:stretch>
                  <a:fillRect t="-6667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D2E8E5-D2A4-03E2-91B9-DFB9068461D6}"/>
              </a:ext>
            </a:extLst>
          </p:cNvPr>
          <p:cNvSpPr txBox="1"/>
          <p:nvPr/>
        </p:nvSpPr>
        <p:spPr>
          <a:xfrm>
            <a:off x="-15903" y="6552277"/>
            <a:ext cx="353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Deep Learning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S. Prince, 2023</a:t>
            </a:r>
          </a:p>
        </p:txBody>
      </p:sp>
    </p:spTree>
    <p:extLst>
      <p:ext uri="{BB962C8B-B14F-4D97-AF65-F5344CB8AC3E}">
        <p14:creationId xmlns:p14="http://schemas.microsoft.com/office/powerpoint/2010/main" val="12296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20103524-9EA0-4943-AB36-C73DFC87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37DC9-A860-55BB-D78A-AB9FBAA93B28}"/>
              </a:ext>
            </a:extLst>
          </p:cNvPr>
          <p:cNvSpPr txBox="1"/>
          <p:nvPr/>
        </p:nvSpPr>
        <p:spPr>
          <a:xfrm>
            <a:off x="528267" y="318052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Important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3FE2B-6A8F-4432-D7BB-059E6AD41DE3}"/>
              </a:ext>
            </a:extLst>
          </p:cNvPr>
          <p:cNvSpPr txBox="1"/>
          <p:nvPr/>
        </p:nvSpPr>
        <p:spPr>
          <a:xfrm>
            <a:off x="528267" y="1623391"/>
            <a:ext cx="114922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Notebooks are scored from 0 to 4.</a:t>
            </a:r>
          </a:p>
          <a:p>
            <a:endParaRPr lang="en-US" sz="2400" dirty="0">
              <a:solidFill>
                <a:schemeClr val="tx2"/>
              </a:solidFill>
              <a:latin typeface="Work Sans" pitchFamily="2" charset="77"/>
            </a:endParaRPr>
          </a:p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Always submit a notebook after class. Max score = 1/4 otherwise.</a:t>
            </a:r>
          </a:p>
          <a:p>
            <a:endParaRPr lang="en-US" sz="2400" dirty="0">
              <a:solidFill>
                <a:schemeClr val="tx2"/>
              </a:solidFill>
              <a:latin typeface="Work Sans" pitchFamily="2" charset="77"/>
            </a:endParaRPr>
          </a:p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Exercises marked as (*) are required to get to 4.  Max score = 2 otherwise.</a:t>
            </a:r>
          </a:p>
          <a:p>
            <a:endParaRPr lang="en-US" sz="2400" dirty="0">
              <a:solidFill>
                <a:schemeClr val="tx2"/>
              </a:solidFill>
              <a:latin typeface="Work Sans" pitchFamily="2" charset="77"/>
            </a:endParaRPr>
          </a:p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No class on Feb 21</a:t>
            </a:r>
            <a:r>
              <a:rPr lang="en-US" sz="2400" baseline="30000" dirty="0">
                <a:solidFill>
                  <a:schemeClr val="tx2"/>
                </a:solidFill>
                <a:latin typeface="Work Sans" pitchFamily="2" charset="77"/>
              </a:rPr>
              <a:t>st</a:t>
            </a:r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.</a:t>
            </a:r>
          </a:p>
          <a:p>
            <a:endParaRPr lang="en-US" sz="2400" dirty="0">
              <a:solidFill>
                <a:schemeClr val="tx2"/>
              </a:solidFill>
              <a:latin typeface="Work Sans" pitchFamily="2" charset="77"/>
            </a:endParaRPr>
          </a:p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No class on March 27</a:t>
            </a:r>
            <a:r>
              <a:rPr lang="en-US" sz="2400" baseline="30000" dirty="0">
                <a:solidFill>
                  <a:schemeClr val="tx2"/>
                </a:solidFill>
                <a:latin typeface="Work Sans" pitchFamily="2" charset="77"/>
              </a:rPr>
              <a:t>th</a:t>
            </a:r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 –&gt; last class on </a:t>
            </a:r>
            <a:r>
              <a:rPr lang="en-US" sz="2400" u="sng" dirty="0">
                <a:solidFill>
                  <a:schemeClr val="accent1"/>
                </a:solidFill>
                <a:latin typeface="Work Sans" pitchFamily="2" charset="77"/>
              </a:rPr>
              <a:t>April 3</a:t>
            </a:r>
            <a:r>
              <a:rPr lang="en-US" sz="2400" u="sng" baseline="30000" dirty="0">
                <a:solidFill>
                  <a:schemeClr val="accent1"/>
                </a:solidFill>
                <a:latin typeface="Work Sans" pitchFamily="2" charset="77"/>
              </a:rPr>
              <a:t>rd</a:t>
            </a:r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.  Be there!</a:t>
            </a:r>
          </a:p>
        </p:txBody>
      </p:sp>
    </p:spTree>
    <p:extLst>
      <p:ext uri="{BB962C8B-B14F-4D97-AF65-F5344CB8AC3E}">
        <p14:creationId xmlns:p14="http://schemas.microsoft.com/office/powerpoint/2010/main" val="122465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1CCD59A-AA2A-CFE1-9344-07E63D4D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87EA23-0561-30B9-4D40-9FBB02714F45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4409A6-693E-FD51-4B45-4D1F03BBF891}"/>
                  </a:ext>
                </a:extLst>
              </p:cNvPr>
              <p:cNvSpPr txBox="1"/>
              <p:nvPr/>
            </p:nvSpPr>
            <p:spPr>
              <a:xfrm>
                <a:off x="528267" y="1362309"/>
                <a:ext cx="10606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Given an empirical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 model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want to minimize the KL divergence: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4409A6-693E-FD51-4B45-4D1F03BBF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7" y="1362309"/>
                <a:ext cx="10606622" cy="369332"/>
              </a:xfrm>
              <a:prstGeom prst="rect">
                <a:avLst/>
              </a:prstGeom>
              <a:blipFill>
                <a:blip r:embed="rId3"/>
                <a:stretch>
                  <a:fillRect l="-478" t="-6667" r="-12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5FCF09-41F0-D181-9A1E-9A578320CF35}"/>
                  </a:ext>
                </a:extLst>
              </p:cNvPr>
              <p:cNvSpPr txBox="1"/>
              <p:nvPr/>
            </p:nvSpPr>
            <p:spPr>
              <a:xfrm>
                <a:off x="1668066" y="1995123"/>
                <a:ext cx="4163512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∬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5FCF09-41F0-D181-9A1E-9A578320C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66" y="1995123"/>
                <a:ext cx="4163512" cy="616387"/>
              </a:xfrm>
              <a:prstGeom prst="rect">
                <a:avLst/>
              </a:prstGeom>
              <a:blipFill>
                <a:blip r:embed="rId4"/>
                <a:stretch>
                  <a:fillRect l="-304" t="-182000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79C4A-814A-F48F-67A0-0A971ABCBA01}"/>
                  </a:ext>
                </a:extLst>
              </p:cNvPr>
              <p:cNvSpPr txBox="1"/>
              <p:nvPr/>
            </p:nvSpPr>
            <p:spPr>
              <a:xfrm>
                <a:off x="1668066" y="2874992"/>
                <a:ext cx="570842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∬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79C4A-814A-F48F-67A0-0A971ABC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66" y="2874992"/>
                <a:ext cx="5708422" cy="778931"/>
              </a:xfrm>
              <a:prstGeom prst="rect">
                <a:avLst/>
              </a:prstGeom>
              <a:blipFill>
                <a:blip r:embed="rId5"/>
                <a:stretch>
                  <a:fillRect t="-133871" b="-20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24FD48-208C-B76C-7F02-2CEBB5BDE612}"/>
                  </a:ext>
                </a:extLst>
              </p:cNvPr>
              <p:cNvSpPr txBox="1"/>
              <p:nvPr/>
            </p:nvSpPr>
            <p:spPr>
              <a:xfrm>
                <a:off x="1668066" y="3875518"/>
                <a:ext cx="366555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24FD48-208C-B76C-7F02-2CEBB5BD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66" y="3875518"/>
                <a:ext cx="3665554" cy="778931"/>
              </a:xfrm>
              <a:prstGeom prst="rect">
                <a:avLst/>
              </a:prstGeom>
              <a:blipFill>
                <a:blip r:embed="rId6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9963E-A52B-0B3A-6C73-75DC1AE89A0D}"/>
                  </a:ext>
                </a:extLst>
              </p:cNvPr>
              <p:cNvSpPr txBox="1"/>
              <p:nvPr/>
            </p:nvSpPr>
            <p:spPr>
              <a:xfrm>
                <a:off x="1668066" y="4892596"/>
                <a:ext cx="341330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9963E-A52B-0B3A-6C73-75DC1AE89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66" y="4892596"/>
                <a:ext cx="3413307" cy="778931"/>
              </a:xfrm>
              <a:prstGeom prst="rect">
                <a:avLst/>
              </a:prstGeom>
              <a:blipFill>
                <a:blip r:embed="rId7"/>
                <a:stretch>
                  <a:fillRect l="-370" t="-11290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0EC3CA-3777-9AF8-64E4-63FE38B9A339}"/>
              </a:ext>
            </a:extLst>
          </p:cNvPr>
          <p:cNvSpPr txBox="1"/>
          <p:nvPr/>
        </p:nvSpPr>
        <p:spPr>
          <a:xfrm>
            <a:off x="6192078" y="218925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cross-entry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E6692-9081-97B9-D96B-9E17A9AB1561}"/>
              </a:ext>
            </a:extLst>
          </p:cNvPr>
          <p:cNvSpPr txBox="1"/>
          <p:nvPr/>
        </p:nvSpPr>
        <p:spPr>
          <a:xfrm>
            <a:off x="6192078" y="512635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NLL</a:t>
            </a:r>
          </a:p>
        </p:txBody>
      </p:sp>
    </p:spTree>
    <p:extLst>
      <p:ext uri="{BB962C8B-B14F-4D97-AF65-F5344CB8AC3E}">
        <p14:creationId xmlns:p14="http://schemas.microsoft.com/office/powerpoint/2010/main" val="220535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88BA4-B28B-FEA0-171A-A3B9FFF5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344E-BD50-86B1-53B0-9272B4AB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FB0F-DCB4-55C7-F733-BC703B10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6D0CC-24A9-F5D1-5F7D-DBC9C313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"/>
            <a:ext cx="12192000" cy="64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EEBD6-FD57-67C2-69CA-2E6EE22B4B91}"/>
              </a:ext>
            </a:extLst>
          </p:cNvPr>
          <p:cNvSpPr txBox="1"/>
          <p:nvPr/>
        </p:nvSpPr>
        <p:spPr>
          <a:xfrm>
            <a:off x="1868498" y="1925070"/>
            <a:ext cx="31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Given many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C9365-98BF-C085-19CD-3101F5870C2B}"/>
                  </a:ext>
                </a:extLst>
              </p:cNvPr>
              <p:cNvSpPr txBox="1"/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C9365-98BF-C085-19CD-3101F5870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81" y="3543657"/>
                <a:ext cx="440120" cy="492443"/>
              </a:xfrm>
              <a:prstGeom prst="rect">
                <a:avLst/>
              </a:prstGeom>
              <a:blipFill>
                <a:blip r:embed="rId3"/>
                <a:stretch>
                  <a:fillRect l="-11111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F1FB0FE-9898-3686-5E8F-0F8F75670610}"/>
              </a:ext>
            </a:extLst>
          </p:cNvPr>
          <p:cNvSpPr/>
          <p:nvPr/>
        </p:nvSpPr>
        <p:spPr>
          <a:xfrm>
            <a:off x="220317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26BDD-39A1-C040-3967-5163C1D6C61F}"/>
              </a:ext>
            </a:extLst>
          </p:cNvPr>
          <p:cNvSpPr/>
          <p:nvPr/>
        </p:nvSpPr>
        <p:spPr>
          <a:xfrm>
            <a:off x="8057320" y="3899539"/>
            <a:ext cx="3597966" cy="61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A79F9B-CA0D-DC4A-ACAA-E91BE37F3C53}"/>
              </a:ext>
            </a:extLst>
          </p:cNvPr>
          <p:cNvSpPr/>
          <p:nvPr/>
        </p:nvSpPr>
        <p:spPr>
          <a:xfrm>
            <a:off x="5738191" y="1042057"/>
            <a:ext cx="94090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79065A-52E1-AA0F-E086-D8DA0E7B0968}"/>
              </a:ext>
            </a:extLst>
          </p:cNvPr>
          <p:cNvSpPr/>
          <p:nvPr/>
        </p:nvSpPr>
        <p:spPr>
          <a:xfrm>
            <a:off x="48039" y="1145362"/>
            <a:ext cx="488675" cy="2148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3B4434-D61E-1041-586C-F3DA32F748B1}"/>
                  </a:ext>
                </a:extLst>
              </p:cNvPr>
              <p:cNvSpPr txBox="1"/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86CCC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86CCC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3B4434-D61E-1041-586C-F3DA32F7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86" y="3747914"/>
                <a:ext cx="442493" cy="492443"/>
              </a:xfrm>
              <a:prstGeom prst="rect">
                <a:avLst/>
              </a:prstGeom>
              <a:blipFill>
                <a:blip r:embed="rId4"/>
                <a:stretch>
                  <a:fillRect l="-19444" r="-8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87A2B9-0E01-1AFF-9C8E-AC9F2E2A464B}"/>
              </a:ext>
            </a:extLst>
          </p:cNvPr>
          <p:cNvSpPr txBox="1"/>
          <p:nvPr/>
        </p:nvSpPr>
        <p:spPr>
          <a:xfrm>
            <a:off x="-15903" y="6552277"/>
            <a:ext cx="353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Deep Learning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S. Prince, 2023</a:t>
            </a:r>
          </a:p>
        </p:txBody>
      </p:sp>
    </p:spTree>
    <p:extLst>
      <p:ext uri="{BB962C8B-B14F-4D97-AF65-F5344CB8AC3E}">
        <p14:creationId xmlns:p14="http://schemas.microsoft.com/office/powerpoint/2010/main" val="91410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1CCD59A-AA2A-CFE1-9344-07E63D4D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87EA23-0561-30B9-4D40-9FBB02714F45}"/>
              </a:ext>
            </a:extLst>
          </p:cNvPr>
          <p:cNvSpPr txBox="1"/>
          <p:nvPr/>
        </p:nvSpPr>
        <p:spPr>
          <a:xfrm>
            <a:off x="528267" y="31805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Work Sans" pitchFamily="2" charset="77"/>
              </a:rPr>
              <a:t>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4409A6-693E-FD51-4B45-4D1F03BBF891}"/>
                  </a:ext>
                </a:extLst>
              </p:cNvPr>
              <p:cNvSpPr txBox="1"/>
              <p:nvPr/>
            </p:nvSpPr>
            <p:spPr>
              <a:xfrm>
                <a:off x="528267" y="1362309"/>
                <a:ext cx="8486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Definition of </a:t>
                </a:r>
                <a:r>
                  <a:rPr lang="en-US" dirty="0">
                    <a:solidFill>
                      <a:schemeClr val="accent1"/>
                    </a:solidFill>
                  </a:rPr>
                  <a:t>cross-entropy loss </a:t>
                </a:r>
                <a:r>
                  <a:rPr lang="en-US" dirty="0">
                    <a:solidFill>
                      <a:schemeClr val="tx2"/>
                    </a:solidFill>
                  </a:rPr>
                  <a:t>of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relative to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over the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4409A6-693E-FD51-4B45-4D1F03BBF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7" y="1362309"/>
                <a:ext cx="8486298" cy="369332"/>
              </a:xfrm>
              <a:prstGeom prst="rect">
                <a:avLst/>
              </a:prstGeom>
              <a:blipFill>
                <a:blip r:embed="rId3"/>
                <a:stretch>
                  <a:fillRect l="-59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5FCF09-41F0-D181-9A1E-9A578320CF35}"/>
                  </a:ext>
                </a:extLst>
              </p:cNvPr>
              <p:cNvSpPr txBox="1"/>
              <p:nvPr/>
            </p:nvSpPr>
            <p:spPr>
              <a:xfrm>
                <a:off x="1668066" y="1995123"/>
                <a:ext cx="212192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5FCF09-41F0-D181-9A1E-9A578320C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66" y="1995123"/>
                <a:ext cx="2121928" cy="298415"/>
              </a:xfrm>
              <a:prstGeom prst="rect">
                <a:avLst/>
              </a:prstGeom>
              <a:blipFill>
                <a:blip r:embed="rId4"/>
                <a:stretch>
                  <a:fillRect l="-1786" r="-35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A4E55-7E8C-AD1A-AF98-36A3D975973C}"/>
                  </a:ext>
                </a:extLst>
              </p:cNvPr>
              <p:cNvSpPr txBox="1"/>
              <p:nvPr/>
            </p:nvSpPr>
            <p:spPr>
              <a:xfrm>
                <a:off x="528267" y="2531685"/>
                <a:ext cx="703147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is the expected value operator with respect to distribution p.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A4E55-7E8C-AD1A-AF98-36A3D975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7" y="2531685"/>
                <a:ext cx="7031477" cy="390748"/>
              </a:xfrm>
              <a:prstGeom prst="rect">
                <a:avLst/>
              </a:prstGeom>
              <a:blipFill>
                <a:blip r:embed="rId5"/>
                <a:stretch>
                  <a:fillRect l="-721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4C9234-3ED0-B691-3601-4E9B49719414}"/>
              </a:ext>
            </a:extLst>
          </p:cNvPr>
          <p:cNvSpPr txBox="1"/>
          <p:nvPr/>
        </p:nvSpPr>
        <p:spPr>
          <a:xfrm>
            <a:off x="528267" y="3311056"/>
            <a:ext cx="23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the continuous case: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C81CF-0884-D4DA-36C4-B365E9117A7B}"/>
              </a:ext>
            </a:extLst>
          </p:cNvPr>
          <p:cNvSpPr txBox="1"/>
          <p:nvPr/>
        </p:nvSpPr>
        <p:spPr>
          <a:xfrm>
            <a:off x="574305" y="498998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the discrete case: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F2C6A-F299-4EF0-E9EB-9B8B085A4B44}"/>
                  </a:ext>
                </a:extLst>
              </p:cNvPr>
              <p:cNvSpPr txBox="1"/>
              <p:nvPr/>
            </p:nvSpPr>
            <p:spPr>
              <a:xfrm>
                <a:off x="1568071" y="3919803"/>
                <a:ext cx="3256212" cy="646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F2C6A-F299-4EF0-E9EB-9B8B085A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71" y="3919803"/>
                <a:ext cx="3256212" cy="646972"/>
              </a:xfrm>
              <a:prstGeom prst="rect">
                <a:avLst/>
              </a:prstGeom>
              <a:blipFill>
                <a:blip r:embed="rId6"/>
                <a:stretch>
                  <a:fillRect l="-1167" t="-169231" r="-1167" b="-2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A110B0-F7C6-632B-0E4A-391004862685}"/>
                  </a:ext>
                </a:extLst>
              </p:cNvPr>
              <p:cNvSpPr txBox="1"/>
              <p:nvPr/>
            </p:nvSpPr>
            <p:spPr>
              <a:xfrm>
                <a:off x="1544376" y="5405405"/>
                <a:ext cx="295606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A110B0-F7C6-632B-0E4A-391004862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76" y="5405405"/>
                <a:ext cx="2956066" cy="672172"/>
              </a:xfrm>
              <a:prstGeom prst="rect">
                <a:avLst/>
              </a:prstGeom>
              <a:blipFill>
                <a:blip r:embed="rId7"/>
                <a:stretch>
                  <a:fillRect l="-1282" t="-144444" r="-2137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13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AEBFC2D-D1D1-E664-22E7-ECA1A458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22B65-48C6-6E9D-CE10-2BA5595854A8}"/>
              </a:ext>
            </a:extLst>
          </p:cNvPr>
          <p:cNvSpPr txBox="1"/>
          <p:nvPr/>
        </p:nvSpPr>
        <p:spPr>
          <a:xfrm>
            <a:off x="528267" y="318052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TP2: </a:t>
            </a:r>
            <a:r>
              <a:rPr lang="en-US" sz="2400" dirty="0" err="1">
                <a:solidFill>
                  <a:schemeClr val="tx2"/>
                </a:solidFill>
                <a:latin typeface="Work Sans" pitchFamily="2" charset="77"/>
              </a:rPr>
              <a:t>makemore</a:t>
            </a:r>
            <a:endParaRPr lang="en-US" sz="2400" dirty="0">
              <a:solidFill>
                <a:schemeClr val="tx2"/>
              </a:solidFill>
              <a:latin typeface="Work Sa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44425-AF7A-EF9F-2FE9-BA4E754D8B10}"/>
              </a:ext>
            </a:extLst>
          </p:cNvPr>
          <p:cNvSpPr txBox="1"/>
          <p:nvPr/>
        </p:nvSpPr>
        <p:spPr>
          <a:xfrm>
            <a:off x="528267" y="959135"/>
            <a:ext cx="10257182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Goal: Given a bunch of names, generate more “name-like” words.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2"/>
                </a:solidFill>
              </a:rPr>
              <a:t>1. Build a simple bigram model for next-character prediction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2"/>
                </a:solidFill>
              </a:rPr>
              <a:t>2. Build the same bigram model using the NLL loss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2"/>
                </a:solidFill>
              </a:rPr>
              <a:t>3. Implement a better model: [</a:t>
            </a:r>
            <a:r>
              <a:rPr lang="en-GB" sz="2400" dirty="0">
                <a:solidFill>
                  <a:schemeClr val="tx2"/>
                </a:solidFill>
                <a:hlinkClick r:id="rId3"/>
              </a:rPr>
              <a:t>Bengio et al., 2003</a:t>
            </a:r>
            <a:r>
              <a:rPr lang="en-GB" sz="2400" dirty="0">
                <a:solidFill>
                  <a:schemeClr val="tx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035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81D2BC89-8D43-1661-F36C-1DB399E9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F6293-73E2-EFE8-DDB8-EC2BDA37C603}"/>
              </a:ext>
            </a:extLst>
          </p:cNvPr>
          <p:cNvSpPr/>
          <p:nvPr/>
        </p:nvSpPr>
        <p:spPr>
          <a:xfrm>
            <a:off x="546652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E44439-B20B-70FE-AD9F-DC8164535FBF}"/>
              </a:ext>
            </a:extLst>
          </p:cNvPr>
          <p:cNvSpPr/>
          <p:nvPr/>
        </p:nvSpPr>
        <p:spPr>
          <a:xfrm>
            <a:off x="805069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A7A8D-25D8-EE99-03D4-7B3E848D5A77}"/>
              </a:ext>
            </a:extLst>
          </p:cNvPr>
          <p:cNvSpPr/>
          <p:nvPr/>
        </p:nvSpPr>
        <p:spPr>
          <a:xfrm>
            <a:off x="2601895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C8B91-D2B6-C994-A2E1-E864C914C649}"/>
              </a:ext>
            </a:extLst>
          </p:cNvPr>
          <p:cNvSpPr/>
          <p:nvPr/>
        </p:nvSpPr>
        <p:spPr>
          <a:xfrm>
            <a:off x="1580320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22CA-1CB1-F4CE-8A80-0F5CBD5C1417}"/>
              </a:ext>
            </a:extLst>
          </p:cNvPr>
          <p:cNvSpPr/>
          <p:nvPr/>
        </p:nvSpPr>
        <p:spPr>
          <a:xfrm>
            <a:off x="1063487" y="3985591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27CF90-D552-602F-7106-D86F1429BF15}"/>
              </a:ext>
            </a:extLst>
          </p:cNvPr>
          <p:cNvSpPr/>
          <p:nvPr/>
        </p:nvSpPr>
        <p:spPr>
          <a:xfrm>
            <a:off x="1321903" y="3985591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3E60F-9BF9-FDF4-CD5D-FB6EC86670C8}"/>
              </a:ext>
            </a:extLst>
          </p:cNvPr>
          <p:cNvSpPr/>
          <p:nvPr/>
        </p:nvSpPr>
        <p:spPr>
          <a:xfrm>
            <a:off x="1838737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91F8D-41F5-EF86-D034-7E064DF5202C}"/>
                  </a:ext>
                </a:extLst>
              </p:cNvPr>
              <p:cNvSpPr txBox="1"/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91F8D-41F5-EF86-D034-7E064DF5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blipFill>
                <a:blip r:embed="rId3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4303D6F-5940-2D86-CDDD-F275FECB1F41}"/>
              </a:ext>
            </a:extLst>
          </p:cNvPr>
          <p:cNvSpPr/>
          <p:nvPr/>
        </p:nvSpPr>
        <p:spPr>
          <a:xfrm>
            <a:off x="3871790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0A6B8-BB18-9316-645B-B352E3BB6F16}"/>
              </a:ext>
            </a:extLst>
          </p:cNvPr>
          <p:cNvSpPr/>
          <p:nvPr/>
        </p:nvSpPr>
        <p:spPr>
          <a:xfrm>
            <a:off x="4130207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45D91-D07D-4ACB-19A7-F4A997B9E42D}"/>
              </a:ext>
            </a:extLst>
          </p:cNvPr>
          <p:cNvSpPr/>
          <p:nvPr/>
        </p:nvSpPr>
        <p:spPr>
          <a:xfrm>
            <a:off x="5927033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6586E6-47B4-DF0D-6D58-884201AEC380}"/>
              </a:ext>
            </a:extLst>
          </p:cNvPr>
          <p:cNvSpPr/>
          <p:nvPr/>
        </p:nvSpPr>
        <p:spPr>
          <a:xfrm>
            <a:off x="4905458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FD4785-325D-1DE6-18C7-D596C6E2D954}"/>
              </a:ext>
            </a:extLst>
          </p:cNvPr>
          <p:cNvSpPr/>
          <p:nvPr/>
        </p:nvSpPr>
        <p:spPr>
          <a:xfrm>
            <a:off x="4388625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CFA997-1E93-3B92-21E1-849C3BF1B485}"/>
              </a:ext>
            </a:extLst>
          </p:cNvPr>
          <p:cNvSpPr/>
          <p:nvPr/>
        </p:nvSpPr>
        <p:spPr>
          <a:xfrm>
            <a:off x="4647041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F5A0C6-923A-F62C-59BF-6EA2BDF50128}"/>
              </a:ext>
            </a:extLst>
          </p:cNvPr>
          <p:cNvSpPr/>
          <p:nvPr/>
        </p:nvSpPr>
        <p:spPr>
          <a:xfrm>
            <a:off x="5163875" y="399190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DCDCD1-9BC5-0DA3-3B4F-996686968E74}"/>
              </a:ext>
            </a:extLst>
          </p:cNvPr>
          <p:cNvSpPr/>
          <p:nvPr/>
        </p:nvSpPr>
        <p:spPr>
          <a:xfrm>
            <a:off x="3871790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434A7-A406-9FC1-46C2-641DF7145972}"/>
              </a:ext>
            </a:extLst>
          </p:cNvPr>
          <p:cNvSpPr/>
          <p:nvPr/>
        </p:nvSpPr>
        <p:spPr>
          <a:xfrm>
            <a:off x="4130207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51DD1-C219-1A21-B9C2-12A0C7CB965B}"/>
              </a:ext>
            </a:extLst>
          </p:cNvPr>
          <p:cNvSpPr/>
          <p:nvPr/>
        </p:nvSpPr>
        <p:spPr>
          <a:xfrm>
            <a:off x="5927033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C9C68-CC49-EFC0-4531-784EECFE3F96}"/>
              </a:ext>
            </a:extLst>
          </p:cNvPr>
          <p:cNvSpPr/>
          <p:nvPr/>
        </p:nvSpPr>
        <p:spPr>
          <a:xfrm>
            <a:off x="4905458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3F5CE-84F3-52B3-BB16-3D4C1DD482BB}"/>
              </a:ext>
            </a:extLst>
          </p:cNvPr>
          <p:cNvSpPr/>
          <p:nvPr/>
        </p:nvSpPr>
        <p:spPr>
          <a:xfrm>
            <a:off x="4388625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FD4C46-A47B-0192-CC59-E97D0EFF907F}"/>
              </a:ext>
            </a:extLst>
          </p:cNvPr>
          <p:cNvSpPr/>
          <p:nvPr/>
        </p:nvSpPr>
        <p:spPr>
          <a:xfrm>
            <a:off x="4647041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6EAF40-6EA2-E50A-FB4F-533D3EC0AB49}"/>
              </a:ext>
            </a:extLst>
          </p:cNvPr>
          <p:cNvSpPr/>
          <p:nvPr/>
        </p:nvSpPr>
        <p:spPr>
          <a:xfrm>
            <a:off x="5163875" y="372717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446748-C009-7D0F-4378-E71DA2181653}"/>
              </a:ext>
            </a:extLst>
          </p:cNvPr>
          <p:cNvSpPr/>
          <p:nvPr/>
        </p:nvSpPr>
        <p:spPr>
          <a:xfrm>
            <a:off x="3871790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980FD9-BFB7-5D97-001A-36F9E1E3E912}"/>
              </a:ext>
            </a:extLst>
          </p:cNvPr>
          <p:cNvSpPr/>
          <p:nvPr/>
        </p:nvSpPr>
        <p:spPr>
          <a:xfrm>
            <a:off x="4130207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4C3237-3DD7-A553-ED5A-DE2E709FE786}"/>
              </a:ext>
            </a:extLst>
          </p:cNvPr>
          <p:cNvSpPr/>
          <p:nvPr/>
        </p:nvSpPr>
        <p:spPr>
          <a:xfrm>
            <a:off x="5927033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85D494-AEC9-6B7D-4675-0B1B177CDEB4}"/>
              </a:ext>
            </a:extLst>
          </p:cNvPr>
          <p:cNvSpPr/>
          <p:nvPr/>
        </p:nvSpPr>
        <p:spPr>
          <a:xfrm>
            <a:off x="4905458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BA3081-5ACC-C4D5-1287-E79CA51472A0}"/>
              </a:ext>
            </a:extLst>
          </p:cNvPr>
          <p:cNvSpPr/>
          <p:nvPr/>
        </p:nvSpPr>
        <p:spPr>
          <a:xfrm>
            <a:off x="4388625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E4A8B8-B1DC-B807-ECC2-1C52CC225C2C}"/>
              </a:ext>
            </a:extLst>
          </p:cNvPr>
          <p:cNvSpPr/>
          <p:nvPr/>
        </p:nvSpPr>
        <p:spPr>
          <a:xfrm>
            <a:off x="4647041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4B8820-EB77-7DCE-FFD5-ACF2C79D1A2C}"/>
              </a:ext>
            </a:extLst>
          </p:cNvPr>
          <p:cNvSpPr/>
          <p:nvPr/>
        </p:nvSpPr>
        <p:spPr>
          <a:xfrm>
            <a:off x="5163875" y="346875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0B786A-350D-B4A2-5495-D9A92F156257}"/>
              </a:ext>
            </a:extLst>
          </p:cNvPr>
          <p:cNvSpPr/>
          <p:nvPr/>
        </p:nvSpPr>
        <p:spPr>
          <a:xfrm>
            <a:off x="3871790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F1F36B-5E27-ED16-BD0A-5281A01A1D6B}"/>
              </a:ext>
            </a:extLst>
          </p:cNvPr>
          <p:cNvSpPr/>
          <p:nvPr/>
        </p:nvSpPr>
        <p:spPr>
          <a:xfrm>
            <a:off x="4130207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65EB8-30E6-EB53-2F03-C568E7287F79}"/>
              </a:ext>
            </a:extLst>
          </p:cNvPr>
          <p:cNvSpPr/>
          <p:nvPr/>
        </p:nvSpPr>
        <p:spPr>
          <a:xfrm>
            <a:off x="5927033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E9EEC1-FE55-4A36-5776-66501AC56D93}"/>
              </a:ext>
            </a:extLst>
          </p:cNvPr>
          <p:cNvSpPr/>
          <p:nvPr/>
        </p:nvSpPr>
        <p:spPr>
          <a:xfrm>
            <a:off x="4905458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3AAA52-8C39-36AB-5E55-61E534C64558}"/>
              </a:ext>
            </a:extLst>
          </p:cNvPr>
          <p:cNvSpPr/>
          <p:nvPr/>
        </p:nvSpPr>
        <p:spPr>
          <a:xfrm>
            <a:off x="4388625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307DD-A262-BF99-307C-7D45A8078C75}"/>
              </a:ext>
            </a:extLst>
          </p:cNvPr>
          <p:cNvSpPr/>
          <p:nvPr/>
        </p:nvSpPr>
        <p:spPr>
          <a:xfrm>
            <a:off x="4647041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8B8516-CFC1-189B-64BB-00554212773E}"/>
              </a:ext>
            </a:extLst>
          </p:cNvPr>
          <p:cNvSpPr/>
          <p:nvPr/>
        </p:nvSpPr>
        <p:spPr>
          <a:xfrm>
            <a:off x="5163875" y="3204026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9CDCF6-F39C-B057-2B43-D74FD7563AA4}"/>
              </a:ext>
            </a:extLst>
          </p:cNvPr>
          <p:cNvSpPr/>
          <p:nvPr/>
        </p:nvSpPr>
        <p:spPr>
          <a:xfrm>
            <a:off x="3871790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FAE2D-0DE0-79EC-AA26-8B56E298437C}"/>
              </a:ext>
            </a:extLst>
          </p:cNvPr>
          <p:cNvSpPr/>
          <p:nvPr/>
        </p:nvSpPr>
        <p:spPr>
          <a:xfrm>
            <a:off x="4130207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B041FA-2295-2693-1542-F50AF779D24B}"/>
              </a:ext>
            </a:extLst>
          </p:cNvPr>
          <p:cNvSpPr/>
          <p:nvPr/>
        </p:nvSpPr>
        <p:spPr>
          <a:xfrm>
            <a:off x="5927033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5CD7CA-22F4-692F-99DB-259BC9F5D07C}"/>
              </a:ext>
            </a:extLst>
          </p:cNvPr>
          <p:cNvSpPr/>
          <p:nvPr/>
        </p:nvSpPr>
        <p:spPr>
          <a:xfrm>
            <a:off x="4905458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931D8D-2F29-BB56-C64B-7D002322CD45}"/>
              </a:ext>
            </a:extLst>
          </p:cNvPr>
          <p:cNvSpPr/>
          <p:nvPr/>
        </p:nvSpPr>
        <p:spPr>
          <a:xfrm>
            <a:off x="4388625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E7F1F-A1A4-22C9-B164-0435A70A5A0F}"/>
              </a:ext>
            </a:extLst>
          </p:cNvPr>
          <p:cNvSpPr/>
          <p:nvPr/>
        </p:nvSpPr>
        <p:spPr>
          <a:xfrm>
            <a:off x="4647041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BF10EF-B6FF-7C92-6086-316E9A69AD27}"/>
              </a:ext>
            </a:extLst>
          </p:cNvPr>
          <p:cNvSpPr/>
          <p:nvPr/>
        </p:nvSpPr>
        <p:spPr>
          <a:xfrm>
            <a:off x="5163875" y="2939234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81FFC8-D96F-4ABE-5E80-7091D5DD18FC}"/>
              </a:ext>
            </a:extLst>
          </p:cNvPr>
          <p:cNvSpPr/>
          <p:nvPr/>
        </p:nvSpPr>
        <p:spPr>
          <a:xfrm>
            <a:off x="3871790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696190-3446-1EDA-B9F9-30A5BC99A49D}"/>
              </a:ext>
            </a:extLst>
          </p:cNvPr>
          <p:cNvSpPr/>
          <p:nvPr/>
        </p:nvSpPr>
        <p:spPr>
          <a:xfrm>
            <a:off x="4130207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563C5F-8D4A-86B2-8286-CD0556D33DDA}"/>
              </a:ext>
            </a:extLst>
          </p:cNvPr>
          <p:cNvSpPr/>
          <p:nvPr/>
        </p:nvSpPr>
        <p:spPr>
          <a:xfrm>
            <a:off x="5927033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77F346-D4C8-BF2D-7221-42C2CDBE009A}"/>
              </a:ext>
            </a:extLst>
          </p:cNvPr>
          <p:cNvSpPr/>
          <p:nvPr/>
        </p:nvSpPr>
        <p:spPr>
          <a:xfrm>
            <a:off x="4905458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A3AC4C-46BA-1312-1DD3-BE6C2DB200DE}"/>
              </a:ext>
            </a:extLst>
          </p:cNvPr>
          <p:cNvSpPr/>
          <p:nvPr/>
        </p:nvSpPr>
        <p:spPr>
          <a:xfrm>
            <a:off x="4388625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40D9E7-1178-FF03-2019-87DC9699C336}"/>
              </a:ext>
            </a:extLst>
          </p:cNvPr>
          <p:cNvSpPr/>
          <p:nvPr/>
        </p:nvSpPr>
        <p:spPr>
          <a:xfrm>
            <a:off x="4647041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3B78BC-4C7C-E736-A0D3-3D0EA3EA7105}"/>
              </a:ext>
            </a:extLst>
          </p:cNvPr>
          <p:cNvSpPr/>
          <p:nvPr/>
        </p:nvSpPr>
        <p:spPr>
          <a:xfrm>
            <a:off x="5163875" y="267450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F9891B-8A22-7C46-939F-46AB07C8C8EF}"/>
              </a:ext>
            </a:extLst>
          </p:cNvPr>
          <p:cNvSpPr/>
          <p:nvPr/>
        </p:nvSpPr>
        <p:spPr>
          <a:xfrm>
            <a:off x="3871790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50489-FA65-4740-2850-E0CC89DD5FB4}"/>
              </a:ext>
            </a:extLst>
          </p:cNvPr>
          <p:cNvSpPr/>
          <p:nvPr/>
        </p:nvSpPr>
        <p:spPr>
          <a:xfrm>
            <a:off x="4130207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37A7B9-71A0-CE3C-4BF0-C5444D01178F}"/>
              </a:ext>
            </a:extLst>
          </p:cNvPr>
          <p:cNvSpPr/>
          <p:nvPr/>
        </p:nvSpPr>
        <p:spPr>
          <a:xfrm>
            <a:off x="5927033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21102-0105-36C0-1003-6C4C0FC92AA5}"/>
              </a:ext>
            </a:extLst>
          </p:cNvPr>
          <p:cNvSpPr/>
          <p:nvPr/>
        </p:nvSpPr>
        <p:spPr>
          <a:xfrm>
            <a:off x="4905458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A99557-0C37-EBD2-4BFF-E4CCD75A46A3}"/>
              </a:ext>
            </a:extLst>
          </p:cNvPr>
          <p:cNvSpPr/>
          <p:nvPr/>
        </p:nvSpPr>
        <p:spPr>
          <a:xfrm>
            <a:off x="4388625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395E16-B4E8-1CFD-FECA-0DEE4062F940}"/>
              </a:ext>
            </a:extLst>
          </p:cNvPr>
          <p:cNvSpPr/>
          <p:nvPr/>
        </p:nvSpPr>
        <p:spPr>
          <a:xfrm>
            <a:off x="4647041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A8AF86-A13F-BA3C-032C-AB6354E091D8}"/>
              </a:ext>
            </a:extLst>
          </p:cNvPr>
          <p:cNvSpPr/>
          <p:nvPr/>
        </p:nvSpPr>
        <p:spPr>
          <a:xfrm>
            <a:off x="5163875" y="241608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651D5A-C714-7A1F-E1B2-8B6606BC6F4F}"/>
              </a:ext>
            </a:extLst>
          </p:cNvPr>
          <p:cNvSpPr/>
          <p:nvPr/>
        </p:nvSpPr>
        <p:spPr>
          <a:xfrm>
            <a:off x="3871790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014E3B-9077-274A-2A9D-EF6A80BC8916}"/>
              </a:ext>
            </a:extLst>
          </p:cNvPr>
          <p:cNvSpPr/>
          <p:nvPr/>
        </p:nvSpPr>
        <p:spPr>
          <a:xfrm>
            <a:off x="4130207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6CB07E-8A98-CFC1-DC18-4854D0F4412A}"/>
              </a:ext>
            </a:extLst>
          </p:cNvPr>
          <p:cNvSpPr/>
          <p:nvPr/>
        </p:nvSpPr>
        <p:spPr>
          <a:xfrm>
            <a:off x="5927033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D4A3C7-2880-3ADA-91E9-6FB8F5DDD931}"/>
              </a:ext>
            </a:extLst>
          </p:cNvPr>
          <p:cNvSpPr/>
          <p:nvPr/>
        </p:nvSpPr>
        <p:spPr>
          <a:xfrm>
            <a:off x="4905458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39EF22-1B07-105C-11F6-989064840B20}"/>
              </a:ext>
            </a:extLst>
          </p:cNvPr>
          <p:cNvSpPr/>
          <p:nvPr/>
        </p:nvSpPr>
        <p:spPr>
          <a:xfrm>
            <a:off x="4388625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D27AAF-E054-636C-A916-EC8EC12B5F38}"/>
              </a:ext>
            </a:extLst>
          </p:cNvPr>
          <p:cNvSpPr/>
          <p:nvPr/>
        </p:nvSpPr>
        <p:spPr>
          <a:xfrm>
            <a:off x="4647041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DC9B1F-71EA-5267-3367-38258D3A58F6}"/>
              </a:ext>
            </a:extLst>
          </p:cNvPr>
          <p:cNvSpPr/>
          <p:nvPr/>
        </p:nvSpPr>
        <p:spPr>
          <a:xfrm>
            <a:off x="5163875" y="215136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0FA331-CE22-748A-F89B-116AFDEAE9E1}"/>
                  </a:ext>
                </a:extLst>
              </p:cNvPr>
              <p:cNvSpPr txBox="1"/>
              <p:nvPr/>
            </p:nvSpPr>
            <p:spPr>
              <a:xfrm>
                <a:off x="6758350" y="2307346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0FA331-CE22-748A-F89B-116AFDEA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50" y="2307346"/>
                <a:ext cx="384143" cy="430887"/>
              </a:xfrm>
              <a:prstGeom prst="rect">
                <a:avLst/>
              </a:prstGeom>
              <a:blipFill>
                <a:blip r:embed="rId4"/>
                <a:stretch>
                  <a:fillRect l="-22581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23D2043-7DDB-8B83-3BDA-787285C77CBB}"/>
                  </a:ext>
                </a:extLst>
              </p:cNvPr>
              <p:cNvSpPr txBox="1"/>
              <p:nvPr/>
            </p:nvSpPr>
            <p:spPr>
              <a:xfrm>
                <a:off x="4516422" y="1594082"/>
                <a:ext cx="1226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23D2043-7DDB-8B83-3BDA-787285C7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2" y="1594082"/>
                <a:ext cx="1226554" cy="492443"/>
              </a:xfrm>
              <a:prstGeom prst="rect">
                <a:avLst/>
              </a:prstGeom>
              <a:blipFill>
                <a:blip r:embed="rId5"/>
                <a:stretch>
                  <a:fillRect l="-7143" r="-204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F3623219-F323-28A8-6590-2CF42268B112}"/>
              </a:ext>
            </a:extLst>
          </p:cNvPr>
          <p:cNvSpPr/>
          <p:nvPr/>
        </p:nvSpPr>
        <p:spPr>
          <a:xfrm>
            <a:off x="7230452" y="2433749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57CC1E-AB5C-1C24-7539-6C91D3EA4D5D}"/>
              </a:ext>
            </a:extLst>
          </p:cNvPr>
          <p:cNvSpPr/>
          <p:nvPr/>
        </p:nvSpPr>
        <p:spPr>
          <a:xfrm>
            <a:off x="7488869" y="2433749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C981BC-B06B-2B8B-711B-7C5D67BB6D77}"/>
              </a:ext>
            </a:extLst>
          </p:cNvPr>
          <p:cNvSpPr/>
          <p:nvPr/>
        </p:nvSpPr>
        <p:spPr>
          <a:xfrm>
            <a:off x="9285695" y="2433747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64A03F8-64FA-5810-86C9-930191393C45}"/>
              </a:ext>
            </a:extLst>
          </p:cNvPr>
          <p:cNvSpPr/>
          <p:nvPr/>
        </p:nvSpPr>
        <p:spPr>
          <a:xfrm>
            <a:off x="8264120" y="2433747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8D914A-E546-FF0C-C543-5628916A6303}"/>
              </a:ext>
            </a:extLst>
          </p:cNvPr>
          <p:cNvSpPr/>
          <p:nvPr/>
        </p:nvSpPr>
        <p:spPr>
          <a:xfrm>
            <a:off x="7747287" y="2433748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A4D25-700E-DDFA-EB23-0690EC8ACE25}"/>
              </a:ext>
            </a:extLst>
          </p:cNvPr>
          <p:cNvSpPr/>
          <p:nvPr/>
        </p:nvSpPr>
        <p:spPr>
          <a:xfrm>
            <a:off x="8005703" y="2433748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A4C6F4-4173-590B-4CD2-42175A8F1323}"/>
              </a:ext>
            </a:extLst>
          </p:cNvPr>
          <p:cNvSpPr/>
          <p:nvPr/>
        </p:nvSpPr>
        <p:spPr>
          <a:xfrm>
            <a:off x="8522537" y="2433747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EB78EE-E4F8-2BA6-5629-8DB29D8650B7}"/>
              </a:ext>
            </a:extLst>
          </p:cNvPr>
          <p:cNvSpPr txBox="1"/>
          <p:nvPr/>
        </p:nvSpPr>
        <p:spPr>
          <a:xfrm>
            <a:off x="479928" y="177371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1: bigram “by hand”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5C8902-D88B-36F2-B1F5-97B4CE5BA3E4}"/>
              </a:ext>
            </a:extLst>
          </p:cNvPr>
          <p:cNvSpPr txBox="1"/>
          <p:nvPr/>
        </p:nvSpPr>
        <p:spPr>
          <a:xfrm>
            <a:off x="1216492" y="346560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ix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713D36-BFE0-D213-B695-DCA01F89B6DE}"/>
              </a:ext>
            </a:extLst>
          </p:cNvPr>
          <p:cNvSpPr txBox="1"/>
          <p:nvPr/>
        </p:nvSpPr>
        <p:spPr>
          <a:xfrm>
            <a:off x="7389401" y="294666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ix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0427AA-3597-45F8-5E54-221DE89112E8}"/>
              </a:ext>
            </a:extLst>
          </p:cNvPr>
          <p:cNvSpPr txBox="1"/>
          <p:nvPr/>
        </p:nvSpPr>
        <p:spPr>
          <a:xfrm>
            <a:off x="2643692" y="539715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 = (sample from multinomial p)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E35A48F6-7661-3D96-0669-D998C5B0A072}"/>
              </a:ext>
            </a:extLst>
          </p:cNvPr>
          <p:cNvCxnSpPr>
            <a:cxnSpLocks/>
          </p:cNvCxnSpPr>
          <p:nvPr/>
        </p:nvCxnSpPr>
        <p:spPr>
          <a:xfrm rot="5400000">
            <a:off x="6750711" y="4143731"/>
            <a:ext cx="2194617" cy="765156"/>
          </a:xfrm>
          <a:prstGeom prst="curvedConnector3">
            <a:avLst>
              <a:gd name="adj1" fmla="val 10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E3340A6E-5E18-B2E5-D2DD-88A29EB49ABA}"/>
              </a:ext>
            </a:extLst>
          </p:cNvPr>
          <p:cNvCxnSpPr/>
          <p:nvPr/>
        </p:nvCxnSpPr>
        <p:spPr>
          <a:xfrm rot="16200000" flipV="1">
            <a:off x="1313952" y="4490499"/>
            <a:ext cx="1039634" cy="1023732"/>
          </a:xfrm>
          <a:prstGeom prst="curvedConnector3">
            <a:avLst>
              <a:gd name="adj1" fmla="val 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57C3C9B7-D7B5-F35E-519D-2F8C3C4D4DE6}"/>
              </a:ext>
            </a:extLst>
          </p:cNvPr>
          <p:cNvCxnSpPr>
            <a:cxnSpLocks/>
          </p:cNvCxnSpPr>
          <p:nvPr/>
        </p:nvCxnSpPr>
        <p:spPr>
          <a:xfrm flipV="1">
            <a:off x="1448286" y="2562957"/>
            <a:ext cx="1670987" cy="770277"/>
          </a:xfrm>
          <a:prstGeom prst="curvedConnector3">
            <a:avLst>
              <a:gd name="adj1" fmla="val 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5FBF11-E47C-02A8-6BF8-A7EB570B6D51}"/>
              </a:ext>
            </a:extLst>
          </p:cNvPr>
          <p:cNvSpPr txBox="1"/>
          <p:nvPr/>
        </p:nvSpPr>
        <p:spPr>
          <a:xfrm>
            <a:off x="3384774" y="2354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ix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A3DDC9-7E52-7391-5A63-F4F8B881F139}"/>
              </a:ext>
            </a:extLst>
          </p:cNvPr>
          <p:cNvCxnSpPr/>
          <p:nvPr/>
        </p:nvCxnSpPr>
        <p:spPr>
          <a:xfrm>
            <a:off x="6281530" y="2562957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5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4DBC5101-F1AC-E219-6350-7B4210724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6D6E916-7AE0-9872-2543-5724CFC5872F}"/>
              </a:ext>
            </a:extLst>
          </p:cNvPr>
          <p:cNvSpPr txBox="1"/>
          <p:nvPr/>
        </p:nvSpPr>
        <p:spPr>
          <a:xfrm>
            <a:off x="479928" y="177371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1: bigram “by hand”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96CC0-197E-6DD2-DA65-9CD43FC2FB67}"/>
              </a:ext>
            </a:extLst>
          </p:cNvPr>
          <p:cNvSpPr txBox="1"/>
          <p:nvPr/>
        </p:nvSpPr>
        <p:spPr>
          <a:xfrm>
            <a:off x="282926" y="2425148"/>
            <a:ext cx="103328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dot character (.) marks the beginning and end of a word.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When sampling, you need to stop when you hit that special character.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How to initialize a torch matrix of size 27x27 containing floats?</a:t>
            </a:r>
          </a:p>
        </p:txBody>
      </p:sp>
    </p:spTree>
    <p:extLst>
      <p:ext uri="{BB962C8B-B14F-4D97-AF65-F5344CB8AC3E}">
        <p14:creationId xmlns:p14="http://schemas.microsoft.com/office/powerpoint/2010/main" val="255321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62A8F537-7BB1-9014-FE51-147CE017A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F45A89D-D0AD-D826-BF6D-25B057BDF344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CB4E63-92E9-F91C-D675-FAC9603321D5}"/>
              </a:ext>
            </a:extLst>
          </p:cNvPr>
          <p:cNvSpPr/>
          <p:nvPr/>
        </p:nvSpPr>
        <p:spPr>
          <a:xfrm>
            <a:off x="1590183" y="2136913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7947F1F-E35F-5F60-18B7-8C5A7F4206BE}"/>
                  </a:ext>
                </a:extLst>
              </p:cNvPr>
              <p:cNvSpPr/>
              <p:nvPr/>
            </p:nvSpPr>
            <p:spPr>
              <a:xfrm>
                <a:off x="7855148" y="2136913"/>
                <a:ext cx="1292087" cy="12920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7947F1F-E35F-5F60-18B7-8C5A7F420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148" y="2136913"/>
                <a:ext cx="1292087" cy="12920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99CAB8D-D667-D9DE-B9C0-15F9230605DC}"/>
              </a:ext>
            </a:extLst>
          </p:cNvPr>
          <p:cNvSpPr/>
          <p:nvPr/>
        </p:nvSpPr>
        <p:spPr>
          <a:xfrm>
            <a:off x="4592079" y="2136912"/>
            <a:ext cx="1292087" cy="12920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</a:t>
            </a:r>
            <a:r>
              <a:rPr lang="en-US" sz="2800" baseline="-25000" dirty="0">
                <a:solidFill>
                  <a:schemeClr val="tx2"/>
                </a:solidFill>
              </a:rPr>
              <a:t>ω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792AF0-3A29-0D9F-9E31-A1AE48459D6F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2882270" y="2782956"/>
            <a:ext cx="1709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234265-3486-CA57-4877-FF8E28C09FB2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884166" y="2782956"/>
            <a:ext cx="19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AC64AB-CFF7-9A86-866E-48A77A5B5496}"/>
                  </a:ext>
                </a:extLst>
              </p:cNvPr>
              <p:cNvSpPr txBox="1"/>
              <p:nvPr/>
            </p:nvSpPr>
            <p:spPr>
              <a:xfrm>
                <a:off x="4330662" y="1598447"/>
                <a:ext cx="1814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AC64AB-CFF7-9A86-866E-48A77A5B5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62" y="1598447"/>
                <a:ext cx="1814919" cy="430887"/>
              </a:xfrm>
              <a:prstGeom prst="rect">
                <a:avLst/>
              </a:prstGeom>
              <a:blipFill>
                <a:blip r:embed="rId4"/>
                <a:stretch>
                  <a:fillRect l="-6250" r="-138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426C83-5FE3-1402-7BF6-5A4BB5E89253}"/>
                  </a:ext>
                </a:extLst>
              </p:cNvPr>
              <p:cNvSpPr txBox="1"/>
              <p:nvPr/>
            </p:nvSpPr>
            <p:spPr>
              <a:xfrm>
                <a:off x="956903" y="3924438"/>
                <a:ext cx="30531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0,0,0,1,0,…0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426C83-5FE3-1402-7BF6-5A4BB5E8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3" y="3924438"/>
                <a:ext cx="3053144" cy="430887"/>
              </a:xfrm>
              <a:prstGeom prst="rect">
                <a:avLst/>
              </a:prstGeom>
              <a:blipFill>
                <a:blip r:embed="rId5"/>
                <a:stretch>
                  <a:fillRect l="-1245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F1F106B-827F-67FA-0C2B-902DEE38F2AC}"/>
              </a:ext>
            </a:extLst>
          </p:cNvPr>
          <p:cNvSpPr txBox="1"/>
          <p:nvPr/>
        </p:nvSpPr>
        <p:spPr>
          <a:xfrm>
            <a:off x="479928" y="4886301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One-hot encoding of letter ‘d’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98834-B32C-CD09-73EE-CD9AFCD12287}"/>
                  </a:ext>
                </a:extLst>
              </p:cNvPr>
              <p:cNvSpPr txBox="1"/>
              <p:nvPr/>
            </p:nvSpPr>
            <p:spPr>
              <a:xfrm>
                <a:off x="5310730" y="3991601"/>
                <a:ext cx="6182887" cy="2158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sz="2400" dirty="0"/>
                  <a:t> vector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representing the distribution of the next character for each sample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98834-B32C-CD09-73EE-CD9AFCD12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30" y="3991601"/>
                <a:ext cx="6182887" cy="2158732"/>
              </a:xfrm>
              <a:prstGeom prst="rect">
                <a:avLst/>
              </a:prstGeom>
              <a:blipFill>
                <a:blip r:embed="rId6"/>
                <a:stretch>
                  <a:fillRect l="-3080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2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FAA9A7E-7F2C-E4D2-A370-EEEA0CA4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43D6F-F04E-777D-6037-FB17F56C282D}"/>
              </a:ext>
            </a:extLst>
          </p:cNvPr>
          <p:cNvSpPr/>
          <p:nvPr/>
        </p:nvSpPr>
        <p:spPr>
          <a:xfrm>
            <a:off x="546652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912AB-38CF-D0EC-1EC5-6D1BD22378EA}"/>
              </a:ext>
            </a:extLst>
          </p:cNvPr>
          <p:cNvSpPr/>
          <p:nvPr/>
        </p:nvSpPr>
        <p:spPr>
          <a:xfrm>
            <a:off x="805069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29F87-BDC0-F9E1-E7A8-99B69787C47D}"/>
              </a:ext>
            </a:extLst>
          </p:cNvPr>
          <p:cNvSpPr/>
          <p:nvPr/>
        </p:nvSpPr>
        <p:spPr>
          <a:xfrm>
            <a:off x="2601895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C06-0546-D9ED-7A61-AC7077BD5DB2}"/>
              </a:ext>
            </a:extLst>
          </p:cNvPr>
          <p:cNvSpPr/>
          <p:nvPr/>
        </p:nvSpPr>
        <p:spPr>
          <a:xfrm>
            <a:off x="1580320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2F66F-7032-42BE-E659-DE0FC5CF92E3}"/>
              </a:ext>
            </a:extLst>
          </p:cNvPr>
          <p:cNvSpPr/>
          <p:nvPr/>
        </p:nvSpPr>
        <p:spPr>
          <a:xfrm>
            <a:off x="1063487" y="3985591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42D99-6646-6630-C42F-5D89AE4909B4}"/>
              </a:ext>
            </a:extLst>
          </p:cNvPr>
          <p:cNvSpPr/>
          <p:nvPr/>
        </p:nvSpPr>
        <p:spPr>
          <a:xfrm>
            <a:off x="1321903" y="3985591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F5509-3D14-6C68-35C6-13B2D05F1A19}"/>
              </a:ext>
            </a:extLst>
          </p:cNvPr>
          <p:cNvSpPr/>
          <p:nvPr/>
        </p:nvSpPr>
        <p:spPr>
          <a:xfrm>
            <a:off x="1838737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1C77E9-7C22-4C85-6C2E-54737C406188}"/>
                  </a:ext>
                </a:extLst>
              </p:cNvPr>
              <p:cNvSpPr txBox="1"/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1C77E9-7C22-4C85-6C2E-54737C40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blipFill>
                <a:blip r:embed="rId3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C6962C-133C-1047-A6C6-23A5D4341589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5F48D-1590-728B-A27B-8C9BF8A36C83}"/>
              </a:ext>
            </a:extLst>
          </p:cNvPr>
          <p:cNvSpPr txBox="1"/>
          <p:nvPr/>
        </p:nvSpPr>
        <p:spPr>
          <a:xfrm>
            <a:off x="294949" y="4767032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One-hot encoding of letter ‘d’</a:t>
            </a:r>
          </a:p>
        </p:txBody>
      </p:sp>
    </p:spTree>
    <p:extLst>
      <p:ext uri="{BB962C8B-B14F-4D97-AF65-F5344CB8AC3E}">
        <p14:creationId xmlns:p14="http://schemas.microsoft.com/office/powerpoint/2010/main" val="330898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6415D04E-07D8-4811-F8A8-91CE7B4C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64A11-08D9-1A8D-2054-65EF21383039}"/>
              </a:ext>
            </a:extLst>
          </p:cNvPr>
          <p:cNvSpPr/>
          <p:nvPr/>
        </p:nvSpPr>
        <p:spPr>
          <a:xfrm>
            <a:off x="546652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5095D-91BF-7557-DA0B-6A91F07F22BD}"/>
              </a:ext>
            </a:extLst>
          </p:cNvPr>
          <p:cNvSpPr/>
          <p:nvPr/>
        </p:nvSpPr>
        <p:spPr>
          <a:xfrm>
            <a:off x="805069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1DC96-1C27-ADD6-8D48-F2B8261F7AEE}"/>
              </a:ext>
            </a:extLst>
          </p:cNvPr>
          <p:cNvSpPr/>
          <p:nvPr/>
        </p:nvSpPr>
        <p:spPr>
          <a:xfrm>
            <a:off x="2601895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84CAA-3820-574D-016D-D8BF918A214D}"/>
              </a:ext>
            </a:extLst>
          </p:cNvPr>
          <p:cNvSpPr/>
          <p:nvPr/>
        </p:nvSpPr>
        <p:spPr>
          <a:xfrm>
            <a:off x="1580320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D20E0-061C-5FAA-6282-B1941E587CA0}"/>
              </a:ext>
            </a:extLst>
          </p:cNvPr>
          <p:cNvSpPr/>
          <p:nvPr/>
        </p:nvSpPr>
        <p:spPr>
          <a:xfrm>
            <a:off x="1063487" y="3985591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34B33-BBCA-252B-645D-05A9439B738D}"/>
              </a:ext>
            </a:extLst>
          </p:cNvPr>
          <p:cNvSpPr/>
          <p:nvPr/>
        </p:nvSpPr>
        <p:spPr>
          <a:xfrm>
            <a:off x="1321903" y="3985591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5C3FB7-C77E-5FE5-B801-90E59685C430}"/>
              </a:ext>
            </a:extLst>
          </p:cNvPr>
          <p:cNvSpPr/>
          <p:nvPr/>
        </p:nvSpPr>
        <p:spPr>
          <a:xfrm>
            <a:off x="1838737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4FA6F-644A-C664-B7CA-C1A079D47868}"/>
              </a:ext>
            </a:extLst>
          </p:cNvPr>
          <p:cNvSpPr txBox="1"/>
          <p:nvPr/>
        </p:nvSpPr>
        <p:spPr>
          <a:xfrm>
            <a:off x="294949" y="4767032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One-hot encoding of letter ‘d’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B856E3-118A-2355-F3CC-12B73F1E8297}"/>
                  </a:ext>
                </a:extLst>
              </p:cNvPr>
              <p:cNvSpPr txBox="1"/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B856E3-118A-2355-F3CC-12B73F1E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blipFill>
                <a:blip r:embed="rId3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AE50A19-952A-7947-BEAC-B8CBAE63AC8E}"/>
              </a:ext>
            </a:extLst>
          </p:cNvPr>
          <p:cNvSpPr/>
          <p:nvPr/>
        </p:nvSpPr>
        <p:spPr>
          <a:xfrm>
            <a:off x="3871790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7A500-3D92-B574-0860-97BB7B7704D4}"/>
              </a:ext>
            </a:extLst>
          </p:cNvPr>
          <p:cNvSpPr/>
          <p:nvPr/>
        </p:nvSpPr>
        <p:spPr>
          <a:xfrm>
            <a:off x="4130207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BCE877-A5D9-74DC-DAA8-D3CD0E68F84A}"/>
              </a:ext>
            </a:extLst>
          </p:cNvPr>
          <p:cNvSpPr/>
          <p:nvPr/>
        </p:nvSpPr>
        <p:spPr>
          <a:xfrm>
            <a:off x="5927033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7DF8FC-6ECD-DF75-304F-5862D5612E31}"/>
              </a:ext>
            </a:extLst>
          </p:cNvPr>
          <p:cNvSpPr/>
          <p:nvPr/>
        </p:nvSpPr>
        <p:spPr>
          <a:xfrm>
            <a:off x="4905458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A67D58-43D4-C559-F280-A4320007611D}"/>
              </a:ext>
            </a:extLst>
          </p:cNvPr>
          <p:cNvSpPr/>
          <p:nvPr/>
        </p:nvSpPr>
        <p:spPr>
          <a:xfrm>
            <a:off x="4388625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E6DDEC-2C00-D96F-5D03-1AB8D028A849}"/>
              </a:ext>
            </a:extLst>
          </p:cNvPr>
          <p:cNvSpPr/>
          <p:nvPr/>
        </p:nvSpPr>
        <p:spPr>
          <a:xfrm>
            <a:off x="4647041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A3B8A7-C225-9D95-B163-C764744275FC}"/>
              </a:ext>
            </a:extLst>
          </p:cNvPr>
          <p:cNvSpPr/>
          <p:nvPr/>
        </p:nvSpPr>
        <p:spPr>
          <a:xfrm>
            <a:off x="5163875" y="399190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CD0A62-BF86-95B0-A24E-625F6D9D9945}"/>
              </a:ext>
            </a:extLst>
          </p:cNvPr>
          <p:cNvSpPr/>
          <p:nvPr/>
        </p:nvSpPr>
        <p:spPr>
          <a:xfrm>
            <a:off x="3871790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025DDF-01A1-52D8-F8DC-3D15946F154A}"/>
              </a:ext>
            </a:extLst>
          </p:cNvPr>
          <p:cNvSpPr/>
          <p:nvPr/>
        </p:nvSpPr>
        <p:spPr>
          <a:xfrm>
            <a:off x="4130207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BECC1E-8C7C-4687-2DFE-9491CF0BCB00}"/>
              </a:ext>
            </a:extLst>
          </p:cNvPr>
          <p:cNvSpPr/>
          <p:nvPr/>
        </p:nvSpPr>
        <p:spPr>
          <a:xfrm>
            <a:off x="5927033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38BD96-3EE8-27C7-E3AA-A1983DD33519}"/>
              </a:ext>
            </a:extLst>
          </p:cNvPr>
          <p:cNvSpPr/>
          <p:nvPr/>
        </p:nvSpPr>
        <p:spPr>
          <a:xfrm>
            <a:off x="4905458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FFFA34-388D-4CAE-15DF-00DB30DC6CAA}"/>
              </a:ext>
            </a:extLst>
          </p:cNvPr>
          <p:cNvSpPr/>
          <p:nvPr/>
        </p:nvSpPr>
        <p:spPr>
          <a:xfrm>
            <a:off x="4388625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214C7-8563-11CC-6455-1F340D37FB42}"/>
              </a:ext>
            </a:extLst>
          </p:cNvPr>
          <p:cNvSpPr/>
          <p:nvPr/>
        </p:nvSpPr>
        <p:spPr>
          <a:xfrm>
            <a:off x="4647041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F059B-283F-8C63-4C98-4C381841E9B1}"/>
              </a:ext>
            </a:extLst>
          </p:cNvPr>
          <p:cNvSpPr/>
          <p:nvPr/>
        </p:nvSpPr>
        <p:spPr>
          <a:xfrm>
            <a:off x="5163875" y="372717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8646E2-686A-12EC-FF6C-5DB60A1A62E7}"/>
              </a:ext>
            </a:extLst>
          </p:cNvPr>
          <p:cNvSpPr/>
          <p:nvPr/>
        </p:nvSpPr>
        <p:spPr>
          <a:xfrm>
            <a:off x="3871790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7071C8-0B80-5CC4-FBB5-70447C3F83A0}"/>
              </a:ext>
            </a:extLst>
          </p:cNvPr>
          <p:cNvSpPr/>
          <p:nvPr/>
        </p:nvSpPr>
        <p:spPr>
          <a:xfrm>
            <a:off x="4130207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42CDCE-3522-45D8-D703-809D98CD4BF7}"/>
              </a:ext>
            </a:extLst>
          </p:cNvPr>
          <p:cNvSpPr/>
          <p:nvPr/>
        </p:nvSpPr>
        <p:spPr>
          <a:xfrm>
            <a:off x="5927033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A959C9-94EC-A184-75E0-13D51ACDEB08}"/>
              </a:ext>
            </a:extLst>
          </p:cNvPr>
          <p:cNvSpPr/>
          <p:nvPr/>
        </p:nvSpPr>
        <p:spPr>
          <a:xfrm>
            <a:off x="4905458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FD86F-DF40-DB50-27AB-868FFE878A3F}"/>
              </a:ext>
            </a:extLst>
          </p:cNvPr>
          <p:cNvSpPr/>
          <p:nvPr/>
        </p:nvSpPr>
        <p:spPr>
          <a:xfrm>
            <a:off x="4388625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D51433-35CA-3760-9DA2-25B4FCFFFD86}"/>
              </a:ext>
            </a:extLst>
          </p:cNvPr>
          <p:cNvSpPr/>
          <p:nvPr/>
        </p:nvSpPr>
        <p:spPr>
          <a:xfrm>
            <a:off x="4647041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01CD2E-1D6D-4A24-E4CF-226C4C715925}"/>
              </a:ext>
            </a:extLst>
          </p:cNvPr>
          <p:cNvSpPr/>
          <p:nvPr/>
        </p:nvSpPr>
        <p:spPr>
          <a:xfrm>
            <a:off x="5163875" y="346875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46E016-12C6-6259-1B80-90900FAC69D0}"/>
              </a:ext>
            </a:extLst>
          </p:cNvPr>
          <p:cNvSpPr/>
          <p:nvPr/>
        </p:nvSpPr>
        <p:spPr>
          <a:xfrm>
            <a:off x="3871790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916A7D-E2A7-899C-8E32-A978837EFCD1}"/>
              </a:ext>
            </a:extLst>
          </p:cNvPr>
          <p:cNvSpPr/>
          <p:nvPr/>
        </p:nvSpPr>
        <p:spPr>
          <a:xfrm>
            <a:off x="4130207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5B5DA5-56EA-E0BB-E808-1B9DCEE1AE68}"/>
              </a:ext>
            </a:extLst>
          </p:cNvPr>
          <p:cNvSpPr/>
          <p:nvPr/>
        </p:nvSpPr>
        <p:spPr>
          <a:xfrm>
            <a:off x="5927033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666C01-4C77-21AD-0625-40CBD1986F43}"/>
              </a:ext>
            </a:extLst>
          </p:cNvPr>
          <p:cNvSpPr/>
          <p:nvPr/>
        </p:nvSpPr>
        <p:spPr>
          <a:xfrm>
            <a:off x="4905458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757871-E390-0403-A12F-7948EE057316}"/>
              </a:ext>
            </a:extLst>
          </p:cNvPr>
          <p:cNvSpPr/>
          <p:nvPr/>
        </p:nvSpPr>
        <p:spPr>
          <a:xfrm>
            <a:off x="4388625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A33416-0E23-F4AC-EF12-32A42382E789}"/>
              </a:ext>
            </a:extLst>
          </p:cNvPr>
          <p:cNvSpPr/>
          <p:nvPr/>
        </p:nvSpPr>
        <p:spPr>
          <a:xfrm>
            <a:off x="4647041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43FBCC-C6F2-1058-E5CC-52475FD0E800}"/>
              </a:ext>
            </a:extLst>
          </p:cNvPr>
          <p:cNvSpPr/>
          <p:nvPr/>
        </p:nvSpPr>
        <p:spPr>
          <a:xfrm>
            <a:off x="5163875" y="3204026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A119F3-F085-EE8B-81E8-D3AD8DB58CAB}"/>
              </a:ext>
            </a:extLst>
          </p:cNvPr>
          <p:cNvSpPr/>
          <p:nvPr/>
        </p:nvSpPr>
        <p:spPr>
          <a:xfrm>
            <a:off x="3871790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35745B-B6EB-AFF9-3BB8-2993EFF2A143}"/>
              </a:ext>
            </a:extLst>
          </p:cNvPr>
          <p:cNvSpPr/>
          <p:nvPr/>
        </p:nvSpPr>
        <p:spPr>
          <a:xfrm>
            <a:off x="4130207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57D72D-C13A-C1C4-6EBF-80506D501D6F}"/>
              </a:ext>
            </a:extLst>
          </p:cNvPr>
          <p:cNvSpPr/>
          <p:nvPr/>
        </p:nvSpPr>
        <p:spPr>
          <a:xfrm>
            <a:off x="5927033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41EE21-651E-42CB-C453-7ACDA8B78DCA}"/>
              </a:ext>
            </a:extLst>
          </p:cNvPr>
          <p:cNvSpPr/>
          <p:nvPr/>
        </p:nvSpPr>
        <p:spPr>
          <a:xfrm>
            <a:off x="4905458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E124A5-34DF-20BF-703C-100510E45F71}"/>
              </a:ext>
            </a:extLst>
          </p:cNvPr>
          <p:cNvSpPr/>
          <p:nvPr/>
        </p:nvSpPr>
        <p:spPr>
          <a:xfrm>
            <a:off x="4388625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07D35F-516D-B5ED-7DB0-DC7F3F4C285C}"/>
              </a:ext>
            </a:extLst>
          </p:cNvPr>
          <p:cNvSpPr/>
          <p:nvPr/>
        </p:nvSpPr>
        <p:spPr>
          <a:xfrm>
            <a:off x="4647041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82F907-F52A-796D-1BE4-B126C32DD868}"/>
              </a:ext>
            </a:extLst>
          </p:cNvPr>
          <p:cNvSpPr/>
          <p:nvPr/>
        </p:nvSpPr>
        <p:spPr>
          <a:xfrm>
            <a:off x="5163875" y="2939234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2684D3-22CC-3BA0-FD7A-4693B4DE3791}"/>
              </a:ext>
            </a:extLst>
          </p:cNvPr>
          <p:cNvSpPr/>
          <p:nvPr/>
        </p:nvSpPr>
        <p:spPr>
          <a:xfrm>
            <a:off x="3871790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EA7EC0-39E7-579D-81DE-8C6E43F6BE9D}"/>
              </a:ext>
            </a:extLst>
          </p:cNvPr>
          <p:cNvSpPr/>
          <p:nvPr/>
        </p:nvSpPr>
        <p:spPr>
          <a:xfrm>
            <a:off x="4130207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DC9E2F-2077-37E8-24DF-C23A697572CB}"/>
              </a:ext>
            </a:extLst>
          </p:cNvPr>
          <p:cNvSpPr/>
          <p:nvPr/>
        </p:nvSpPr>
        <p:spPr>
          <a:xfrm>
            <a:off x="5927033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3F2E21-1684-2222-C3A5-8C7E6EB7830E}"/>
              </a:ext>
            </a:extLst>
          </p:cNvPr>
          <p:cNvSpPr/>
          <p:nvPr/>
        </p:nvSpPr>
        <p:spPr>
          <a:xfrm>
            <a:off x="4905458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358A83-2956-7D48-1709-70B036B9C2FB}"/>
              </a:ext>
            </a:extLst>
          </p:cNvPr>
          <p:cNvSpPr/>
          <p:nvPr/>
        </p:nvSpPr>
        <p:spPr>
          <a:xfrm>
            <a:off x="4388625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C7DF4F-2540-5663-873C-368361F917E5}"/>
              </a:ext>
            </a:extLst>
          </p:cNvPr>
          <p:cNvSpPr/>
          <p:nvPr/>
        </p:nvSpPr>
        <p:spPr>
          <a:xfrm>
            <a:off x="4647041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C128BA-0D04-C812-F942-5DFF8EDB935C}"/>
              </a:ext>
            </a:extLst>
          </p:cNvPr>
          <p:cNvSpPr/>
          <p:nvPr/>
        </p:nvSpPr>
        <p:spPr>
          <a:xfrm>
            <a:off x="5163875" y="267450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71AFEC-A153-BF40-C3DC-49603C970DF0}"/>
              </a:ext>
            </a:extLst>
          </p:cNvPr>
          <p:cNvSpPr/>
          <p:nvPr/>
        </p:nvSpPr>
        <p:spPr>
          <a:xfrm>
            <a:off x="3871790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A0FB5DE-AC61-663F-F321-551137BF531A}"/>
              </a:ext>
            </a:extLst>
          </p:cNvPr>
          <p:cNvSpPr/>
          <p:nvPr/>
        </p:nvSpPr>
        <p:spPr>
          <a:xfrm>
            <a:off x="4130207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9331FF-AE53-071B-352B-10928C955BAA}"/>
              </a:ext>
            </a:extLst>
          </p:cNvPr>
          <p:cNvSpPr/>
          <p:nvPr/>
        </p:nvSpPr>
        <p:spPr>
          <a:xfrm>
            <a:off x="5927033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631760-B9F5-1139-3741-4CE8D8DC804C}"/>
              </a:ext>
            </a:extLst>
          </p:cNvPr>
          <p:cNvSpPr/>
          <p:nvPr/>
        </p:nvSpPr>
        <p:spPr>
          <a:xfrm>
            <a:off x="4905458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EA9C85-E836-389F-9FF8-86690FB7CC95}"/>
              </a:ext>
            </a:extLst>
          </p:cNvPr>
          <p:cNvSpPr/>
          <p:nvPr/>
        </p:nvSpPr>
        <p:spPr>
          <a:xfrm>
            <a:off x="4388625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411446-F801-231A-E002-E6A5613FAD3F}"/>
              </a:ext>
            </a:extLst>
          </p:cNvPr>
          <p:cNvSpPr/>
          <p:nvPr/>
        </p:nvSpPr>
        <p:spPr>
          <a:xfrm>
            <a:off x="4647041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0C92FA2-1B7E-3CD6-BCA0-F63E470383F2}"/>
              </a:ext>
            </a:extLst>
          </p:cNvPr>
          <p:cNvSpPr/>
          <p:nvPr/>
        </p:nvSpPr>
        <p:spPr>
          <a:xfrm>
            <a:off x="5163875" y="241608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C2FEE0-4D69-ED03-57CD-D606FBF73A58}"/>
              </a:ext>
            </a:extLst>
          </p:cNvPr>
          <p:cNvSpPr/>
          <p:nvPr/>
        </p:nvSpPr>
        <p:spPr>
          <a:xfrm>
            <a:off x="3871790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28A8E1-AD1A-AEBD-4FB7-765FA29ABA6E}"/>
              </a:ext>
            </a:extLst>
          </p:cNvPr>
          <p:cNvSpPr/>
          <p:nvPr/>
        </p:nvSpPr>
        <p:spPr>
          <a:xfrm>
            <a:off x="4130207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C0C606-9E41-F22A-67AA-B9F49608559D}"/>
              </a:ext>
            </a:extLst>
          </p:cNvPr>
          <p:cNvSpPr/>
          <p:nvPr/>
        </p:nvSpPr>
        <p:spPr>
          <a:xfrm>
            <a:off x="5927033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C60FB1-226D-6CBF-5AF1-B96D1E9EC054}"/>
              </a:ext>
            </a:extLst>
          </p:cNvPr>
          <p:cNvSpPr/>
          <p:nvPr/>
        </p:nvSpPr>
        <p:spPr>
          <a:xfrm>
            <a:off x="4905458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7AD80F-208E-C165-132D-E377D96874C8}"/>
              </a:ext>
            </a:extLst>
          </p:cNvPr>
          <p:cNvSpPr/>
          <p:nvPr/>
        </p:nvSpPr>
        <p:spPr>
          <a:xfrm>
            <a:off x="4388625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83D978-BA02-C610-B3E3-BA6626C5334E}"/>
              </a:ext>
            </a:extLst>
          </p:cNvPr>
          <p:cNvSpPr/>
          <p:nvPr/>
        </p:nvSpPr>
        <p:spPr>
          <a:xfrm>
            <a:off x="4647041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685488-442F-63A3-205C-D09BDA0A62A9}"/>
              </a:ext>
            </a:extLst>
          </p:cNvPr>
          <p:cNvSpPr/>
          <p:nvPr/>
        </p:nvSpPr>
        <p:spPr>
          <a:xfrm>
            <a:off x="5163875" y="215136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AA0EDF4-05FA-1691-7067-DCF10605B763}"/>
                  </a:ext>
                </a:extLst>
              </p:cNvPr>
              <p:cNvSpPr txBox="1"/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AA0EDF4-05FA-1691-7067-DCF10605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blipFill>
                <a:blip r:embed="rId4"/>
                <a:stretch>
                  <a:fillRect l="-22581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9AE427-11F8-E457-A4A3-543D772C45DD}"/>
                  </a:ext>
                </a:extLst>
              </p:cNvPr>
              <p:cNvSpPr txBox="1"/>
              <p:nvPr/>
            </p:nvSpPr>
            <p:spPr>
              <a:xfrm>
                <a:off x="2972334" y="3601733"/>
                <a:ext cx="7633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9AE427-11F8-E457-A4A3-543D772C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4" y="3601733"/>
                <a:ext cx="763349" cy="830997"/>
              </a:xfrm>
              <a:prstGeom prst="rect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0639CE3-17AF-2BE9-4933-36B0D0B2831F}"/>
                  </a:ext>
                </a:extLst>
              </p:cNvPr>
              <p:cNvSpPr txBox="1"/>
              <p:nvPr/>
            </p:nvSpPr>
            <p:spPr>
              <a:xfrm>
                <a:off x="8172347" y="3601733"/>
                <a:ext cx="784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0639CE3-17AF-2BE9-4933-36B0D0B28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47" y="3601733"/>
                <a:ext cx="78418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C53B9-8D3F-BA38-DFED-BCDF34CC94AC}"/>
                  </a:ext>
                </a:extLst>
              </p:cNvPr>
              <p:cNvSpPr txBox="1"/>
              <p:nvPr/>
            </p:nvSpPr>
            <p:spPr>
              <a:xfrm>
                <a:off x="4776249" y="1594726"/>
                <a:ext cx="4985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C53B9-8D3F-BA38-DFED-BCDF34CC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49" y="1594726"/>
                <a:ext cx="498533" cy="492443"/>
              </a:xfrm>
              <a:prstGeom prst="rect">
                <a:avLst/>
              </a:prstGeom>
              <a:blipFill>
                <a:blip r:embed="rId7"/>
                <a:stretch>
                  <a:fillRect l="-17500" r="-1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10DE5FA7-08AC-D8A1-51A1-537F1EC6FAFF}"/>
              </a:ext>
            </a:extLst>
          </p:cNvPr>
          <p:cNvSpPr/>
          <p:nvPr/>
        </p:nvSpPr>
        <p:spPr>
          <a:xfrm>
            <a:off x="9710195" y="3985592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AB1895-B076-07FE-9B92-42123EC3FB51}"/>
              </a:ext>
            </a:extLst>
          </p:cNvPr>
          <p:cNvSpPr/>
          <p:nvPr/>
        </p:nvSpPr>
        <p:spPr>
          <a:xfrm>
            <a:off x="9968612" y="3985592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399F80-4AE6-60C3-A8BB-F25FD86A517C}"/>
              </a:ext>
            </a:extLst>
          </p:cNvPr>
          <p:cNvSpPr/>
          <p:nvPr/>
        </p:nvSpPr>
        <p:spPr>
          <a:xfrm>
            <a:off x="11765438" y="3985590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FC5005-FDE9-B10C-AAC1-276D70EBB7AA}"/>
              </a:ext>
            </a:extLst>
          </p:cNvPr>
          <p:cNvSpPr/>
          <p:nvPr/>
        </p:nvSpPr>
        <p:spPr>
          <a:xfrm>
            <a:off x="10743863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49C673-8C1F-96E2-5AA2-7814385EA6CE}"/>
              </a:ext>
            </a:extLst>
          </p:cNvPr>
          <p:cNvSpPr/>
          <p:nvPr/>
        </p:nvSpPr>
        <p:spPr>
          <a:xfrm>
            <a:off x="10227030" y="3985591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CA000C-5100-C834-B779-5E12D79AE546}"/>
              </a:ext>
            </a:extLst>
          </p:cNvPr>
          <p:cNvSpPr/>
          <p:nvPr/>
        </p:nvSpPr>
        <p:spPr>
          <a:xfrm>
            <a:off x="10485446" y="3985591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1F1EEB-7F43-C093-62BF-341279EAC20C}"/>
              </a:ext>
            </a:extLst>
          </p:cNvPr>
          <p:cNvSpPr/>
          <p:nvPr/>
        </p:nvSpPr>
        <p:spPr>
          <a:xfrm>
            <a:off x="11002280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0682826-11D5-FBF7-C8BA-103FC2343F57}"/>
                  </a:ext>
                </a:extLst>
              </p:cNvPr>
              <p:cNvSpPr txBox="1"/>
              <p:nvPr/>
            </p:nvSpPr>
            <p:spPr>
              <a:xfrm>
                <a:off x="6550484" y="3832565"/>
                <a:ext cx="1473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0682826-11D5-FBF7-C8BA-103FC234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84" y="3832565"/>
                <a:ext cx="1473930" cy="369332"/>
              </a:xfrm>
              <a:prstGeom prst="rect">
                <a:avLst/>
              </a:prstGeom>
              <a:blipFill>
                <a:blip r:embed="rId8"/>
                <a:stretch>
                  <a:fillRect l="-2586" r="-60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B26F62C0-A097-3978-F2AC-BD54D0F1628B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</p:spTree>
    <p:extLst>
      <p:ext uri="{BB962C8B-B14F-4D97-AF65-F5344CB8AC3E}">
        <p14:creationId xmlns:p14="http://schemas.microsoft.com/office/powerpoint/2010/main" val="2194655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A3FCEDBB-62AD-A641-5959-7D794710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D70E60-FA28-9765-3725-D6649CDF867B}"/>
              </a:ext>
            </a:extLst>
          </p:cNvPr>
          <p:cNvSpPr/>
          <p:nvPr/>
        </p:nvSpPr>
        <p:spPr>
          <a:xfrm>
            <a:off x="546652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F31A-589C-E80A-D9DF-9AF26BF692AE}"/>
              </a:ext>
            </a:extLst>
          </p:cNvPr>
          <p:cNvSpPr/>
          <p:nvPr/>
        </p:nvSpPr>
        <p:spPr>
          <a:xfrm>
            <a:off x="805069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9DFB6A-ECC7-E7EC-9837-64DD6260A726}"/>
              </a:ext>
            </a:extLst>
          </p:cNvPr>
          <p:cNvSpPr/>
          <p:nvPr/>
        </p:nvSpPr>
        <p:spPr>
          <a:xfrm>
            <a:off x="2601895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9DC01-8BB6-917D-57AE-7E4B9EC4DF69}"/>
              </a:ext>
            </a:extLst>
          </p:cNvPr>
          <p:cNvSpPr/>
          <p:nvPr/>
        </p:nvSpPr>
        <p:spPr>
          <a:xfrm>
            <a:off x="1580320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5ED28-B0EA-EF8C-FA20-86748D7E0E4C}"/>
              </a:ext>
            </a:extLst>
          </p:cNvPr>
          <p:cNvSpPr/>
          <p:nvPr/>
        </p:nvSpPr>
        <p:spPr>
          <a:xfrm>
            <a:off x="1063487" y="3985591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1E0AF-22B6-5342-9E16-CDA0A0019426}"/>
              </a:ext>
            </a:extLst>
          </p:cNvPr>
          <p:cNvSpPr/>
          <p:nvPr/>
        </p:nvSpPr>
        <p:spPr>
          <a:xfrm>
            <a:off x="1321903" y="3985591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E8937-F5DD-42EE-AACC-79AD14515FCF}"/>
              </a:ext>
            </a:extLst>
          </p:cNvPr>
          <p:cNvSpPr/>
          <p:nvPr/>
        </p:nvSpPr>
        <p:spPr>
          <a:xfrm>
            <a:off x="1838737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FA6D60-66D7-19AE-6CDE-AF46F28624BC}"/>
                  </a:ext>
                </a:extLst>
              </p:cNvPr>
              <p:cNvSpPr txBox="1"/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FA6D60-66D7-19AE-6CDE-AF46F286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blipFill>
                <a:blip r:embed="rId3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ACD39C5-5CF2-7CE0-B27D-A524C49953AF}"/>
              </a:ext>
            </a:extLst>
          </p:cNvPr>
          <p:cNvSpPr/>
          <p:nvPr/>
        </p:nvSpPr>
        <p:spPr>
          <a:xfrm>
            <a:off x="3871790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226802-349A-B5F4-CE6C-C6C647D0817C}"/>
              </a:ext>
            </a:extLst>
          </p:cNvPr>
          <p:cNvSpPr/>
          <p:nvPr/>
        </p:nvSpPr>
        <p:spPr>
          <a:xfrm>
            <a:off x="4130207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B9FC9-AC27-407D-0A18-EA8DE0C01A77}"/>
              </a:ext>
            </a:extLst>
          </p:cNvPr>
          <p:cNvSpPr/>
          <p:nvPr/>
        </p:nvSpPr>
        <p:spPr>
          <a:xfrm>
            <a:off x="5927033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7D6734-2A2C-1A81-9678-56C8A4FE60E8}"/>
              </a:ext>
            </a:extLst>
          </p:cNvPr>
          <p:cNvSpPr/>
          <p:nvPr/>
        </p:nvSpPr>
        <p:spPr>
          <a:xfrm>
            <a:off x="4905458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D0637B-3348-14BB-62A2-5BC7ABCB803E}"/>
              </a:ext>
            </a:extLst>
          </p:cNvPr>
          <p:cNvSpPr/>
          <p:nvPr/>
        </p:nvSpPr>
        <p:spPr>
          <a:xfrm>
            <a:off x="4388625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2B4A2-1CE8-C750-7537-9FD90D6761B5}"/>
              </a:ext>
            </a:extLst>
          </p:cNvPr>
          <p:cNvSpPr/>
          <p:nvPr/>
        </p:nvSpPr>
        <p:spPr>
          <a:xfrm>
            <a:off x="4647041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FB64F2-7791-8EE9-E6E6-6DBA11CE482A}"/>
              </a:ext>
            </a:extLst>
          </p:cNvPr>
          <p:cNvSpPr/>
          <p:nvPr/>
        </p:nvSpPr>
        <p:spPr>
          <a:xfrm>
            <a:off x="5163875" y="399190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F0C53B-9501-91FE-A8DD-929EC65652FE}"/>
              </a:ext>
            </a:extLst>
          </p:cNvPr>
          <p:cNvSpPr/>
          <p:nvPr/>
        </p:nvSpPr>
        <p:spPr>
          <a:xfrm>
            <a:off x="3871790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C44D5-9C0A-32D5-CC61-B66683704028}"/>
              </a:ext>
            </a:extLst>
          </p:cNvPr>
          <p:cNvSpPr/>
          <p:nvPr/>
        </p:nvSpPr>
        <p:spPr>
          <a:xfrm>
            <a:off x="4130207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F5D115-D295-15DB-F736-5D115857D672}"/>
              </a:ext>
            </a:extLst>
          </p:cNvPr>
          <p:cNvSpPr/>
          <p:nvPr/>
        </p:nvSpPr>
        <p:spPr>
          <a:xfrm>
            <a:off x="5927033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BB41A-9F84-23A6-F106-0990DBC524B8}"/>
              </a:ext>
            </a:extLst>
          </p:cNvPr>
          <p:cNvSpPr/>
          <p:nvPr/>
        </p:nvSpPr>
        <p:spPr>
          <a:xfrm>
            <a:off x="4905458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FF90E-9933-3CE8-037E-12CE1BC8F923}"/>
              </a:ext>
            </a:extLst>
          </p:cNvPr>
          <p:cNvSpPr/>
          <p:nvPr/>
        </p:nvSpPr>
        <p:spPr>
          <a:xfrm>
            <a:off x="4388625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C34BF2-FFC8-9BC2-3C4F-5EE6F8B327AE}"/>
              </a:ext>
            </a:extLst>
          </p:cNvPr>
          <p:cNvSpPr/>
          <p:nvPr/>
        </p:nvSpPr>
        <p:spPr>
          <a:xfrm>
            <a:off x="4647041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9FAC6B-B43E-7A90-3EFB-FBA1FCB48DB7}"/>
              </a:ext>
            </a:extLst>
          </p:cNvPr>
          <p:cNvSpPr/>
          <p:nvPr/>
        </p:nvSpPr>
        <p:spPr>
          <a:xfrm>
            <a:off x="5163875" y="372717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BFEFFC-381D-A3B9-CA89-CA9A054A1672}"/>
              </a:ext>
            </a:extLst>
          </p:cNvPr>
          <p:cNvSpPr/>
          <p:nvPr/>
        </p:nvSpPr>
        <p:spPr>
          <a:xfrm>
            <a:off x="3871790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D65530-FAB7-D336-6FEA-D528F8D0561E}"/>
              </a:ext>
            </a:extLst>
          </p:cNvPr>
          <p:cNvSpPr/>
          <p:nvPr/>
        </p:nvSpPr>
        <p:spPr>
          <a:xfrm>
            <a:off x="4130207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617EA4-D897-4390-25FB-0FF544EC5A9A}"/>
              </a:ext>
            </a:extLst>
          </p:cNvPr>
          <p:cNvSpPr/>
          <p:nvPr/>
        </p:nvSpPr>
        <p:spPr>
          <a:xfrm>
            <a:off x="5927033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3ACF19-0CB4-F290-1BD9-E83DA961E8C2}"/>
              </a:ext>
            </a:extLst>
          </p:cNvPr>
          <p:cNvSpPr/>
          <p:nvPr/>
        </p:nvSpPr>
        <p:spPr>
          <a:xfrm>
            <a:off x="4905458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9AF6D0-2A8D-4780-F8EC-5CE9C7F3C4C9}"/>
              </a:ext>
            </a:extLst>
          </p:cNvPr>
          <p:cNvSpPr/>
          <p:nvPr/>
        </p:nvSpPr>
        <p:spPr>
          <a:xfrm>
            <a:off x="4388625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75D6B4-D666-8541-3EEF-EF3D515F7D14}"/>
              </a:ext>
            </a:extLst>
          </p:cNvPr>
          <p:cNvSpPr/>
          <p:nvPr/>
        </p:nvSpPr>
        <p:spPr>
          <a:xfrm>
            <a:off x="4647041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04052A-F00B-2305-F7D2-307DBBDE20E1}"/>
              </a:ext>
            </a:extLst>
          </p:cNvPr>
          <p:cNvSpPr/>
          <p:nvPr/>
        </p:nvSpPr>
        <p:spPr>
          <a:xfrm>
            <a:off x="5163875" y="346875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360A4-6B4D-E098-9775-706501783760}"/>
              </a:ext>
            </a:extLst>
          </p:cNvPr>
          <p:cNvSpPr/>
          <p:nvPr/>
        </p:nvSpPr>
        <p:spPr>
          <a:xfrm>
            <a:off x="3871790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EEF9A-084B-B462-7916-FBA1D8A20604}"/>
              </a:ext>
            </a:extLst>
          </p:cNvPr>
          <p:cNvSpPr/>
          <p:nvPr/>
        </p:nvSpPr>
        <p:spPr>
          <a:xfrm>
            <a:off x="4130207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9C5F38-4BDE-0F5F-6039-3153D7ED196A}"/>
              </a:ext>
            </a:extLst>
          </p:cNvPr>
          <p:cNvSpPr/>
          <p:nvPr/>
        </p:nvSpPr>
        <p:spPr>
          <a:xfrm>
            <a:off x="5927033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A9D4FF-EE24-DE3B-F236-4220062B7655}"/>
              </a:ext>
            </a:extLst>
          </p:cNvPr>
          <p:cNvSpPr/>
          <p:nvPr/>
        </p:nvSpPr>
        <p:spPr>
          <a:xfrm>
            <a:off x="4905458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2A442A-63FD-3E6D-D634-F4B5B4F95B1D}"/>
              </a:ext>
            </a:extLst>
          </p:cNvPr>
          <p:cNvSpPr/>
          <p:nvPr/>
        </p:nvSpPr>
        <p:spPr>
          <a:xfrm>
            <a:off x="4388625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E61158-F27A-9945-012A-AB60A4E0E840}"/>
              </a:ext>
            </a:extLst>
          </p:cNvPr>
          <p:cNvSpPr/>
          <p:nvPr/>
        </p:nvSpPr>
        <p:spPr>
          <a:xfrm>
            <a:off x="4647041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282C9-8293-14DB-3C19-4FBDEE76CC29}"/>
              </a:ext>
            </a:extLst>
          </p:cNvPr>
          <p:cNvSpPr/>
          <p:nvPr/>
        </p:nvSpPr>
        <p:spPr>
          <a:xfrm>
            <a:off x="5163875" y="3204026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AD7E5-2BCC-02FB-8FAF-3DEB0C901659}"/>
              </a:ext>
            </a:extLst>
          </p:cNvPr>
          <p:cNvSpPr/>
          <p:nvPr/>
        </p:nvSpPr>
        <p:spPr>
          <a:xfrm>
            <a:off x="3871790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7FEEFF-050E-241B-116B-BDBC9F6C2567}"/>
              </a:ext>
            </a:extLst>
          </p:cNvPr>
          <p:cNvSpPr/>
          <p:nvPr/>
        </p:nvSpPr>
        <p:spPr>
          <a:xfrm>
            <a:off x="4130207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738B41-2110-E675-8CFA-4DEF832B8E09}"/>
              </a:ext>
            </a:extLst>
          </p:cNvPr>
          <p:cNvSpPr/>
          <p:nvPr/>
        </p:nvSpPr>
        <p:spPr>
          <a:xfrm>
            <a:off x="5927033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08C142-3EDE-FC02-8B96-E980F4C8DF37}"/>
              </a:ext>
            </a:extLst>
          </p:cNvPr>
          <p:cNvSpPr/>
          <p:nvPr/>
        </p:nvSpPr>
        <p:spPr>
          <a:xfrm>
            <a:off x="4905458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97D069-514C-B9CD-9E12-B247A80F9D75}"/>
              </a:ext>
            </a:extLst>
          </p:cNvPr>
          <p:cNvSpPr/>
          <p:nvPr/>
        </p:nvSpPr>
        <p:spPr>
          <a:xfrm>
            <a:off x="4388625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1B39B4-8509-3A0F-BD43-7DCA90A32D21}"/>
              </a:ext>
            </a:extLst>
          </p:cNvPr>
          <p:cNvSpPr/>
          <p:nvPr/>
        </p:nvSpPr>
        <p:spPr>
          <a:xfrm>
            <a:off x="4647041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7D1E96-E2AC-2D94-2B9D-A0B405C0F360}"/>
              </a:ext>
            </a:extLst>
          </p:cNvPr>
          <p:cNvSpPr/>
          <p:nvPr/>
        </p:nvSpPr>
        <p:spPr>
          <a:xfrm>
            <a:off x="5163875" y="2939234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B0B339-CF4D-8103-9A4A-901380AC1DDC}"/>
              </a:ext>
            </a:extLst>
          </p:cNvPr>
          <p:cNvSpPr/>
          <p:nvPr/>
        </p:nvSpPr>
        <p:spPr>
          <a:xfrm>
            <a:off x="3871790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42B8DF-DBD5-F683-930A-630661D37864}"/>
              </a:ext>
            </a:extLst>
          </p:cNvPr>
          <p:cNvSpPr/>
          <p:nvPr/>
        </p:nvSpPr>
        <p:spPr>
          <a:xfrm>
            <a:off x="4130207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D9E665-498F-6E37-7B98-EF7089B30183}"/>
              </a:ext>
            </a:extLst>
          </p:cNvPr>
          <p:cNvSpPr/>
          <p:nvPr/>
        </p:nvSpPr>
        <p:spPr>
          <a:xfrm>
            <a:off x="5927033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696DE-F789-5A4D-556D-70D9C9457DC1}"/>
              </a:ext>
            </a:extLst>
          </p:cNvPr>
          <p:cNvSpPr/>
          <p:nvPr/>
        </p:nvSpPr>
        <p:spPr>
          <a:xfrm>
            <a:off x="4905458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599E1-38D5-09C4-E3C4-CC48C39C4FB0}"/>
              </a:ext>
            </a:extLst>
          </p:cNvPr>
          <p:cNvSpPr/>
          <p:nvPr/>
        </p:nvSpPr>
        <p:spPr>
          <a:xfrm>
            <a:off x="4388625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9FC0F9-BABB-BB2F-A2BF-EA26F7EAA503}"/>
              </a:ext>
            </a:extLst>
          </p:cNvPr>
          <p:cNvSpPr/>
          <p:nvPr/>
        </p:nvSpPr>
        <p:spPr>
          <a:xfrm>
            <a:off x="4647041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7900BD-8E68-1DF4-AEE2-E408B8F0388D}"/>
              </a:ext>
            </a:extLst>
          </p:cNvPr>
          <p:cNvSpPr/>
          <p:nvPr/>
        </p:nvSpPr>
        <p:spPr>
          <a:xfrm>
            <a:off x="5163875" y="267450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55AB37-CA0F-EFF5-1BF8-7B45A6DBA64F}"/>
              </a:ext>
            </a:extLst>
          </p:cNvPr>
          <p:cNvSpPr/>
          <p:nvPr/>
        </p:nvSpPr>
        <p:spPr>
          <a:xfrm>
            <a:off x="3871790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4C4197-8E07-79EE-9650-3C5C1CDAF973}"/>
              </a:ext>
            </a:extLst>
          </p:cNvPr>
          <p:cNvSpPr/>
          <p:nvPr/>
        </p:nvSpPr>
        <p:spPr>
          <a:xfrm>
            <a:off x="4130207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43C64B-3E05-6927-DB84-C38A285C4B96}"/>
              </a:ext>
            </a:extLst>
          </p:cNvPr>
          <p:cNvSpPr/>
          <p:nvPr/>
        </p:nvSpPr>
        <p:spPr>
          <a:xfrm>
            <a:off x="5927033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1BC14C-C75E-823C-5D44-F9937FF40849}"/>
              </a:ext>
            </a:extLst>
          </p:cNvPr>
          <p:cNvSpPr/>
          <p:nvPr/>
        </p:nvSpPr>
        <p:spPr>
          <a:xfrm>
            <a:off x="4905458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AD5BF-778D-82E1-DC3E-0AEA89CF66C8}"/>
              </a:ext>
            </a:extLst>
          </p:cNvPr>
          <p:cNvSpPr/>
          <p:nvPr/>
        </p:nvSpPr>
        <p:spPr>
          <a:xfrm>
            <a:off x="4388625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6AB9F1-32B0-569A-494F-6F09AB06E0C8}"/>
              </a:ext>
            </a:extLst>
          </p:cNvPr>
          <p:cNvSpPr/>
          <p:nvPr/>
        </p:nvSpPr>
        <p:spPr>
          <a:xfrm>
            <a:off x="4647041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6D8359-4EFB-C107-8A3A-C566AB5B2385}"/>
              </a:ext>
            </a:extLst>
          </p:cNvPr>
          <p:cNvSpPr/>
          <p:nvPr/>
        </p:nvSpPr>
        <p:spPr>
          <a:xfrm>
            <a:off x="5163875" y="241608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8F697A-241F-BC2D-2EE0-983FFAC81D25}"/>
              </a:ext>
            </a:extLst>
          </p:cNvPr>
          <p:cNvSpPr/>
          <p:nvPr/>
        </p:nvSpPr>
        <p:spPr>
          <a:xfrm>
            <a:off x="3871790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048BC1-71AE-7F48-E135-6FE2DB410C4C}"/>
              </a:ext>
            </a:extLst>
          </p:cNvPr>
          <p:cNvSpPr/>
          <p:nvPr/>
        </p:nvSpPr>
        <p:spPr>
          <a:xfrm>
            <a:off x="4130207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9A8A58-AF6D-C829-9302-B9B0F641F4C4}"/>
              </a:ext>
            </a:extLst>
          </p:cNvPr>
          <p:cNvSpPr/>
          <p:nvPr/>
        </p:nvSpPr>
        <p:spPr>
          <a:xfrm>
            <a:off x="5927033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E17007-B14E-4F05-007C-04EA205B040A}"/>
              </a:ext>
            </a:extLst>
          </p:cNvPr>
          <p:cNvSpPr/>
          <p:nvPr/>
        </p:nvSpPr>
        <p:spPr>
          <a:xfrm>
            <a:off x="4905458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78E909-2609-880F-0123-6285F86BC876}"/>
              </a:ext>
            </a:extLst>
          </p:cNvPr>
          <p:cNvSpPr/>
          <p:nvPr/>
        </p:nvSpPr>
        <p:spPr>
          <a:xfrm>
            <a:off x="4388625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87F64C-86A1-E321-C175-525BDC0510C7}"/>
              </a:ext>
            </a:extLst>
          </p:cNvPr>
          <p:cNvSpPr/>
          <p:nvPr/>
        </p:nvSpPr>
        <p:spPr>
          <a:xfrm>
            <a:off x="4647041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3E38E7-8B0C-A2F3-AE5B-DFEA75DE30B5}"/>
              </a:ext>
            </a:extLst>
          </p:cNvPr>
          <p:cNvSpPr/>
          <p:nvPr/>
        </p:nvSpPr>
        <p:spPr>
          <a:xfrm>
            <a:off x="5163875" y="215136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24B6BE-1246-8564-1F29-973A4483C9F6}"/>
                  </a:ext>
                </a:extLst>
              </p:cNvPr>
              <p:cNvSpPr txBox="1"/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24B6BE-1246-8564-1F29-973A4483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blipFill>
                <a:blip r:embed="rId4"/>
                <a:stretch>
                  <a:fillRect l="-22581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ED9B90-571E-B971-DE99-0357A806980C}"/>
                  </a:ext>
                </a:extLst>
              </p:cNvPr>
              <p:cNvSpPr txBox="1"/>
              <p:nvPr/>
            </p:nvSpPr>
            <p:spPr>
              <a:xfrm>
                <a:off x="2972334" y="3601733"/>
                <a:ext cx="7633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ED9B90-571E-B971-DE99-0357A806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4" y="3601733"/>
                <a:ext cx="763349" cy="830997"/>
              </a:xfrm>
              <a:prstGeom prst="rect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D7D9A23-75F2-8907-7AD6-735CE6FCC270}"/>
                  </a:ext>
                </a:extLst>
              </p:cNvPr>
              <p:cNvSpPr txBox="1"/>
              <p:nvPr/>
            </p:nvSpPr>
            <p:spPr>
              <a:xfrm>
                <a:off x="8172347" y="3601733"/>
                <a:ext cx="784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D7D9A23-75F2-8907-7AD6-735CE6FC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47" y="3601733"/>
                <a:ext cx="78418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41F4EF8-5286-B3BC-7241-31EB4875E151}"/>
                  </a:ext>
                </a:extLst>
              </p:cNvPr>
              <p:cNvSpPr txBox="1"/>
              <p:nvPr/>
            </p:nvSpPr>
            <p:spPr>
              <a:xfrm>
                <a:off x="4776249" y="1594726"/>
                <a:ext cx="4985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41F4EF8-5286-B3BC-7241-31EB4875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49" y="1594726"/>
                <a:ext cx="498533" cy="492443"/>
              </a:xfrm>
              <a:prstGeom prst="rect">
                <a:avLst/>
              </a:prstGeom>
              <a:blipFill>
                <a:blip r:embed="rId7"/>
                <a:stretch>
                  <a:fillRect l="-17500" r="-1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42659DA6-101B-684F-2222-CDADD046D1CE}"/>
              </a:ext>
            </a:extLst>
          </p:cNvPr>
          <p:cNvSpPr/>
          <p:nvPr/>
        </p:nvSpPr>
        <p:spPr>
          <a:xfrm>
            <a:off x="9710195" y="3985592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E7715E-3E9E-D9CD-D744-514176E66AA2}"/>
              </a:ext>
            </a:extLst>
          </p:cNvPr>
          <p:cNvSpPr/>
          <p:nvPr/>
        </p:nvSpPr>
        <p:spPr>
          <a:xfrm>
            <a:off x="9968612" y="3985592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BEB2B3A-2B24-0322-8AAC-D3F6FE590093}"/>
              </a:ext>
            </a:extLst>
          </p:cNvPr>
          <p:cNvSpPr/>
          <p:nvPr/>
        </p:nvSpPr>
        <p:spPr>
          <a:xfrm>
            <a:off x="11765438" y="3985590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1CB65C4-F412-9D5D-FF31-1F069DDE7600}"/>
              </a:ext>
            </a:extLst>
          </p:cNvPr>
          <p:cNvSpPr/>
          <p:nvPr/>
        </p:nvSpPr>
        <p:spPr>
          <a:xfrm>
            <a:off x="10743863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14CDA05-2F1F-D950-EDE2-2A35AE240A39}"/>
              </a:ext>
            </a:extLst>
          </p:cNvPr>
          <p:cNvSpPr/>
          <p:nvPr/>
        </p:nvSpPr>
        <p:spPr>
          <a:xfrm>
            <a:off x="10227030" y="3985591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068514-8AA3-0E57-9FAE-DC49D22E0465}"/>
              </a:ext>
            </a:extLst>
          </p:cNvPr>
          <p:cNvSpPr/>
          <p:nvPr/>
        </p:nvSpPr>
        <p:spPr>
          <a:xfrm>
            <a:off x="10485446" y="3985591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DDC83F-D4A5-C3C4-D78C-600D2D0DC883}"/>
              </a:ext>
            </a:extLst>
          </p:cNvPr>
          <p:cNvSpPr/>
          <p:nvPr/>
        </p:nvSpPr>
        <p:spPr>
          <a:xfrm>
            <a:off x="11002280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058AA2-7851-945B-C435-C48349514BF4}"/>
                  </a:ext>
                </a:extLst>
              </p:cNvPr>
              <p:cNvSpPr txBox="1"/>
              <p:nvPr/>
            </p:nvSpPr>
            <p:spPr>
              <a:xfrm>
                <a:off x="6550484" y="3832565"/>
                <a:ext cx="1473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058AA2-7851-945B-C435-C4834951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84" y="3832565"/>
                <a:ext cx="1473930" cy="369332"/>
              </a:xfrm>
              <a:prstGeom prst="rect">
                <a:avLst/>
              </a:prstGeom>
              <a:blipFill>
                <a:blip r:embed="rId8"/>
                <a:stretch>
                  <a:fillRect l="-2586" r="-60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7FBD0F-9641-EA08-BFC3-81D4EC0336AB}"/>
              </a:ext>
            </a:extLst>
          </p:cNvPr>
          <p:cNvSpPr txBox="1"/>
          <p:nvPr/>
        </p:nvSpPr>
        <p:spPr>
          <a:xfrm>
            <a:off x="969767" y="4995371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We want to minimize the KL divergence or NLL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FCFBD5-917D-BA84-0B98-D4E3E57FE60B}"/>
                  </a:ext>
                </a:extLst>
              </p:cNvPr>
              <p:cNvSpPr txBox="1"/>
              <p:nvPr/>
            </p:nvSpPr>
            <p:spPr>
              <a:xfrm>
                <a:off x="1438055" y="5740218"/>
                <a:ext cx="341330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FCFBD5-917D-BA84-0B98-D4E3E57FE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55" y="5740218"/>
                <a:ext cx="3413307" cy="778931"/>
              </a:xfrm>
              <a:prstGeom prst="rect">
                <a:avLst/>
              </a:prstGeom>
              <a:blipFill>
                <a:blip r:embed="rId9"/>
                <a:stretch>
                  <a:fillRect l="-741" t="-11290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5F7494-FE89-DFBE-1196-DD1C3E8B4E17}"/>
              </a:ext>
            </a:extLst>
          </p:cNvPr>
          <p:cNvSpPr txBox="1"/>
          <p:nvPr/>
        </p:nvSpPr>
        <p:spPr>
          <a:xfrm>
            <a:off x="4958215" y="59831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4AF10-E91E-A737-8D4A-BA4F5F7FDAED}"/>
              </a:ext>
            </a:extLst>
          </p:cNvPr>
          <p:cNvSpPr/>
          <p:nvPr/>
        </p:nvSpPr>
        <p:spPr>
          <a:xfrm>
            <a:off x="9710195" y="486616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72EF8-4F0B-227D-FCD3-72EB7F5D403A}"/>
              </a:ext>
            </a:extLst>
          </p:cNvPr>
          <p:cNvSpPr/>
          <p:nvPr/>
        </p:nvSpPr>
        <p:spPr>
          <a:xfrm>
            <a:off x="9968612" y="4866162"/>
            <a:ext cx="258417" cy="2584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709C3-7B11-7375-87C0-5CC1790F8A7A}"/>
              </a:ext>
            </a:extLst>
          </p:cNvPr>
          <p:cNvSpPr/>
          <p:nvPr/>
        </p:nvSpPr>
        <p:spPr>
          <a:xfrm>
            <a:off x="11765438" y="4866160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6C212-BF24-4906-9352-43D222AE2715}"/>
              </a:ext>
            </a:extLst>
          </p:cNvPr>
          <p:cNvSpPr/>
          <p:nvPr/>
        </p:nvSpPr>
        <p:spPr>
          <a:xfrm>
            <a:off x="10743863" y="486616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97AB5-D46D-C683-9E0D-1A74E6E55F4F}"/>
              </a:ext>
            </a:extLst>
          </p:cNvPr>
          <p:cNvSpPr/>
          <p:nvPr/>
        </p:nvSpPr>
        <p:spPr>
          <a:xfrm>
            <a:off x="10227030" y="4866161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4EF9A-C67E-9744-1F48-882D2267B11B}"/>
              </a:ext>
            </a:extLst>
          </p:cNvPr>
          <p:cNvSpPr/>
          <p:nvPr/>
        </p:nvSpPr>
        <p:spPr>
          <a:xfrm>
            <a:off x="10485446" y="4866161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E6D6A-8735-9C0E-3110-62C9D336FA3C}"/>
              </a:ext>
            </a:extLst>
          </p:cNvPr>
          <p:cNvSpPr/>
          <p:nvPr/>
        </p:nvSpPr>
        <p:spPr>
          <a:xfrm>
            <a:off x="11002280" y="486616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C31E94-0829-FA79-73C5-80AD9F44AA94}"/>
                  </a:ext>
                </a:extLst>
              </p:cNvPr>
              <p:cNvSpPr txBox="1"/>
              <p:nvPr/>
            </p:nvSpPr>
            <p:spPr>
              <a:xfrm>
                <a:off x="9238093" y="4739759"/>
                <a:ext cx="386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C31E94-0829-FA79-73C5-80AD9F44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3" y="4739759"/>
                <a:ext cx="386388" cy="430887"/>
              </a:xfrm>
              <a:prstGeom prst="rect">
                <a:avLst/>
              </a:prstGeom>
              <a:blipFill>
                <a:blip r:embed="rId10"/>
                <a:stretch>
                  <a:fillRect l="-22581" r="-64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0D721665-ACC6-A095-A64C-1664DD460622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</p:spTree>
    <p:extLst>
      <p:ext uri="{BB962C8B-B14F-4D97-AF65-F5344CB8AC3E}">
        <p14:creationId xmlns:p14="http://schemas.microsoft.com/office/powerpoint/2010/main" val="399793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6E58A30F-D654-0C52-8E34-6EEE137F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C199E-3918-0673-6A2A-DB10448DE379}"/>
              </a:ext>
            </a:extLst>
          </p:cNvPr>
          <p:cNvSpPr txBox="1"/>
          <p:nvPr/>
        </p:nvSpPr>
        <p:spPr>
          <a:xfrm>
            <a:off x="528267" y="318052"/>
            <a:ext cx="693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There is no reason for deep learning to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DDB62-F667-54CE-B7D0-B480582E28E5}"/>
              </a:ext>
            </a:extLst>
          </p:cNvPr>
          <p:cNvSpPr txBox="1"/>
          <p:nvPr/>
        </p:nvSpPr>
        <p:spPr>
          <a:xfrm>
            <a:off x="528267" y="1540565"/>
            <a:ext cx="1094298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</a:rPr>
              <a:t>Training</a:t>
            </a:r>
            <a:r>
              <a:rPr lang="en-US" sz="2800" dirty="0">
                <a:solidFill>
                  <a:schemeClr val="tx2"/>
                </a:solidFill>
              </a:rPr>
              <a:t>: Finding the global optimum of an arbitrary non-convex function is NP-hard (</a:t>
            </a:r>
            <a:r>
              <a:rPr lang="en-US" sz="2800" dirty="0" err="1">
                <a:solidFill>
                  <a:schemeClr val="tx2"/>
                </a:solidFill>
              </a:rPr>
              <a:t>Murty</a:t>
            </a:r>
            <a:r>
              <a:rPr lang="en-US" sz="2800" dirty="0">
                <a:solidFill>
                  <a:schemeClr val="tx2"/>
                </a:solidFill>
              </a:rPr>
              <a:t> &amp; </a:t>
            </a:r>
            <a:r>
              <a:rPr lang="en-US" sz="2800" dirty="0" err="1">
                <a:solidFill>
                  <a:schemeClr val="tx2"/>
                </a:solidFill>
              </a:rPr>
              <a:t>Kabadi</a:t>
            </a:r>
            <a:r>
              <a:rPr lang="en-US" sz="2800" dirty="0">
                <a:solidFill>
                  <a:schemeClr val="tx2"/>
                </a:solidFill>
              </a:rPr>
              <a:t>, 1987).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</a:rPr>
              <a:t>Generalization</a:t>
            </a:r>
            <a:r>
              <a:rPr lang="en-US" sz="2800" dirty="0">
                <a:solidFill>
                  <a:schemeClr val="tx2"/>
                </a:solidFill>
              </a:rPr>
              <a:t>: deep networks generate way more regions than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876053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7909536-AEB5-082A-CC7B-6964ADE7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A4D6F5-F54F-7F4C-391F-B24BBBD218B6}"/>
              </a:ext>
            </a:extLst>
          </p:cNvPr>
          <p:cNvSpPr/>
          <p:nvPr/>
        </p:nvSpPr>
        <p:spPr>
          <a:xfrm>
            <a:off x="546652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288A9-5CA5-4E43-F597-141261ABE439}"/>
              </a:ext>
            </a:extLst>
          </p:cNvPr>
          <p:cNvSpPr/>
          <p:nvPr/>
        </p:nvSpPr>
        <p:spPr>
          <a:xfrm>
            <a:off x="805069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FF412-BD63-8F7C-923E-F4D4CA0C2211}"/>
              </a:ext>
            </a:extLst>
          </p:cNvPr>
          <p:cNvSpPr/>
          <p:nvPr/>
        </p:nvSpPr>
        <p:spPr>
          <a:xfrm>
            <a:off x="2601895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66797-AF30-5217-DB86-2583D68185D9}"/>
              </a:ext>
            </a:extLst>
          </p:cNvPr>
          <p:cNvSpPr/>
          <p:nvPr/>
        </p:nvSpPr>
        <p:spPr>
          <a:xfrm>
            <a:off x="1580320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59373-C317-4EA7-E6F5-3DAD105FDF03}"/>
              </a:ext>
            </a:extLst>
          </p:cNvPr>
          <p:cNvSpPr/>
          <p:nvPr/>
        </p:nvSpPr>
        <p:spPr>
          <a:xfrm>
            <a:off x="1063487" y="3985591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B86ECE-5E2A-8220-954C-19AD8CA041CB}"/>
              </a:ext>
            </a:extLst>
          </p:cNvPr>
          <p:cNvSpPr/>
          <p:nvPr/>
        </p:nvSpPr>
        <p:spPr>
          <a:xfrm>
            <a:off x="1321903" y="3985591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B64D9-A951-561F-2D78-A5CB4E2DD890}"/>
              </a:ext>
            </a:extLst>
          </p:cNvPr>
          <p:cNvSpPr/>
          <p:nvPr/>
        </p:nvSpPr>
        <p:spPr>
          <a:xfrm>
            <a:off x="1838737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BC08C8-BE7A-9EC7-3E46-7D0FEBB1EA7A}"/>
                  </a:ext>
                </a:extLst>
              </p:cNvPr>
              <p:cNvSpPr txBox="1"/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BC08C8-BE7A-9EC7-3E46-7D0FEBB1E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blipFill>
                <a:blip r:embed="rId3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55082BE-EBB2-0ED9-1F9A-986297C10213}"/>
              </a:ext>
            </a:extLst>
          </p:cNvPr>
          <p:cNvSpPr/>
          <p:nvPr/>
        </p:nvSpPr>
        <p:spPr>
          <a:xfrm>
            <a:off x="3871790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9EC24-E1CF-3354-EEEE-AE695B5E6ABC}"/>
              </a:ext>
            </a:extLst>
          </p:cNvPr>
          <p:cNvSpPr/>
          <p:nvPr/>
        </p:nvSpPr>
        <p:spPr>
          <a:xfrm>
            <a:off x="4130207" y="399190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BC102-58EC-E1C6-7598-56F0635BCF29}"/>
              </a:ext>
            </a:extLst>
          </p:cNvPr>
          <p:cNvSpPr/>
          <p:nvPr/>
        </p:nvSpPr>
        <p:spPr>
          <a:xfrm>
            <a:off x="5927033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4FE54E-24B4-679E-FC54-795B42D71D6D}"/>
              </a:ext>
            </a:extLst>
          </p:cNvPr>
          <p:cNvSpPr/>
          <p:nvPr/>
        </p:nvSpPr>
        <p:spPr>
          <a:xfrm>
            <a:off x="4905458" y="399190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51C3C5-4065-F282-296B-8610F0791BBE}"/>
              </a:ext>
            </a:extLst>
          </p:cNvPr>
          <p:cNvSpPr/>
          <p:nvPr/>
        </p:nvSpPr>
        <p:spPr>
          <a:xfrm>
            <a:off x="4388625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401BF-39CF-9092-1E37-331645D57894}"/>
              </a:ext>
            </a:extLst>
          </p:cNvPr>
          <p:cNvSpPr/>
          <p:nvPr/>
        </p:nvSpPr>
        <p:spPr>
          <a:xfrm>
            <a:off x="4647041" y="399190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E065D-3C6C-9049-BB77-4B2E42035F1A}"/>
              </a:ext>
            </a:extLst>
          </p:cNvPr>
          <p:cNvSpPr/>
          <p:nvPr/>
        </p:nvSpPr>
        <p:spPr>
          <a:xfrm>
            <a:off x="5163875" y="399190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99F5D-3384-FF72-C6D9-120A5CC43AAD}"/>
              </a:ext>
            </a:extLst>
          </p:cNvPr>
          <p:cNvSpPr/>
          <p:nvPr/>
        </p:nvSpPr>
        <p:spPr>
          <a:xfrm>
            <a:off x="3871790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B80786-FD2B-0CE9-0282-05CBEC4ECD13}"/>
              </a:ext>
            </a:extLst>
          </p:cNvPr>
          <p:cNvSpPr/>
          <p:nvPr/>
        </p:nvSpPr>
        <p:spPr>
          <a:xfrm>
            <a:off x="4130207" y="372717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E9A0AD-30E2-0470-A140-B874750739E9}"/>
              </a:ext>
            </a:extLst>
          </p:cNvPr>
          <p:cNvSpPr/>
          <p:nvPr/>
        </p:nvSpPr>
        <p:spPr>
          <a:xfrm>
            <a:off x="5927033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A17506-6773-27A5-B398-E4DA31FECBC9}"/>
              </a:ext>
            </a:extLst>
          </p:cNvPr>
          <p:cNvSpPr/>
          <p:nvPr/>
        </p:nvSpPr>
        <p:spPr>
          <a:xfrm>
            <a:off x="4905458" y="372717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81CEC9-09F5-F989-BBA1-D70CCD25E212}"/>
              </a:ext>
            </a:extLst>
          </p:cNvPr>
          <p:cNvSpPr/>
          <p:nvPr/>
        </p:nvSpPr>
        <p:spPr>
          <a:xfrm>
            <a:off x="4388625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FA0C25-AFD7-8962-56D5-610FB7525CA5}"/>
              </a:ext>
            </a:extLst>
          </p:cNvPr>
          <p:cNvSpPr/>
          <p:nvPr/>
        </p:nvSpPr>
        <p:spPr>
          <a:xfrm>
            <a:off x="4647041" y="372717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D441-0FCB-D24B-85F1-97FD8BF9D8DF}"/>
              </a:ext>
            </a:extLst>
          </p:cNvPr>
          <p:cNvSpPr/>
          <p:nvPr/>
        </p:nvSpPr>
        <p:spPr>
          <a:xfrm>
            <a:off x="5163875" y="372717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E157E4-EB52-B2DF-A766-857A96569D89}"/>
              </a:ext>
            </a:extLst>
          </p:cNvPr>
          <p:cNvSpPr/>
          <p:nvPr/>
        </p:nvSpPr>
        <p:spPr>
          <a:xfrm>
            <a:off x="3871790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1E87A5-2637-BDA3-2145-8F4BA919E90D}"/>
              </a:ext>
            </a:extLst>
          </p:cNvPr>
          <p:cNvSpPr/>
          <p:nvPr/>
        </p:nvSpPr>
        <p:spPr>
          <a:xfrm>
            <a:off x="4130207" y="346875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E33C16-83BA-CDE1-E916-533ADD337D6D}"/>
              </a:ext>
            </a:extLst>
          </p:cNvPr>
          <p:cNvSpPr/>
          <p:nvPr/>
        </p:nvSpPr>
        <p:spPr>
          <a:xfrm>
            <a:off x="5927033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87F0B1-D098-69A2-3F3C-210907F85B65}"/>
              </a:ext>
            </a:extLst>
          </p:cNvPr>
          <p:cNvSpPr/>
          <p:nvPr/>
        </p:nvSpPr>
        <p:spPr>
          <a:xfrm>
            <a:off x="4905458" y="3468753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867B14-1ACA-B2DB-CB2C-3A77226F8445}"/>
              </a:ext>
            </a:extLst>
          </p:cNvPr>
          <p:cNvSpPr/>
          <p:nvPr/>
        </p:nvSpPr>
        <p:spPr>
          <a:xfrm>
            <a:off x="4388625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10122D-D72A-21D3-2797-0B1D16F687D8}"/>
              </a:ext>
            </a:extLst>
          </p:cNvPr>
          <p:cNvSpPr/>
          <p:nvPr/>
        </p:nvSpPr>
        <p:spPr>
          <a:xfrm>
            <a:off x="4647041" y="346875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7DD730-F99B-DB36-C636-FD1541A6C01F}"/>
              </a:ext>
            </a:extLst>
          </p:cNvPr>
          <p:cNvSpPr/>
          <p:nvPr/>
        </p:nvSpPr>
        <p:spPr>
          <a:xfrm>
            <a:off x="5163875" y="3468753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C080FC-6093-0526-9644-F7F3B9741BF0}"/>
              </a:ext>
            </a:extLst>
          </p:cNvPr>
          <p:cNvSpPr/>
          <p:nvPr/>
        </p:nvSpPr>
        <p:spPr>
          <a:xfrm>
            <a:off x="3871790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CC7F9F-8D65-A3EB-4758-DC3624862A9C}"/>
              </a:ext>
            </a:extLst>
          </p:cNvPr>
          <p:cNvSpPr/>
          <p:nvPr/>
        </p:nvSpPr>
        <p:spPr>
          <a:xfrm>
            <a:off x="4130207" y="320402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491AD-90CB-F20E-03AE-22EFE6F937D5}"/>
              </a:ext>
            </a:extLst>
          </p:cNvPr>
          <p:cNvSpPr/>
          <p:nvPr/>
        </p:nvSpPr>
        <p:spPr>
          <a:xfrm>
            <a:off x="5927033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EC845C-1622-36D7-3B32-E59443DAE22D}"/>
              </a:ext>
            </a:extLst>
          </p:cNvPr>
          <p:cNvSpPr/>
          <p:nvPr/>
        </p:nvSpPr>
        <p:spPr>
          <a:xfrm>
            <a:off x="4905458" y="320402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76D872-F51D-7A9D-C108-015B1339D23D}"/>
              </a:ext>
            </a:extLst>
          </p:cNvPr>
          <p:cNvSpPr/>
          <p:nvPr/>
        </p:nvSpPr>
        <p:spPr>
          <a:xfrm>
            <a:off x="4388625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0FEB13-718A-BE71-1223-788A663742F8}"/>
              </a:ext>
            </a:extLst>
          </p:cNvPr>
          <p:cNvSpPr/>
          <p:nvPr/>
        </p:nvSpPr>
        <p:spPr>
          <a:xfrm>
            <a:off x="4647041" y="320402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C145B-208E-818B-CAE5-F5E696DF45DB}"/>
              </a:ext>
            </a:extLst>
          </p:cNvPr>
          <p:cNvSpPr/>
          <p:nvPr/>
        </p:nvSpPr>
        <p:spPr>
          <a:xfrm>
            <a:off x="5163875" y="3204026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87AD57-8401-9B00-4E9E-51AB5723AA15}"/>
              </a:ext>
            </a:extLst>
          </p:cNvPr>
          <p:cNvSpPr/>
          <p:nvPr/>
        </p:nvSpPr>
        <p:spPr>
          <a:xfrm>
            <a:off x="3871790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B7BAFD-9864-00FF-8054-29D0C347FAA9}"/>
              </a:ext>
            </a:extLst>
          </p:cNvPr>
          <p:cNvSpPr/>
          <p:nvPr/>
        </p:nvSpPr>
        <p:spPr>
          <a:xfrm>
            <a:off x="4130207" y="2939236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B2140F-4E53-989F-369F-8852A00AC23B}"/>
              </a:ext>
            </a:extLst>
          </p:cNvPr>
          <p:cNvSpPr/>
          <p:nvPr/>
        </p:nvSpPr>
        <p:spPr>
          <a:xfrm>
            <a:off x="5927033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57D325-0100-CFB9-B103-849A444BBC07}"/>
              </a:ext>
            </a:extLst>
          </p:cNvPr>
          <p:cNvSpPr/>
          <p:nvPr/>
        </p:nvSpPr>
        <p:spPr>
          <a:xfrm>
            <a:off x="4905458" y="2939234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ABC732-6117-F438-D968-F4D7006F31CC}"/>
              </a:ext>
            </a:extLst>
          </p:cNvPr>
          <p:cNvSpPr/>
          <p:nvPr/>
        </p:nvSpPr>
        <p:spPr>
          <a:xfrm>
            <a:off x="4388625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E71C8E-38DC-BD0B-0B63-CBA69A20CF2A}"/>
              </a:ext>
            </a:extLst>
          </p:cNvPr>
          <p:cNvSpPr/>
          <p:nvPr/>
        </p:nvSpPr>
        <p:spPr>
          <a:xfrm>
            <a:off x="4647041" y="2939235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FD602A-A102-38A0-94B2-19031749B3DD}"/>
              </a:ext>
            </a:extLst>
          </p:cNvPr>
          <p:cNvSpPr/>
          <p:nvPr/>
        </p:nvSpPr>
        <p:spPr>
          <a:xfrm>
            <a:off x="5163875" y="2939234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9E6924-04FF-AF6E-5EB7-D8ADF4507477}"/>
              </a:ext>
            </a:extLst>
          </p:cNvPr>
          <p:cNvSpPr/>
          <p:nvPr/>
        </p:nvSpPr>
        <p:spPr>
          <a:xfrm>
            <a:off x="3871790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9956BF-FFDF-2278-6F20-C3EAC6695E55}"/>
              </a:ext>
            </a:extLst>
          </p:cNvPr>
          <p:cNvSpPr/>
          <p:nvPr/>
        </p:nvSpPr>
        <p:spPr>
          <a:xfrm>
            <a:off x="4130207" y="267450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FD635-9D30-730C-C749-96E11FC36A78}"/>
              </a:ext>
            </a:extLst>
          </p:cNvPr>
          <p:cNvSpPr/>
          <p:nvPr/>
        </p:nvSpPr>
        <p:spPr>
          <a:xfrm>
            <a:off x="5927033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9C4D04-F3C2-372B-AD6F-FBF60C39F6EA}"/>
              </a:ext>
            </a:extLst>
          </p:cNvPr>
          <p:cNvSpPr/>
          <p:nvPr/>
        </p:nvSpPr>
        <p:spPr>
          <a:xfrm>
            <a:off x="4905458" y="267450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095004-2DD8-678B-FEF6-0C38272816FD}"/>
              </a:ext>
            </a:extLst>
          </p:cNvPr>
          <p:cNvSpPr/>
          <p:nvPr/>
        </p:nvSpPr>
        <p:spPr>
          <a:xfrm>
            <a:off x="4388625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9A88E5-A24B-1163-4171-E60DA502EBA4}"/>
              </a:ext>
            </a:extLst>
          </p:cNvPr>
          <p:cNvSpPr/>
          <p:nvPr/>
        </p:nvSpPr>
        <p:spPr>
          <a:xfrm>
            <a:off x="4647041" y="267450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2F1BE6-2890-A20A-3409-677E24C0BB5E}"/>
              </a:ext>
            </a:extLst>
          </p:cNvPr>
          <p:cNvSpPr/>
          <p:nvPr/>
        </p:nvSpPr>
        <p:spPr>
          <a:xfrm>
            <a:off x="5163875" y="267450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13516C-649E-2450-8F39-AA0D0A1BA3C1}"/>
              </a:ext>
            </a:extLst>
          </p:cNvPr>
          <p:cNvSpPr/>
          <p:nvPr/>
        </p:nvSpPr>
        <p:spPr>
          <a:xfrm>
            <a:off x="3871790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A86008-63EC-627B-2E8C-EEAFC47E8205}"/>
              </a:ext>
            </a:extLst>
          </p:cNvPr>
          <p:cNvSpPr/>
          <p:nvPr/>
        </p:nvSpPr>
        <p:spPr>
          <a:xfrm>
            <a:off x="4130207" y="2416089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259163-7C9C-9648-5418-BA49EAFB2AB1}"/>
              </a:ext>
            </a:extLst>
          </p:cNvPr>
          <p:cNvSpPr/>
          <p:nvPr/>
        </p:nvSpPr>
        <p:spPr>
          <a:xfrm>
            <a:off x="5927033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08A383-E095-263A-E259-B14DE70F914C}"/>
              </a:ext>
            </a:extLst>
          </p:cNvPr>
          <p:cNvSpPr/>
          <p:nvPr/>
        </p:nvSpPr>
        <p:spPr>
          <a:xfrm>
            <a:off x="4905458" y="2416087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A32337-00A7-D521-9DC3-0EBB914C31F9}"/>
              </a:ext>
            </a:extLst>
          </p:cNvPr>
          <p:cNvSpPr/>
          <p:nvPr/>
        </p:nvSpPr>
        <p:spPr>
          <a:xfrm>
            <a:off x="4388625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0785F6-26EA-2280-7DD0-0D8E61626796}"/>
              </a:ext>
            </a:extLst>
          </p:cNvPr>
          <p:cNvSpPr/>
          <p:nvPr/>
        </p:nvSpPr>
        <p:spPr>
          <a:xfrm>
            <a:off x="4647041" y="2416088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D1AD3A-4E0F-EA71-2F4E-9351898078B8}"/>
              </a:ext>
            </a:extLst>
          </p:cNvPr>
          <p:cNvSpPr/>
          <p:nvPr/>
        </p:nvSpPr>
        <p:spPr>
          <a:xfrm>
            <a:off x="5163875" y="2416087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9F530D-9E4A-114D-BBB8-AAFFC2F92704}"/>
              </a:ext>
            </a:extLst>
          </p:cNvPr>
          <p:cNvSpPr/>
          <p:nvPr/>
        </p:nvSpPr>
        <p:spPr>
          <a:xfrm>
            <a:off x="3871790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EAE4A0-D733-FE1F-7356-61ECB77EB697}"/>
              </a:ext>
            </a:extLst>
          </p:cNvPr>
          <p:cNvSpPr/>
          <p:nvPr/>
        </p:nvSpPr>
        <p:spPr>
          <a:xfrm>
            <a:off x="4130207" y="2151362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84966D-4B25-06D3-DC4D-E81C242F2F72}"/>
              </a:ext>
            </a:extLst>
          </p:cNvPr>
          <p:cNvSpPr/>
          <p:nvPr/>
        </p:nvSpPr>
        <p:spPr>
          <a:xfrm>
            <a:off x="5927033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4BFEFE-9424-C14A-1304-B4CB27101247}"/>
              </a:ext>
            </a:extLst>
          </p:cNvPr>
          <p:cNvSpPr/>
          <p:nvPr/>
        </p:nvSpPr>
        <p:spPr>
          <a:xfrm>
            <a:off x="4905458" y="2151360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28D72F-CBED-8CD6-03CE-EE66693CEADB}"/>
              </a:ext>
            </a:extLst>
          </p:cNvPr>
          <p:cNvSpPr/>
          <p:nvPr/>
        </p:nvSpPr>
        <p:spPr>
          <a:xfrm>
            <a:off x="4388625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1CA073-D00E-6B68-83C8-80B7E2519ED6}"/>
              </a:ext>
            </a:extLst>
          </p:cNvPr>
          <p:cNvSpPr/>
          <p:nvPr/>
        </p:nvSpPr>
        <p:spPr>
          <a:xfrm>
            <a:off x="4647041" y="2151361"/>
            <a:ext cx="258417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D89E5A-5852-E75A-8C39-57267E7F69AD}"/>
              </a:ext>
            </a:extLst>
          </p:cNvPr>
          <p:cNvSpPr/>
          <p:nvPr/>
        </p:nvSpPr>
        <p:spPr>
          <a:xfrm>
            <a:off x="5163875" y="2151360"/>
            <a:ext cx="763158" cy="25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5C29B1-5B47-2A43-62EC-6740FEB4789A}"/>
                  </a:ext>
                </a:extLst>
              </p:cNvPr>
              <p:cNvSpPr txBox="1"/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5C29B1-5B47-2A43-62EC-6740FEB4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blipFill>
                <a:blip r:embed="rId4"/>
                <a:stretch>
                  <a:fillRect l="-22581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7CA0436-EB0D-806A-54EB-D90DA342FCC2}"/>
                  </a:ext>
                </a:extLst>
              </p:cNvPr>
              <p:cNvSpPr txBox="1"/>
              <p:nvPr/>
            </p:nvSpPr>
            <p:spPr>
              <a:xfrm>
                <a:off x="2972334" y="3601733"/>
                <a:ext cx="7633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7CA0436-EB0D-806A-54EB-D90DA342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4" y="3601733"/>
                <a:ext cx="763349" cy="830997"/>
              </a:xfrm>
              <a:prstGeom prst="rect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603F949-004A-179B-E1DE-84C229D9218F}"/>
                  </a:ext>
                </a:extLst>
              </p:cNvPr>
              <p:cNvSpPr txBox="1"/>
              <p:nvPr/>
            </p:nvSpPr>
            <p:spPr>
              <a:xfrm>
                <a:off x="8172347" y="3601733"/>
                <a:ext cx="784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603F949-004A-179B-E1DE-84C229D92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47" y="3601733"/>
                <a:ext cx="78418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482BFD-0D4C-F98D-08AD-7C86492F5B4C}"/>
                  </a:ext>
                </a:extLst>
              </p:cNvPr>
              <p:cNvSpPr txBox="1"/>
              <p:nvPr/>
            </p:nvSpPr>
            <p:spPr>
              <a:xfrm>
                <a:off x="4776249" y="1594726"/>
                <a:ext cx="4985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482BFD-0D4C-F98D-08AD-7C86492F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49" y="1594726"/>
                <a:ext cx="498533" cy="492443"/>
              </a:xfrm>
              <a:prstGeom prst="rect">
                <a:avLst/>
              </a:prstGeom>
              <a:blipFill>
                <a:blip r:embed="rId7"/>
                <a:stretch>
                  <a:fillRect l="-17500" r="-1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B8283EEE-8D2A-8A41-83D9-A6A22A774971}"/>
              </a:ext>
            </a:extLst>
          </p:cNvPr>
          <p:cNvSpPr/>
          <p:nvPr/>
        </p:nvSpPr>
        <p:spPr>
          <a:xfrm>
            <a:off x="9710195" y="3985592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592874-F7B8-90CC-A737-FFE824C42416}"/>
              </a:ext>
            </a:extLst>
          </p:cNvPr>
          <p:cNvSpPr/>
          <p:nvPr/>
        </p:nvSpPr>
        <p:spPr>
          <a:xfrm>
            <a:off x="9968612" y="3985592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DA088E-7648-AE73-4590-7504FB8A6F09}"/>
              </a:ext>
            </a:extLst>
          </p:cNvPr>
          <p:cNvSpPr/>
          <p:nvPr/>
        </p:nvSpPr>
        <p:spPr>
          <a:xfrm>
            <a:off x="11765438" y="3985590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0FB07C-7B5C-5F90-CA29-630A8BE92FFB}"/>
              </a:ext>
            </a:extLst>
          </p:cNvPr>
          <p:cNvSpPr/>
          <p:nvPr/>
        </p:nvSpPr>
        <p:spPr>
          <a:xfrm>
            <a:off x="10743863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839599-F905-9B45-D5EB-80895770C0E1}"/>
              </a:ext>
            </a:extLst>
          </p:cNvPr>
          <p:cNvSpPr/>
          <p:nvPr/>
        </p:nvSpPr>
        <p:spPr>
          <a:xfrm>
            <a:off x="10227030" y="3985591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BD347F1-D0D6-A625-F965-E7DC6C03782C}"/>
              </a:ext>
            </a:extLst>
          </p:cNvPr>
          <p:cNvSpPr/>
          <p:nvPr/>
        </p:nvSpPr>
        <p:spPr>
          <a:xfrm>
            <a:off x="10485446" y="3985591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919F33-2DC3-D30A-7247-2475B605AD34}"/>
              </a:ext>
            </a:extLst>
          </p:cNvPr>
          <p:cNvSpPr/>
          <p:nvPr/>
        </p:nvSpPr>
        <p:spPr>
          <a:xfrm>
            <a:off x="11002280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D80F036-8BC7-EBFF-F1DF-E651884EED38}"/>
                  </a:ext>
                </a:extLst>
              </p:cNvPr>
              <p:cNvSpPr txBox="1"/>
              <p:nvPr/>
            </p:nvSpPr>
            <p:spPr>
              <a:xfrm>
                <a:off x="6550484" y="3832565"/>
                <a:ext cx="1473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D80F036-8BC7-EBFF-F1DF-E651884E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84" y="3832565"/>
                <a:ext cx="1473930" cy="369332"/>
              </a:xfrm>
              <a:prstGeom prst="rect">
                <a:avLst/>
              </a:prstGeom>
              <a:blipFill>
                <a:blip r:embed="rId8"/>
                <a:stretch>
                  <a:fillRect l="-2586" r="-60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7BFCB6D-BC8D-73CC-C3F1-64E9F8A9334A}"/>
              </a:ext>
            </a:extLst>
          </p:cNvPr>
          <p:cNvSpPr txBox="1"/>
          <p:nvPr/>
        </p:nvSpPr>
        <p:spPr>
          <a:xfrm>
            <a:off x="969767" y="4995371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We want to minimize the KL divergence or NLL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780D4-F861-09E3-0AC6-723A87B3535A}"/>
                  </a:ext>
                </a:extLst>
              </p:cNvPr>
              <p:cNvSpPr txBox="1"/>
              <p:nvPr/>
            </p:nvSpPr>
            <p:spPr>
              <a:xfrm>
                <a:off x="1438055" y="5740218"/>
                <a:ext cx="341330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780D4-F861-09E3-0AC6-723A87B35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55" y="5740218"/>
                <a:ext cx="3413307" cy="778931"/>
              </a:xfrm>
              <a:prstGeom prst="rect">
                <a:avLst/>
              </a:prstGeom>
              <a:blipFill>
                <a:blip r:embed="rId9"/>
                <a:stretch>
                  <a:fillRect l="-741" t="-11290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90365F-DE9B-6A19-41EC-062059537C36}"/>
              </a:ext>
            </a:extLst>
          </p:cNvPr>
          <p:cNvSpPr txBox="1"/>
          <p:nvPr/>
        </p:nvSpPr>
        <p:spPr>
          <a:xfrm>
            <a:off x="4958215" y="59831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NLL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74357-5012-F3CF-D3CF-D1A688C4C8D1}"/>
              </a:ext>
            </a:extLst>
          </p:cNvPr>
          <p:cNvSpPr/>
          <p:nvPr/>
        </p:nvSpPr>
        <p:spPr>
          <a:xfrm>
            <a:off x="9710195" y="486616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7CCD5-7522-CC06-00E5-3CF28C34B785}"/>
              </a:ext>
            </a:extLst>
          </p:cNvPr>
          <p:cNvSpPr/>
          <p:nvPr/>
        </p:nvSpPr>
        <p:spPr>
          <a:xfrm>
            <a:off x="9968612" y="4866162"/>
            <a:ext cx="258417" cy="2584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3BB43-6FE4-7F89-6B70-7406C8EDD52C}"/>
              </a:ext>
            </a:extLst>
          </p:cNvPr>
          <p:cNvSpPr/>
          <p:nvPr/>
        </p:nvSpPr>
        <p:spPr>
          <a:xfrm>
            <a:off x="11765438" y="4866160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DD4D5-8A1B-393F-AC9A-88944BA957B2}"/>
              </a:ext>
            </a:extLst>
          </p:cNvPr>
          <p:cNvSpPr/>
          <p:nvPr/>
        </p:nvSpPr>
        <p:spPr>
          <a:xfrm>
            <a:off x="10743863" y="486616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537B7-0049-8ABF-3AA6-3DFDECD0D254}"/>
              </a:ext>
            </a:extLst>
          </p:cNvPr>
          <p:cNvSpPr/>
          <p:nvPr/>
        </p:nvSpPr>
        <p:spPr>
          <a:xfrm>
            <a:off x="10227030" y="4866161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3F6BD-46E6-AF82-23BA-210F7E1BF673}"/>
              </a:ext>
            </a:extLst>
          </p:cNvPr>
          <p:cNvSpPr/>
          <p:nvPr/>
        </p:nvSpPr>
        <p:spPr>
          <a:xfrm>
            <a:off x="10485446" y="4866161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45B44-039E-F9F9-160A-11C0A207D617}"/>
              </a:ext>
            </a:extLst>
          </p:cNvPr>
          <p:cNvSpPr/>
          <p:nvPr/>
        </p:nvSpPr>
        <p:spPr>
          <a:xfrm>
            <a:off x="11002280" y="486616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3A679B-77C6-1F75-4D8F-C811290685C6}"/>
                  </a:ext>
                </a:extLst>
              </p:cNvPr>
              <p:cNvSpPr txBox="1"/>
              <p:nvPr/>
            </p:nvSpPr>
            <p:spPr>
              <a:xfrm>
                <a:off x="9238093" y="4739759"/>
                <a:ext cx="386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3A679B-77C6-1F75-4D8F-C8112906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3" y="4739759"/>
                <a:ext cx="386388" cy="430887"/>
              </a:xfrm>
              <a:prstGeom prst="rect">
                <a:avLst/>
              </a:prstGeom>
              <a:blipFill>
                <a:blip r:embed="rId10"/>
                <a:stretch>
                  <a:fillRect l="-22581" r="-64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3E5A7D9-110F-1CF7-1BE3-0AC1968E0C71}"/>
              </a:ext>
            </a:extLst>
          </p:cNvPr>
          <p:cNvSpPr/>
          <p:nvPr/>
        </p:nvSpPr>
        <p:spPr>
          <a:xfrm>
            <a:off x="9927856" y="3962555"/>
            <a:ext cx="338603" cy="30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4ADE831-8FA5-09B8-0299-A6EB4E62EC7A}"/>
              </a:ext>
            </a:extLst>
          </p:cNvPr>
          <p:cNvSpPr/>
          <p:nvPr/>
        </p:nvSpPr>
        <p:spPr>
          <a:xfrm>
            <a:off x="3735684" y="5994698"/>
            <a:ext cx="911358" cy="30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BDB587-B04B-3B3B-30E4-BB61EDABA04F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</p:spTree>
    <p:extLst>
      <p:ext uri="{BB962C8B-B14F-4D97-AF65-F5344CB8AC3E}">
        <p14:creationId xmlns:p14="http://schemas.microsoft.com/office/powerpoint/2010/main" val="797818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ECF171B-B55B-1F80-B278-0BE4DECB8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0B095-F974-1882-B74D-0B459CA45FD6}"/>
              </a:ext>
            </a:extLst>
          </p:cNvPr>
          <p:cNvSpPr/>
          <p:nvPr/>
        </p:nvSpPr>
        <p:spPr>
          <a:xfrm>
            <a:off x="546652" y="3985592"/>
            <a:ext cx="258417" cy="2584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852ED-F41E-F8A0-8689-F79C2B2673F6}"/>
              </a:ext>
            </a:extLst>
          </p:cNvPr>
          <p:cNvSpPr/>
          <p:nvPr/>
        </p:nvSpPr>
        <p:spPr>
          <a:xfrm>
            <a:off x="805069" y="3985592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A3AA8-E927-D5AF-DB02-F1710EC8595C}"/>
              </a:ext>
            </a:extLst>
          </p:cNvPr>
          <p:cNvSpPr/>
          <p:nvPr/>
        </p:nvSpPr>
        <p:spPr>
          <a:xfrm>
            <a:off x="2601895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190FC-BD9E-D9D6-A147-F0ECC970B273}"/>
              </a:ext>
            </a:extLst>
          </p:cNvPr>
          <p:cNvSpPr/>
          <p:nvPr/>
        </p:nvSpPr>
        <p:spPr>
          <a:xfrm>
            <a:off x="1580320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01E4A-C04D-F494-4E0C-786EBE6F3404}"/>
              </a:ext>
            </a:extLst>
          </p:cNvPr>
          <p:cNvSpPr/>
          <p:nvPr/>
        </p:nvSpPr>
        <p:spPr>
          <a:xfrm>
            <a:off x="1063487" y="3985591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486F7-FEF4-300E-067B-5AAC63F9DADC}"/>
              </a:ext>
            </a:extLst>
          </p:cNvPr>
          <p:cNvSpPr/>
          <p:nvPr/>
        </p:nvSpPr>
        <p:spPr>
          <a:xfrm>
            <a:off x="1321903" y="3985591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1120F-13A0-4738-348E-C40CF1C3A742}"/>
              </a:ext>
            </a:extLst>
          </p:cNvPr>
          <p:cNvSpPr/>
          <p:nvPr/>
        </p:nvSpPr>
        <p:spPr>
          <a:xfrm>
            <a:off x="1838737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AC4B99-B39A-6C52-D496-1A18128B2D01}"/>
                  </a:ext>
                </a:extLst>
              </p:cNvPr>
              <p:cNvSpPr txBox="1"/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AC4B99-B39A-6C52-D496-1A18128B2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" y="3859189"/>
                <a:ext cx="384143" cy="430887"/>
              </a:xfrm>
              <a:prstGeom prst="rect">
                <a:avLst/>
              </a:prstGeom>
              <a:blipFill>
                <a:blip r:embed="rId3"/>
                <a:stretch>
                  <a:fillRect l="-9677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A3BADFE-E10C-AC3B-13F2-2FB1B48EFD18}"/>
                  </a:ext>
                </a:extLst>
              </p:cNvPr>
              <p:cNvSpPr txBox="1"/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A3BADFE-E10C-AC3B-13F2-2FB1B48E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3" y="3859189"/>
                <a:ext cx="384143" cy="430887"/>
              </a:xfrm>
              <a:prstGeom prst="rect">
                <a:avLst/>
              </a:prstGeom>
              <a:blipFill>
                <a:blip r:embed="rId4"/>
                <a:stretch>
                  <a:fillRect l="-22581" r="-64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DCBE8E37-82D0-2746-E47F-2CDF7E31520A}"/>
              </a:ext>
            </a:extLst>
          </p:cNvPr>
          <p:cNvSpPr/>
          <p:nvPr/>
        </p:nvSpPr>
        <p:spPr>
          <a:xfrm>
            <a:off x="9710195" y="3985592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550CCA4-1074-2CA1-EFE4-B51641C28ECE}"/>
              </a:ext>
            </a:extLst>
          </p:cNvPr>
          <p:cNvSpPr/>
          <p:nvPr/>
        </p:nvSpPr>
        <p:spPr>
          <a:xfrm>
            <a:off x="9968612" y="3985592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72CCA3-7107-A9FE-1FED-9179F57FC2A2}"/>
              </a:ext>
            </a:extLst>
          </p:cNvPr>
          <p:cNvSpPr/>
          <p:nvPr/>
        </p:nvSpPr>
        <p:spPr>
          <a:xfrm>
            <a:off x="11765438" y="3985590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12AD4D-3B56-E75A-C39B-830648B8426F}"/>
              </a:ext>
            </a:extLst>
          </p:cNvPr>
          <p:cNvSpPr/>
          <p:nvPr/>
        </p:nvSpPr>
        <p:spPr>
          <a:xfrm>
            <a:off x="10743863" y="39855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38BC7E-5D77-3CB6-7D04-4039DB7D64AB}"/>
              </a:ext>
            </a:extLst>
          </p:cNvPr>
          <p:cNvSpPr/>
          <p:nvPr/>
        </p:nvSpPr>
        <p:spPr>
          <a:xfrm>
            <a:off x="10227030" y="3985591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344834-8909-D499-77B6-D8D1AC4F1C46}"/>
              </a:ext>
            </a:extLst>
          </p:cNvPr>
          <p:cNvSpPr/>
          <p:nvPr/>
        </p:nvSpPr>
        <p:spPr>
          <a:xfrm>
            <a:off x="10485446" y="3985591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50BC6F-60DF-9ED8-4545-ECB7144FE543}"/>
              </a:ext>
            </a:extLst>
          </p:cNvPr>
          <p:cNvSpPr/>
          <p:nvPr/>
        </p:nvSpPr>
        <p:spPr>
          <a:xfrm>
            <a:off x="11002280" y="3985590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35EBFC-9908-5144-6360-CE8A29E1BCF4}"/>
              </a:ext>
            </a:extLst>
          </p:cNvPr>
          <p:cNvSpPr/>
          <p:nvPr/>
        </p:nvSpPr>
        <p:spPr>
          <a:xfrm>
            <a:off x="9927856" y="3962555"/>
            <a:ext cx="338603" cy="30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80AC12-C178-D1B1-85FE-7AB1F10763E9}"/>
              </a:ext>
            </a:extLst>
          </p:cNvPr>
          <p:cNvSpPr/>
          <p:nvPr/>
        </p:nvSpPr>
        <p:spPr>
          <a:xfrm>
            <a:off x="546652" y="22062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43D989-6093-8CCB-B1BD-5E827A2D10EB}"/>
              </a:ext>
            </a:extLst>
          </p:cNvPr>
          <p:cNvSpPr/>
          <p:nvPr/>
        </p:nvSpPr>
        <p:spPr>
          <a:xfrm>
            <a:off x="805069" y="220629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E7F115-1AD7-AFE1-7C0C-2EAEF0D1B568}"/>
              </a:ext>
            </a:extLst>
          </p:cNvPr>
          <p:cNvSpPr/>
          <p:nvPr/>
        </p:nvSpPr>
        <p:spPr>
          <a:xfrm>
            <a:off x="2601895" y="2206288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6084FD-73C2-C94D-3701-AD18EC5AB1FA}"/>
              </a:ext>
            </a:extLst>
          </p:cNvPr>
          <p:cNvSpPr/>
          <p:nvPr/>
        </p:nvSpPr>
        <p:spPr>
          <a:xfrm>
            <a:off x="1580320" y="2206288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8269C9-33A1-09C1-4AEB-FE80C063F271}"/>
              </a:ext>
            </a:extLst>
          </p:cNvPr>
          <p:cNvSpPr/>
          <p:nvPr/>
        </p:nvSpPr>
        <p:spPr>
          <a:xfrm>
            <a:off x="1063487" y="2206289"/>
            <a:ext cx="258417" cy="2584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83FC2E-D208-C93E-7CD1-664D4141F2B8}"/>
              </a:ext>
            </a:extLst>
          </p:cNvPr>
          <p:cNvSpPr/>
          <p:nvPr/>
        </p:nvSpPr>
        <p:spPr>
          <a:xfrm>
            <a:off x="1321903" y="2206289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19C311-A4F5-A94A-86BE-7D3E8B412265}"/>
              </a:ext>
            </a:extLst>
          </p:cNvPr>
          <p:cNvSpPr/>
          <p:nvPr/>
        </p:nvSpPr>
        <p:spPr>
          <a:xfrm>
            <a:off x="1838737" y="2206288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BB9C18-39FD-0D6F-7348-5C7AEB287247}"/>
              </a:ext>
            </a:extLst>
          </p:cNvPr>
          <p:cNvSpPr/>
          <p:nvPr/>
        </p:nvSpPr>
        <p:spPr>
          <a:xfrm>
            <a:off x="546652" y="3095939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69A7444-3F57-1492-D80E-B392769C7490}"/>
              </a:ext>
            </a:extLst>
          </p:cNvPr>
          <p:cNvSpPr/>
          <p:nvPr/>
        </p:nvSpPr>
        <p:spPr>
          <a:xfrm>
            <a:off x="805069" y="3095939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DB56F36-B30A-2580-D0ED-EC54DAD5BF0C}"/>
              </a:ext>
            </a:extLst>
          </p:cNvPr>
          <p:cNvSpPr/>
          <p:nvPr/>
        </p:nvSpPr>
        <p:spPr>
          <a:xfrm>
            <a:off x="2601895" y="3095937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DC6866-999F-4660-2DF9-2BC01E3FEE0B}"/>
              </a:ext>
            </a:extLst>
          </p:cNvPr>
          <p:cNvSpPr/>
          <p:nvPr/>
        </p:nvSpPr>
        <p:spPr>
          <a:xfrm>
            <a:off x="1580320" y="3095937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137B43A-1F64-95C0-E990-AC3EFA8E2182}"/>
              </a:ext>
            </a:extLst>
          </p:cNvPr>
          <p:cNvSpPr/>
          <p:nvPr/>
        </p:nvSpPr>
        <p:spPr>
          <a:xfrm>
            <a:off x="1063487" y="3095938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EA1AF92-DDBF-F629-75EB-EF54455E1480}"/>
              </a:ext>
            </a:extLst>
          </p:cNvPr>
          <p:cNvSpPr/>
          <p:nvPr/>
        </p:nvSpPr>
        <p:spPr>
          <a:xfrm>
            <a:off x="1321903" y="3095938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A8C0A2-9186-A41B-52CB-3E5D36EF73DB}"/>
              </a:ext>
            </a:extLst>
          </p:cNvPr>
          <p:cNvSpPr/>
          <p:nvPr/>
        </p:nvSpPr>
        <p:spPr>
          <a:xfrm>
            <a:off x="1838737" y="3095937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FFEF027-0C53-C5BB-9568-82AF3A18D523}"/>
              </a:ext>
            </a:extLst>
          </p:cNvPr>
          <p:cNvSpPr/>
          <p:nvPr/>
        </p:nvSpPr>
        <p:spPr>
          <a:xfrm>
            <a:off x="546652" y="517653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83C706-96EC-11C9-3F60-9D7B40513D38}"/>
              </a:ext>
            </a:extLst>
          </p:cNvPr>
          <p:cNvSpPr/>
          <p:nvPr/>
        </p:nvSpPr>
        <p:spPr>
          <a:xfrm>
            <a:off x="805069" y="5176530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3CC844-4675-366C-DE21-382F42D547A8}"/>
              </a:ext>
            </a:extLst>
          </p:cNvPr>
          <p:cNvSpPr/>
          <p:nvPr/>
        </p:nvSpPr>
        <p:spPr>
          <a:xfrm>
            <a:off x="2601895" y="5176528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92D29D-8958-7E0A-31E0-26DBFDA7DF4D}"/>
              </a:ext>
            </a:extLst>
          </p:cNvPr>
          <p:cNvSpPr/>
          <p:nvPr/>
        </p:nvSpPr>
        <p:spPr>
          <a:xfrm>
            <a:off x="1580320" y="5176528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795550-5856-33F4-6F5A-3F2750F06346}"/>
              </a:ext>
            </a:extLst>
          </p:cNvPr>
          <p:cNvSpPr/>
          <p:nvPr/>
        </p:nvSpPr>
        <p:spPr>
          <a:xfrm>
            <a:off x="1063487" y="5176529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EE1DFC-EB97-4E65-2BB4-2FC8AF709414}"/>
              </a:ext>
            </a:extLst>
          </p:cNvPr>
          <p:cNvSpPr/>
          <p:nvPr/>
        </p:nvSpPr>
        <p:spPr>
          <a:xfrm>
            <a:off x="1321903" y="5176529"/>
            <a:ext cx="258417" cy="258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270C9A-2566-924D-AB6C-894D1A124141}"/>
              </a:ext>
            </a:extLst>
          </p:cNvPr>
          <p:cNvSpPr/>
          <p:nvPr/>
        </p:nvSpPr>
        <p:spPr>
          <a:xfrm>
            <a:off x="1838737" y="5176528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679DF04-7713-81C0-2486-BA8B4A53880F}"/>
              </a:ext>
            </a:extLst>
          </p:cNvPr>
          <p:cNvSpPr/>
          <p:nvPr/>
        </p:nvSpPr>
        <p:spPr>
          <a:xfrm>
            <a:off x="9682861" y="5305738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107019-0707-C947-7D21-F9889B5E15AD}"/>
              </a:ext>
            </a:extLst>
          </p:cNvPr>
          <p:cNvSpPr/>
          <p:nvPr/>
        </p:nvSpPr>
        <p:spPr>
          <a:xfrm>
            <a:off x="9941278" y="5305738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7E5A3A-B685-1E49-ED79-288800F21B3F}"/>
              </a:ext>
            </a:extLst>
          </p:cNvPr>
          <p:cNvSpPr/>
          <p:nvPr/>
        </p:nvSpPr>
        <p:spPr>
          <a:xfrm>
            <a:off x="11738104" y="5305736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A45D81-12DC-8694-3DF4-0B3963E68C08}"/>
              </a:ext>
            </a:extLst>
          </p:cNvPr>
          <p:cNvSpPr/>
          <p:nvPr/>
        </p:nvSpPr>
        <p:spPr>
          <a:xfrm>
            <a:off x="10716529" y="5305736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1E7E6A3-A2BA-914D-7564-28EEE9F55679}"/>
              </a:ext>
            </a:extLst>
          </p:cNvPr>
          <p:cNvSpPr/>
          <p:nvPr/>
        </p:nvSpPr>
        <p:spPr>
          <a:xfrm>
            <a:off x="10199696" y="5305737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07EB6F-B890-038D-FCA4-9B149533AD73}"/>
              </a:ext>
            </a:extLst>
          </p:cNvPr>
          <p:cNvSpPr/>
          <p:nvPr/>
        </p:nvSpPr>
        <p:spPr>
          <a:xfrm>
            <a:off x="10458112" y="5305737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D37937-F777-26E7-B414-68374264919E}"/>
              </a:ext>
            </a:extLst>
          </p:cNvPr>
          <p:cNvSpPr/>
          <p:nvPr/>
        </p:nvSpPr>
        <p:spPr>
          <a:xfrm>
            <a:off x="10974946" y="5305736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33CD4B-1CAD-768D-B81F-BB60BC791442}"/>
              </a:ext>
            </a:extLst>
          </p:cNvPr>
          <p:cNvSpPr/>
          <p:nvPr/>
        </p:nvSpPr>
        <p:spPr>
          <a:xfrm>
            <a:off x="10675763" y="5259667"/>
            <a:ext cx="338603" cy="30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E843810-945A-0FE6-7247-900DD6C7F75A}"/>
              </a:ext>
            </a:extLst>
          </p:cNvPr>
          <p:cNvSpPr/>
          <p:nvPr/>
        </p:nvSpPr>
        <p:spPr>
          <a:xfrm>
            <a:off x="9710195" y="3216249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EF02649-9367-3904-2332-C95801DB3871}"/>
              </a:ext>
            </a:extLst>
          </p:cNvPr>
          <p:cNvSpPr/>
          <p:nvPr/>
        </p:nvSpPr>
        <p:spPr>
          <a:xfrm>
            <a:off x="9968612" y="3216249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CC608C5-43D8-22ED-C256-701AD29479FF}"/>
              </a:ext>
            </a:extLst>
          </p:cNvPr>
          <p:cNvSpPr/>
          <p:nvPr/>
        </p:nvSpPr>
        <p:spPr>
          <a:xfrm>
            <a:off x="11765438" y="3216247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638357-89B0-25DE-4415-3AB3C8FF2BB8}"/>
              </a:ext>
            </a:extLst>
          </p:cNvPr>
          <p:cNvSpPr/>
          <p:nvPr/>
        </p:nvSpPr>
        <p:spPr>
          <a:xfrm>
            <a:off x="10743863" y="3216247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DA877B3-70DF-E6ED-DF95-0D974B23950A}"/>
              </a:ext>
            </a:extLst>
          </p:cNvPr>
          <p:cNvSpPr/>
          <p:nvPr/>
        </p:nvSpPr>
        <p:spPr>
          <a:xfrm>
            <a:off x="10227030" y="3216248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F476B9D-96B2-4072-AAC1-001C7105893D}"/>
              </a:ext>
            </a:extLst>
          </p:cNvPr>
          <p:cNvSpPr/>
          <p:nvPr/>
        </p:nvSpPr>
        <p:spPr>
          <a:xfrm>
            <a:off x="10485446" y="3216248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F94B9B-8A35-C72D-28FF-C60FA9F2ABA5}"/>
              </a:ext>
            </a:extLst>
          </p:cNvPr>
          <p:cNvSpPr/>
          <p:nvPr/>
        </p:nvSpPr>
        <p:spPr>
          <a:xfrm>
            <a:off x="11002280" y="3216247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AF973A-C236-7196-C1E3-7E409EBEF018}"/>
              </a:ext>
            </a:extLst>
          </p:cNvPr>
          <p:cNvSpPr/>
          <p:nvPr/>
        </p:nvSpPr>
        <p:spPr>
          <a:xfrm>
            <a:off x="11721520" y="3193212"/>
            <a:ext cx="338603" cy="30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AF100F-8766-1378-6CEE-D46EFAFD7299}"/>
              </a:ext>
            </a:extLst>
          </p:cNvPr>
          <p:cNvSpPr/>
          <p:nvPr/>
        </p:nvSpPr>
        <p:spPr>
          <a:xfrm>
            <a:off x="9735040" y="2326990"/>
            <a:ext cx="258417" cy="2584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ACB4BC-6492-7BEA-AA21-AF0E054A653E}"/>
              </a:ext>
            </a:extLst>
          </p:cNvPr>
          <p:cNvSpPr/>
          <p:nvPr/>
        </p:nvSpPr>
        <p:spPr>
          <a:xfrm>
            <a:off x="9993457" y="2326990"/>
            <a:ext cx="258417" cy="258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1B7AF8-3E02-7854-9A75-3272360BC9F5}"/>
              </a:ext>
            </a:extLst>
          </p:cNvPr>
          <p:cNvSpPr/>
          <p:nvPr/>
        </p:nvSpPr>
        <p:spPr>
          <a:xfrm>
            <a:off x="11790283" y="2326988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77D284-6E33-A863-8544-6493BFC11689}"/>
              </a:ext>
            </a:extLst>
          </p:cNvPr>
          <p:cNvSpPr/>
          <p:nvPr/>
        </p:nvSpPr>
        <p:spPr>
          <a:xfrm>
            <a:off x="10768708" y="2326988"/>
            <a:ext cx="258417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12E859-6F40-AAD1-106C-4DAF3870548F}"/>
              </a:ext>
            </a:extLst>
          </p:cNvPr>
          <p:cNvSpPr/>
          <p:nvPr/>
        </p:nvSpPr>
        <p:spPr>
          <a:xfrm>
            <a:off x="10251875" y="2326989"/>
            <a:ext cx="258417" cy="25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447042-5429-358C-CCDD-70E19B466529}"/>
              </a:ext>
            </a:extLst>
          </p:cNvPr>
          <p:cNvSpPr/>
          <p:nvPr/>
        </p:nvSpPr>
        <p:spPr>
          <a:xfrm>
            <a:off x="10510291" y="2326989"/>
            <a:ext cx="258417" cy="258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1B26524-D731-CA9D-F10C-720D434D2239}"/>
              </a:ext>
            </a:extLst>
          </p:cNvPr>
          <p:cNvSpPr/>
          <p:nvPr/>
        </p:nvSpPr>
        <p:spPr>
          <a:xfrm>
            <a:off x="11027125" y="2326988"/>
            <a:ext cx="763158" cy="2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C3619D6-6F6D-0866-4D74-75A58578B844}"/>
              </a:ext>
            </a:extLst>
          </p:cNvPr>
          <p:cNvSpPr/>
          <p:nvPr/>
        </p:nvSpPr>
        <p:spPr>
          <a:xfrm>
            <a:off x="10458112" y="2303953"/>
            <a:ext cx="338603" cy="30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1FE6FA9-2E5E-3D8A-85C3-EAA3C82DDA5D}"/>
              </a:ext>
            </a:extLst>
          </p:cNvPr>
          <p:cNvSpPr/>
          <p:nvPr/>
        </p:nvSpPr>
        <p:spPr>
          <a:xfrm>
            <a:off x="2345462" y="5176528"/>
            <a:ext cx="258417" cy="2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9251EDE-4A66-8F3C-6761-E4F1BE42602A}"/>
              </a:ext>
            </a:extLst>
          </p:cNvPr>
          <p:cNvSpPr txBox="1"/>
          <p:nvPr/>
        </p:nvSpPr>
        <p:spPr>
          <a:xfrm>
            <a:off x="6096000" y="6256550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Script" panose="020B0804020000000003" pitchFamily="34" charset="0"/>
              </a:rPr>
              <a:t>Loss = mean of log of the red values</a:t>
            </a: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D0168F24-7DB6-863A-9EEB-0B088BEF09F1}"/>
              </a:ext>
            </a:extLst>
          </p:cNvPr>
          <p:cNvCxnSpPr>
            <a:cxnSpLocks/>
            <a:endCxn id="141" idx="3"/>
          </p:cNvCxnSpPr>
          <p:nvPr/>
        </p:nvCxnSpPr>
        <p:spPr>
          <a:xfrm rot="5400000">
            <a:off x="10696432" y="5905632"/>
            <a:ext cx="547312" cy="5238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AC0263B-74BE-6EBA-39AF-1387D1E4756B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</p:spTree>
    <p:extLst>
      <p:ext uri="{BB962C8B-B14F-4D97-AF65-F5344CB8AC3E}">
        <p14:creationId xmlns:p14="http://schemas.microsoft.com/office/powerpoint/2010/main" val="602589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0C1639DF-B641-4EB3-16DA-1A7AAEB4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D98E-6CF1-822E-EA28-8AA25A20C2D1}"/>
              </a:ext>
            </a:extLst>
          </p:cNvPr>
          <p:cNvSpPr txBox="1"/>
          <p:nvPr/>
        </p:nvSpPr>
        <p:spPr>
          <a:xfrm>
            <a:off x="1470991" y="1888433"/>
            <a:ext cx="6698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#forward pass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xenc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???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encode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with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F.one_hot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logits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??? 	</a:t>
            </a:r>
            <a:r>
              <a:rPr lang="en-GB" dirty="0">
                <a:solidFill>
                  <a:schemeClr val="accent6"/>
                </a:solidFill>
                <a:latin typeface="Menlo" panose="020B0609030804020204" pitchFamily="49" charset="0"/>
              </a:rPr>
              <a:t># multiply by W</a:t>
            </a:r>
            <a:endParaRPr lang="en-GB" b="0" dirty="0">
              <a:solidFill>
                <a:schemeClr val="accent6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??? </a:t>
            </a:r>
            <a:r>
              <a:rPr lang="en-GB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	# </a:t>
            </a:r>
            <a:r>
              <a:rPr lang="en-GB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softmax</a:t>
            </a:r>
            <a:r>
              <a:rPr lang="en-GB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probs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???	</a:t>
            </a:r>
            <a:r>
              <a:rPr lang="en-GB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#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???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# sum of logs of probs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BE990-B68E-D060-1E0E-5802BDD4A528}"/>
              </a:ext>
            </a:extLst>
          </p:cNvPr>
          <p:cNvSpPr txBox="1"/>
          <p:nvPr/>
        </p:nvSpPr>
        <p:spPr>
          <a:xfrm>
            <a:off x="479928" y="177371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2: bigram as a learnable matrix</a:t>
            </a:r>
          </a:p>
        </p:txBody>
      </p:sp>
    </p:spTree>
    <p:extLst>
      <p:ext uri="{BB962C8B-B14F-4D97-AF65-F5344CB8AC3E}">
        <p14:creationId xmlns:p14="http://schemas.microsoft.com/office/powerpoint/2010/main" val="531755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0D79896E-7C38-6534-805B-39279D4C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081CFE-9949-6A3A-F6F0-E33D2ABFCFB8}"/>
                  </a:ext>
                </a:extLst>
              </p:cNvPr>
              <p:cNvSpPr txBox="1"/>
              <p:nvPr/>
            </p:nvSpPr>
            <p:spPr>
              <a:xfrm>
                <a:off x="1061977" y="1480930"/>
                <a:ext cx="8089522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586C0"/>
                    </a:solidFill>
                    <a:latin typeface="Menlo" panose="020B0609030804020204" pitchFamily="49" charset="0"/>
                  </a:rPr>
                  <a:t>import</a:t>
                </a:r>
                <a:r>
                  <a:rPr lang="en-GB" dirty="0">
                    <a:solidFill>
                      <a:srgbClr val="CCCCCC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GB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torch</a:t>
                </a:r>
                <a:r>
                  <a:rPr lang="en-GB" dirty="0" err="1">
                    <a:solidFill>
                      <a:srgbClr val="CCCCCC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-GB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nn</a:t>
                </a:r>
                <a:r>
                  <a:rPr lang="en-GB" dirty="0" err="1">
                    <a:solidFill>
                      <a:srgbClr val="CCCCCC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-GB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functional</a:t>
                </a:r>
                <a:r>
                  <a:rPr lang="en-GB" dirty="0">
                    <a:solidFill>
                      <a:srgbClr val="CCCCCC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GB" dirty="0">
                    <a:solidFill>
                      <a:srgbClr val="C586C0"/>
                    </a:solidFill>
                    <a:latin typeface="Menlo" panose="020B0609030804020204" pitchFamily="49" charset="0"/>
                  </a:rPr>
                  <a:t>as</a:t>
                </a:r>
                <a:r>
                  <a:rPr lang="en-GB" dirty="0">
                    <a:solidFill>
                      <a:srgbClr val="CCCCCC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GB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F</a:t>
                </a:r>
                <a:endParaRPr lang="en-GB" dirty="0">
                  <a:solidFill>
                    <a:srgbClr val="CCCCCC"/>
                  </a:solidFill>
                  <a:latin typeface="Menlo" panose="020B0609030804020204" pitchFamily="49" charset="0"/>
                </a:endParaRPr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written as 	</a:t>
                </a:r>
                <a:r>
                  <a:rPr lang="en-GB" dirty="0"/>
                  <a:t> </a:t>
                </a:r>
                <a:r>
                  <a:rPr lang="en-GB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x</a:t>
                </a:r>
                <a:r>
                  <a:rPr lang="en-GB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GB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@</a:t>
                </a:r>
                <a:r>
                  <a:rPr lang="en-GB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GB" b="0" dirty="0">
                    <a:solidFill>
                      <a:srgbClr val="4FC1FF"/>
                    </a:solidFill>
                    <a:effectLst/>
                    <a:latin typeface="Menlo" panose="020B0609030804020204" pitchFamily="49" charset="0"/>
                  </a:rPr>
                  <a:t>W</a:t>
                </a:r>
                <a:endParaRPr lang="en-GB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One-hot encoding: </a:t>
                </a:r>
                <a:r>
                  <a:rPr lang="en-GB" b="0" dirty="0" err="1">
                    <a:solidFill>
                      <a:srgbClr val="4EC9B0"/>
                    </a:solidFill>
                    <a:effectLst/>
                    <a:latin typeface="Menlo" panose="020B0609030804020204" pitchFamily="49" charset="0"/>
                  </a:rPr>
                  <a:t>F</a:t>
                </a:r>
                <a:r>
                  <a:rPr lang="en-GB" b="0" dirty="0" err="1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.</a:t>
                </a:r>
                <a:r>
                  <a:rPr lang="en-GB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one_hot</a:t>
                </a:r>
                <a:r>
                  <a:rPr lang="en-GB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-GB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x</a:t>
                </a:r>
                <a:r>
                  <a:rPr lang="en-GB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-GB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num_classes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GB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...</a:t>
                </a:r>
                <a:r>
                  <a:rPr lang="en-GB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).</a:t>
                </a:r>
                <a:r>
                  <a:rPr lang="en-GB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float</a:t>
                </a:r>
                <a:r>
                  <a:rPr lang="en-GB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()</a:t>
                </a:r>
              </a:p>
              <a:p>
                <a:endParaRPr lang="en-GB" dirty="0">
                  <a:solidFill>
                    <a:srgbClr val="CCCCCC"/>
                  </a:solidFill>
                  <a:latin typeface="Menlo" panose="020B0609030804020204" pitchFamily="49" charset="0"/>
                </a:endParaRPr>
              </a:p>
              <a:p>
                <a:r>
                  <a:rPr lang="en-GB" dirty="0"/>
                  <a:t>For inference</a:t>
                </a:r>
                <a:r>
                  <a:rPr lang="en-GB" dirty="0">
                    <a:solidFill>
                      <a:srgbClr val="CCCCCC"/>
                    </a:solidFill>
                  </a:rPr>
                  <a:t>	</a:t>
                </a:r>
                <a:r>
                  <a:rPr lang="en-GB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z.multinomial</a:t>
                </a:r>
                <a:r>
                  <a:rPr lang="en-GB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()</a:t>
                </a:r>
              </a:p>
              <a:p>
                <a:endParaRPr lang="en-GB" dirty="0">
                  <a:solidFill>
                    <a:srgbClr val="DCDCAA"/>
                  </a:solidFill>
                  <a:latin typeface="Menlo" panose="020B0609030804020204" pitchFamily="49" charset="0"/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Normalizing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×27</m:t>
                        </m:r>
                      </m:sub>
                    </m:sSub>
                  </m:oMath>
                </a14:m>
                <a:r>
                  <a:rPr lang="en-GB" b="0" dirty="0">
                    <a:solidFill>
                      <a:schemeClr val="tx1"/>
                    </a:solidFill>
                    <a:effectLst/>
                  </a:rPr>
                  <a:t> by row requires the </a:t>
                </a:r>
                <a:r>
                  <a:rPr lang="en-GB" b="0" dirty="0" err="1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keepdim</a:t>
                </a:r>
                <a:r>
                  <a:rPr lang="en-GB" b="0" dirty="0">
                    <a:solidFill>
                      <a:schemeClr val="tx1"/>
                    </a:solidFill>
                    <a:effectLst/>
                  </a:rPr>
                  <a:t> parameter somewhere…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081CFE-9949-6A3A-F6F0-E33D2ABFC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7" y="1480930"/>
                <a:ext cx="8089522" cy="2585323"/>
              </a:xfrm>
              <a:prstGeom prst="rect">
                <a:avLst/>
              </a:prstGeom>
              <a:blipFill>
                <a:blip r:embed="rId3"/>
                <a:stretch>
                  <a:fillRect l="-627" t="-976" r="-157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114297-0EDC-CD86-683E-0D31E71A6854}"/>
              </a:ext>
            </a:extLst>
          </p:cNvPr>
          <p:cNvSpPr txBox="1"/>
          <p:nvPr/>
        </p:nvSpPr>
        <p:spPr>
          <a:xfrm>
            <a:off x="489867" y="193925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A few tips…</a:t>
            </a:r>
          </a:p>
        </p:txBody>
      </p:sp>
    </p:spTree>
    <p:extLst>
      <p:ext uri="{BB962C8B-B14F-4D97-AF65-F5344CB8AC3E}">
        <p14:creationId xmlns:p14="http://schemas.microsoft.com/office/powerpoint/2010/main" val="3026125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8734A0C2-A606-E197-6AF1-AFDC119A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919CA-0EB4-928D-9124-40973C8492EF}"/>
              </a:ext>
            </a:extLst>
          </p:cNvPr>
          <p:cNvSpPr txBox="1"/>
          <p:nvPr/>
        </p:nvSpPr>
        <p:spPr>
          <a:xfrm>
            <a:off x="833377" y="1192695"/>
            <a:ext cx="103653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torch.randn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((7,7))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a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tensor([[ 1.2555,  0.6821,  0.9131, -0.7238,  0.5636, -2.8689, -0.4744],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[ 2.1393, -0.8737,  2.4039,  0.0056,  0.6169, -0.2245, -0.2242],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[ 0.1821, -0.4250, -0.1115, -0.3568, -2.2182,  0.9574,  1.9415],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[-0.2646,  1.7013, -2.7297,  0.3786, -1.7883,  0.8484, -0.1894],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[-0.5430, -0.2352,  0.4820, -0.0737,  0.8632,  0.1648,  1.1864],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[ 1.3596, -0.6411,  2.9097,  0.9422, -0.0167, -0.1453, -0.6059],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[-0.4946,  0.2705,  0.5348, -1.8176, -1.3861, -1.0276, -1.0050]])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a.sum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(axis=1)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tensor([-0.6527,  3.8434, -0.0306, -2.0437,  1.8446,  3.8025, -4.9256])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a.sum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(axis=1, </a:t>
            </a:r>
            <a:r>
              <a:rPr lang="en-GB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keepdim</a:t>
            </a:r>
            <a:r>
              <a:rPr lang="en-GB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=True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tensor([[-0.6527],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[ 3.8434],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[-0.0306],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[-2.0437],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[ 1.8446],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[ 3.8025],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[-4.9256]])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21BB1-B9D9-CF36-49C6-E34E90938247}"/>
              </a:ext>
            </a:extLst>
          </p:cNvPr>
          <p:cNvSpPr txBox="1"/>
          <p:nvPr/>
        </p:nvSpPr>
        <p:spPr>
          <a:xfrm>
            <a:off x="509745" y="193926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A few tips…</a:t>
            </a:r>
          </a:p>
        </p:txBody>
      </p:sp>
    </p:spTree>
    <p:extLst>
      <p:ext uri="{BB962C8B-B14F-4D97-AF65-F5344CB8AC3E}">
        <p14:creationId xmlns:p14="http://schemas.microsoft.com/office/powerpoint/2010/main" val="3135870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F3AC7AAA-44E4-66A4-4828-C93CD3EAC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281C6EE-6465-4B9C-07A4-F2EB2DDBF380}"/>
              </a:ext>
            </a:extLst>
          </p:cNvPr>
          <p:cNvSpPr txBox="1"/>
          <p:nvPr/>
        </p:nvSpPr>
        <p:spPr>
          <a:xfrm>
            <a:off x="479928" y="177371"/>
            <a:ext cx="715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3: A Neural Probabilistic Language Model</a:t>
            </a:r>
          </a:p>
        </p:txBody>
      </p:sp>
      <p:pic>
        <p:nvPicPr>
          <p:cNvPr id="80" name="Picture 79" descr="A diagram of a network&#10;&#10;Description automatically generated">
            <a:extLst>
              <a:ext uri="{FF2B5EF4-FFF2-40B4-BE49-F238E27FC236}">
                <a16:creationId xmlns:a16="http://schemas.microsoft.com/office/drawing/2014/main" id="{49501B0F-A08C-AE53-A21D-D8414BB6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73" y="1096529"/>
            <a:ext cx="7772400" cy="497271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71087EB-CD48-34DB-FFE6-22878D4BA9FC}"/>
              </a:ext>
            </a:extLst>
          </p:cNvPr>
          <p:cNvSpPr txBox="1"/>
          <p:nvPr/>
        </p:nvSpPr>
        <p:spPr>
          <a:xfrm>
            <a:off x="0" y="6526740"/>
            <a:ext cx="439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Neural Probabilistic Language Model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Bengio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et al, 2003</a:t>
            </a:r>
          </a:p>
        </p:txBody>
      </p:sp>
    </p:spTree>
    <p:extLst>
      <p:ext uri="{BB962C8B-B14F-4D97-AF65-F5344CB8AC3E}">
        <p14:creationId xmlns:p14="http://schemas.microsoft.com/office/powerpoint/2010/main" val="1973922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3F048F13-DDC8-173E-4C92-B3CE8D17A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D4EBEC53-74AC-4875-001D-30913A6CF1D7}"/>
              </a:ext>
            </a:extLst>
          </p:cNvPr>
          <p:cNvSpPr txBox="1"/>
          <p:nvPr/>
        </p:nvSpPr>
        <p:spPr>
          <a:xfrm>
            <a:off x="479928" y="177371"/>
            <a:ext cx="715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Step 3: A Neural Probabilistic Language Model</a:t>
            </a:r>
          </a:p>
        </p:txBody>
      </p:sp>
      <p:pic>
        <p:nvPicPr>
          <p:cNvPr id="80" name="Picture 79" descr="A diagram of a network&#10;&#10;Description automatically generated">
            <a:extLst>
              <a:ext uri="{FF2B5EF4-FFF2-40B4-BE49-F238E27FC236}">
                <a16:creationId xmlns:a16="http://schemas.microsoft.com/office/drawing/2014/main" id="{A422BAA4-55F0-F424-10FD-DC893AE8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59" y="1541685"/>
            <a:ext cx="7772400" cy="497271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48CB2E2-C93C-743A-7DEE-82BFD5E1CC30}"/>
              </a:ext>
            </a:extLst>
          </p:cNvPr>
          <p:cNvSpPr txBox="1"/>
          <p:nvPr/>
        </p:nvSpPr>
        <p:spPr>
          <a:xfrm>
            <a:off x="0" y="6526740"/>
            <a:ext cx="439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Neural Probabilistic Language Model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Bengio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et al, 2003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5A1D4-D2FF-1BB2-89A2-21426005F43E}"/>
                  </a:ext>
                </a:extLst>
              </p:cNvPr>
              <p:cNvSpPr txBox="1"/>
              <p:nvPr/>
            </p:nvSpPr>
            <p:spPr>
              <a:xfrm>
                <a:off x="1608577" y="4522260"/>
                <a:ext cx="1734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= dictionary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5A1D4-D2FF-1BB2-89A2-21426005F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577" y="4522260"/>
                <a:ext cx="1734834" cy="276999"/>
              </a:xfrm>
              <a:prstGeom prst="rect">
                <a:avLst/>
              </a:prstGeom>
              <a:blipFill>
                <a:blip r:embed="rId5"/>
                <a:stretch>
                  <a:fillRect l="-4348" t="-27273" r="-7246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E234A85-F309-470F-222B-BB80DEA28725}"/>
              </a:ext>
            </a:extLst>
          </p:cNvPr>
          <p:cNvSpPr txBox="1"/>
          <p:nvPr/>
        </p:nvSpPr>
        <p:spPr>
          <a:xfrm>
            <a:off x="8191594" y="3429000"/>
            <a:ext cx="18739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emb</a:t>
            </a:r>
            <a:r>
              <a:rPr lang="en-US" dirty="0"/>
              <a:t> = C[</a:t>
            </a:r>
            <a:r>
              <a:rPr lang="en-US" dirty="0" err="1"/>
              <a:t>X_train</a:t>
            </a:r>
            <a:r>
              <a:rPr lang="en-US" dirty="0"/>
              <a:t>[ix]]</a:t>
            </a:r>
          </a:p>
          <a:p>
            <a:r>
              <a:rPr lang="en-US" dirty="0" err="1"/>
              <a:t>emb</a:t>
            </a:r>
            <a:r>
              <a:rPr lang="en-US" dirty="0"/>
              <a:t> = </a:t>
            </a:r>
            <a:r>
              <a:rPr lang="en-US" dirty="0" err="1"/>
              <a:t>emb.view</a:t>
            </a:r>
            <a:r>
              <a:rPr lang="en-US" dirty="0"/>
              <a:t>(…)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A0732-3F0A-8EF4-EF95-3E8CCB78B71B}"/>
              </a:ext>
            </a:extLst>
          </p:cNvPr>
          <p:cNvSpPr txBox="1"/>
          <p:nvPr/>
        </p:nvSpPr>
        <p:spPr>
          <a:xfrm>
            <a:off x="330823" y="1891148"/>
            <a:ext cx="2555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X_train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tensor([</a:t>
            </a:r>
          </a:p>
          <a:p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[ 0, 0, 0], </a:t>
            </a:r>
          </a:p>
          <a:p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[ 0, 0, 5], </a:t>
            </a:r>
          </a:p>
          <a:p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[ 0, 5, 2], ..., </a:t>
            </a:r>
          </a:p>
          <a:p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[25, 1, 14], </a:t>
            </a:r>
          </a:p>
          <a:p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[ 1, 14, 14], </a:t>
            </a:r>
          </a:p>
          <a:p>
            <a:r>
              <a:rPr lang="en-GB" b="0" i="0" dirty="0">
                <a:solidFill>
                  <a:schemeClr val="bg2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[14, 14, 9]])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E08E68-66D1-C42F-D89A-EF3048D45B7B}"/>
                  </a:ext>
                </a:extLst>
              </p:cNvPr>
              <p:cNvSpPr txBox="1"/>
              <p:nvPr/>
            </p:nvSpPr>
            <p:spPr>
              <a:xfrm>
                <a:off x="8632229" y="2526351"/>
                <a:ext cx="2568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𝑒𝑚𝑏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E08E68-66D1-C42F-D89A-EF3048D45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29" y="2526351"/>
                <a:ext cx="2568395" cy="276999"/>
              </a:xfrm>
              <a:prstGeom prst="rect">
                <a:avLst/>
              </a:prstGeom>
              <a:blipFill>
                <a:blip r:embed="rId6"/>
                <a:stretch>
                  <a:fillRect l="-1970" t="-4348" r="-29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B979E-3DF8-99AF-BC51-EABEB8F33004}"/>
                  </a:ext>
                </a:extLst>
              </p:cNvPr>
              <p:cNvSpPr txBox="1"/>
              <p:nvPr/>
            </p:nvSpPr>
            <p:spPr>
              <a:xfrm>
                <a:off x="8632229" y="1805716"/>
                <a:ext cx="2820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B979E-3DF8-99AF-BC51-EABEB8F33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29" y="1805716"/>
                <a:ext cx="2820067" cy="276999"/>
              </a:xfrm>
              <a:prstGeom prst="rect">
                <a:avLst/>
              </a:prstGeom>
              <a:blipFill>
                <a:blip r:embed="rId7"/>
                <a:stretch>
                  <a:fillRect l="-1345" t="-8696" r="-134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66F68A4B-6DE3-E422-A237-2E254C6F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D90C0-6362-F6C4-D7B3-567A55AE7CE2}"/>
              </a:ext>
            </a:extLst>
          </p:cNvPr>
          <p:cNvSpPr txBox="1"/>
          <p:nvPr/>
        </p:nvSpPr>
        <p:spPr>
          <a:xfrm>
            <a:off x="528267" y="318052"/>
            <a:ext cx="806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Let’s venture into the variations of a deep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8A86D-7FA2-8E80-261D-A8DC6C2A85D6}"/>
              </a:ext>
            </a:extLst>
          </p:cNvPr>
          <p:cNvSpPr txBox="1"/>
          <p:nvPr/>
        </p:nvSpPr>
        <p:spPr>
          <a:xfrm>
            <a:off x="528267" y="1401417"/>
            <a:ext cx="6012993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Network architecture and inductive bias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Loss function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Activation function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Initialization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Residual networks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Batch norm, layer norm</a:t>
            </a:r>
          </a:p>
        </p:txBody>
      </p:sp>
    </p:spTree>
    <p:extLst>
      <p:ext uri="{BB962C8B-B14F-4D97-AF65-F5344CB8AC3E}">
        <p14:creationId xmlns:p14="http://schemas.microsoft.com/office/powerpoint/2010/main" val="164592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A645ECCE-E88C-F435-7569-8A5FEF0B7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E24DF-9724-65AE-AF33-19A0C2F3CD12}"/>
              </a:ext>
            </a:extLst>
          </p:cNvPr>
          <p:cNvSpPr txBox="1"/>
          <p:nvPr/>
        </p:nvSpPr>
        <p:spPr>
          <a:xfrm>
            <a:off x="528267" y="31805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Inductive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7CB6A-F72B-4CC4-EAAB-79F7E8200346}"/>
              </a:ext>
            </a:extLst>
          </p:cNvPr>
          <p:cNvSpPr txBox="1"/>
          <p:nvPr/>
        </p:nvSpPr>
        <p:spPr>
          <a:xfrm>
            <a:off x="528267" y="1133061"/>
            <a:ext cx="11380303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Set of assumptions made by the model about the relationship between input data and output data.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Examples: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Minimum 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Maximum margin (SVM)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Minimum cross-validation error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Neural net architecture (convnet, transformer)</a:t>
            </a:r>
          </a:p>
        </p:txBody>
      </p:sp>
    </p:spTree>
    <p:extLst>
      <p:ext uri="{BB962C8B-B14F-4D97-AF65-F5344CB8AC3E}">
        <p14:creationId xmlns:p14="http://schemas.microsoft.com/office/powerpoint/2010/main" val="11951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7B716814-1E3E-84CD-8656-1737C6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DF83A-B8D1-226D-58E5-6B42DD065AFB}"/>
              </a:ext>
            </a:extLst>
          </p:cNvPr>
          <p:cNvSpPr txBox="1"/>
          <p:nvPr/>
        </p:nvSpPr>
        <p:spPr>
          <a:xfrm>
            <a:off x="528267" y="318052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Do networks have to be deep?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8EEDB-0823-3FA2-71C8-DD66220E4AF3}"/>
              </a:ext>
            </a:extLst>
          </p:cNvPr>
          <p:cNvSpPr txBox="1"/>
          <p:nvPr/>
        </p:nvSpPr>
        <p:spPr>
          <a:xfrm>
            <a:off x="528267" y="1351722"/>
            <a:ext cx="1138030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Empirical evidence: shallow networks don’t work as well as deeper ones.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Intuition: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Deep networks can represent more complex functions with the parameter count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Deep networks are easier to train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Deep network impose better inductive bias</a:t>
            </a:r>
          </a:p>
        </p:txBody>
      </p:sp>
    </p:spTree>
    <p:extLst>
      <p:ext uri="{BB962C8B-B14F-4D97-AF65-F5344CB8AC3E}">
        <p14:creationId xmlns:p14="http://schemas.microsoft.com/office/powerpoint/2010/main" val="413661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CC3C7AB-7EF9-36E8-037B-4C17EE83D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97A69-4171-6A2C-0713-5D6A0ECB4EC2}"/>
              </a:ext>
            </a:extLst>
          </p:cNvPr>
          <p:cNvSpPr txBox="1"/>
          <p:nvPr/>
        </p:nvSpPr>
        <p:spPr>
          <a:xfrm>
            <a:off x="528267" y="318052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The challenges of 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15478-7CCC-0D8D-8018-DB37B8AA3B33}"/>
              </a:ext>
            </a:extLst>
          </p:cNvPr>
          <p:cNvSpPr txBox="1"/>
          <p:nvPr/>
        </p:nvSpPr>
        <p:spPr>
          <a:xfrm>
            <a:off x="405848" y="1351722"/>
            <a:ext cx="1138030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Vanishing/exploding gradients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Shattered gradients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0C82C-87EF-A103-B56F-DBF6B485506D}"/>
              </a:ext>
            </a:extLst>
          </p:cNvPr>
          <p:cNvSpPr txBox="1"/>
          <p:nvPr/>
        </p:nvSpPr>
        <p:spPr>
          <a:xfrm>
            <a:off x="405847" y="3889513"/>
            <a:ext cx="1138030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In short, depth is required but comes with challenges that need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410884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492E10BE-B114-A4B5-476E-CC4FFE3C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21DA7-2FE5-36C6-AC86-7EB2712A4C38}"/>
              </a:ext>
            </a:extLst>
          </p:cNvPr>
          <p:cNvSpPr txBox="1"/>
          <p:nvPr/>
        </p:nvSpPr>
        <p:spPr>
          <a:xfrm>
            <a:off x="528267" y="318052"/>
            <a:ext cx="806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Work Sans" pitchFamily="2" charset="77"/>
              </a:rPr>
              <a:t>Let’s venture into the variations of a deep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3D7C8-9ACA-CF93-BD5B-DFCF28DAF9D3}"/>
              </a:ext>
            </a:extLst>
          </p:cNvPr>
          <p:cNvSpPr txBox="1"/>
          <p:nvPr/>
        </p:nvSpPr>
        <p:spPr>
          <a:xfrm>
            <a:off x="528267" y="1401417"/>
            <a:ext cx="6012993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Network architecture and inductive bias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Loss function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Activation function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Initialization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Residual networks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Batch norm, layer norm</a:t>
            </a:r>
          </a:p>
        </p:txBody>
      </p:sp>
    </p:spTree>
    <p:extLst>
      <p:ext uri="{BB962C8B-B14F-4D97-AF65-F5344CB8AC3E}">
        <p14:creationId xmlns:p14="http://schemas.microsoft.com/office/powerpoint/2010/main" val="161879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26944</TotalTime>
  <Words>1699</Words>
  <Application>Microsoft Macintosh PowerPoint</Application>
  <PresentationFormat>Widescreen</PresentationFormat>
  <Paragraphs>355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Menlo</vt:lpstr>
      <vt:lpstr>Raleway</vt:lpstr>
      <vt:lpstr>Segoe Script</vt:lpstr>
      <vt:lpstr>Work Sans</vt:lpstr>
      <vt:lpstr>Office Theme</vt:lpstr>
      <vt:lpstr>Deep learning Unpacking Transformers, LLMs and image generation</vt:lpstr>
      <vt:lpstr>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Unpacking Transformers, LLMs and image generation</dc:title>
  <dc:creator>Olivier Koch</dc:creator>
  <cp:lastModifiedBy>Olivier Koch</cp:lastModifiedBy>
  <cp:revision>121</cp:revision>
  <dcterms:created xsi:type="dcterms:W3CDTF">2024-01-05T14:51:14Z</dcterms:created>
  <dcterms:modified xsi:type="dcterms:W3CDTF">2024-03-03T16:59:49Z</dcterms:modified>
</cp:coreProperties>
</file>