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08"/>
    <p:restoredTop sz="96405"/>
  </p:normalViewPr>
  <p:slideViewPr>
    <p:cSldViewPr snapToGrid="0">
      <p:cViewPr varScale="1">
        <p:scale>
          <a:sx n="117" d="100"/>
          <a:sy n="117" d="100"/>
        </p:scale>
        <p:origin x="38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9/8/25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9/8/25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4D819-9F07-4261-B09B-9E467E5D9002}" type="datetimeFigureOut">
              <a:rPr lang="en-US" dirty="0"/>
              <a:t>9/8/25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9334D819-9F07-4261-B09B-9E467E5D9002}" type="datetimeFigureOut">
              <a:rPr lang="en-US" dirty="0"/>
              <a:t>9/8/25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71766878-3199-4EAB-94E7-2D6D11070E1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334D819-9F07-4261-B09B-9E467E5D9002}" type="datetimeFigureOut">
              <a:rPr lang="en-US" dirty="0"/>
              <a:pPr/>
              <a:t>9/8/25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71766878-3199-4EAB-94E7-2D6D11070E14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3CDFF-C335-954C-E88F-C3BA54F49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TW" dirty="0"/>
              <a:t>emplate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4B7B62-12F6-44B6-026C-889540C10E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TW" dirty="0"/>
              <a:t>Nodejs</a:t>
            </a:r>
          </a:p>
        </p:txBody>
      </p:sp>
    </p:spTree>
    <p:extLst>
      <p:ext uri="{BB962C8B-B14F-4D97-AF65-F5344CB8AC3E}">
        <p14:creationId xmlns:p14="http://schemas.microsoft.com/office/powerpoint/2010/main" val="1177214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2A222-F148-611D-875D-0CABB10BE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template engine?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2769B-3072-C6C6-2E7D-5333E4367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ko-KR" altLang="en-US" i="0" u="none" strike="noStrike" dirty="0" err="1">
                <a:solidFill>
                  <a:srgbClr val="000000"/>
                </a:solidFill>
                <a:effectLst/>
              </a:rPr>
              <a:t>目的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Objective)：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i="0" u="none" strike="noStrike" dirty="0" err="1">
                <a:solidFill>
                  <a:srgbClr val="000000"/>
                </a:solidFill>
                <a:effectLst/>
              </a:rPr>
              <a:t>將資料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（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Data）</a:t>
            </a:r>
            <a:r>
              <a:rPr lang="ko-KR" altLang="en-US" i="0" u="none" strike="noStrike" dirty="0" err="1">
                <a:solidFill>
                  <a:srgbClr val="000000"/>
                </a:solidFill>
                <a:effectLst/>
              </a:rPr>
              <a:t>與模板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（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Template）</a:t>
            </a:r>
            <a:r>
              <a:rPr lang="ko-KR" altLang="en-US" i="0" u="none" strike="noStrike" dirty="0" err="1">
                <a:solidFill>
                  <a:srgbClr val="000000"/>
                </a:solidFill>
                <a:effectLst/>
              </a:rPr>
              <a:t>結合</a:t>
            </a:r>
            <a:endParaRPr lang="ko-KR" altLang="en-US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i="0" u="none" strike="noStrike" dirty="0" err="1">
                <a:solidFill>
                  <a:srgbClr val="000000"/>
                </a:solidFill>
                <a:effectLst/>
              </a:rPr>
              <a:t>自動生成目標文件，提高開發效率</a:t>
            </a:r>
            <a:r>
              <a:rPr lang="en-US" altLang="ko-KR" dirty="0">
                <a:solidFill>
                  <a:srgbClr val="000000"/>
                </a:solidFill>
              </a:rPr>
              <a:t>,</a:t>
            </a:r>
            <a:r>
              <a:rPr lang="zh-TW" altLang="en-US" dirty="0">
                <a:solidFill>
                  <a:srgbClr val="000000"/>
                </a:solidFill>
              </a:rPr>
              <a:t> 統一開發模式</a:t>
            </a:r>
            <a:endParaRPr lang="en-US" altLang="ko-KR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ko-KR" altLang="en-US" i="0" u="none" strike="noStrike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ko-KR" altLang="en-US" i="0" u="none" strike="noStrike" dirty="0" err="1">
                <a:solidFill>
                  <a:srgbClr val="000000"/>
                </a:solidFill>
                <a:effectLst/>
              </a:rPr>
              <a:t>概念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altLang="ko-KR" i="0" u="none" strike="noStrike" dirty="0">
                <a:solidFill>
                  <a:srgbClr val="000000"/>
                </a:solidFill>
                <a:effectLst/>
              </a:rPr>
              <a:t>(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Concept)：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i="0" u="none" strike="noStrike" dirty="0" err="1">
                <a:solidFill>
                  <a:srgbClr val="000000"/>
                </a:solidFill>
                <a:effectLst/>
              </a:rPr>
              <a:t>使用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YAML </a:t>
            </a:r>
            <a:r>
              <a:rPr lang="ko-KR" altLang="en-US" i="0" u="none" strike="noStrike" dirty="0" err="1">
                <a:solidFill>
                  <a:srgbClr val="000000"/>
                </a:solidFill>
                <a:effectLst/>
              </a:rPr>
              <a:t>進行配置</a:t>
            </a:r>
            <a:endParaRPr lang="ko-KR" altLang="en-US" i="0" u="none" strike="noStrike" dirty="0">
              <a:solidFill>
                <a:srgbClr val="00000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ko-KR" altLang="en-US" i="0" u="none" strike="noStrike" dirty="0" err="1">
                <a:solidFill>
                  <a:srgbClr val="000000"/>
                </a:solidFill>
                <a:effectLst/>
              </a:rPr>
              <a:t>根據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YAML </a:t>
            </a:r>
            <a:r>
              <a:rPr lang="ko-KR" altLang="en-US" i="0" u="none" strike="noStrike" dirty="0" err="1">
                <a:solidFill>
                  <a:srgbClr val="000000"/>
                </a:solidFill>
                <a:effectLst/>
              </a:rPr>
              <a:t>配置，自動生成對應</a:t>
            </a:r>
            <a:r>
              <a:rPr lang="ko-KR" altLang="en-US" i="0" u="none" strike="noStrike" dirty="0">
                <a:solidFill>
                  <a:srgbClr val="000000"/>
                </a:solidFill>
                <a:effectLst/>
              </a:rPr>
              <a:t> </a:t>
            </a:r>
            <a:r>
              <a:rPr lang="en-US" i="0" u="none" strike="noStrike" dirty="0">
                <a:solidFill>
                  <a:srgbClr val="000000"/>
                </a:solidFill>
                <a:effectLst/>
              </a:rPr>
              <a:t>Module</a:t>
            </a: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801197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88692-9B11-1307-E8A0-71C8A8538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Core</a:t>
            </a:r>
            <a:r>
              <a:rPr lang="zh-TW" altLang="en-US" dirty="0"/>
              <a:t> </a:t>
            </a:r>
            <a:r>
              <a:rPr lang="en-US" altLang="zh-TW" dirty="0"/>
              <a:t>concept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B418A-372C-74E6-17AB-925332908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Template (</a:t>
            </a:r>
            <a:r>
              <a:rPr lang="ko-KR" altLang="en-US" b="1" i="0" u="none" strike="noStrike" dirty="0" err="1">
                <a:solidFill>
                  <a:srgbClr val="000000"/>
                </a:solidFill>
                <a:effectLst/>
              </a:rPr>
              <a:t>模板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</a:rPr>
              <a:t>)</a:t>
            </a:r>
            <a:endParaRPr lang="ko-KR" altLang="en-US" b="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ko-KR" altLang="en-US" b="0" i="0" u="none" strike="noStrike" dirty="0" err="1">
                <a:solidFill>
                  <a:srgbClr val="000000"/>
                </a:solidFill>
                <a:effectLst/>
              </a:rPr>
              <a:t>定義結構和佈局，包含變數和控制語法</a:t>
            </a:r>
            <a:endParaRPr lang="ko-KR" altLang="en-US" b="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ko-KR" altLang="en-US" b="0" i="0" u="none" strike="noStrike" dirty="0" err="1">
                <a:solidFill>
                  <a:srgbClr val="000000"/>
                </a:solidFill>
                <a:effectLst/>
              </a:rPr>
              <a:t>範例</a:t>
            </a:r>
            <a:r>
              <a:rPr lang="en-US" altLang="ko-KR" b="0" i="0" u="none" strike="noStrike" dirty="0">
                <a:solidFill>
                  <a:srgbClr val="000000"/>
                </a:solidFill>
                <a:effectLst/>
              </a:rPr>
              <a:t>: {{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name}}, {{#each items}} ... {{/each}}</a:t>
            </a:r>
          </a:p>
          <a:p>
            <a:pPr marL="0" indent="0" algn="l"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Data (</a:t>
            </a:r>
            <a:r>
              <a:rPr lang="ko-KR" altLang="en-US" b="1" i="0" u="none" strike="noStrike" dirty="0" err="1">
                <a:solidFill>
                  <a:srgbClr val="000000"/>
                </a:solidFill>
                <a:effectLst/>
              </a:rPr>
              <a:t>資料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</a:rPr>
              <a:t>)</a:t>
            </a:r>
            <a:endParaRPr lang="ko-KR" altLang="en-US" b="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ko-KR" altLang="en-US" b="0" i="0" u="none" strike="noStrike" dirty="0" err="1">
                <a:solidFill>
                  <a:srgbClr val="000000"/>
                </a:solidFill>
                <a:effectLst/>
              </a:rPr>
              <a:t>提供模板渲染所需的內容</a:t>
            </a:r>
            <a:endParaRPr lang="ko-KR" altLang="en-US" b="0" i="0" u="none" strike="noStrike" dirty="0">
              <a:solidFill>
                <a:srgbClr val="000000"/>
              </a:solidFill>
              <a:effectLst/>
            </a:endParaRPr>
          </a:p>
          <a:p>
            <a:pPr marL="0" indent="0" algn="l">
              <a:buNone/>
            </a:pPr>
            <a:r>
              <a:rPr lang="en-US" b="1" i="0" u="none" strike="noStrike" dirty="0">
                <a:solidFill>
                  <a:srgbClr val="000000"/>
                </a:solidFill>
                <a:effectLst/>
              </a:rPr>
              <a:t>Renderer (</a:t>
            </a:r>
            <a:r>
              <a:rPr lang="ko-KR" altLang="en-US" b="1" i="0" u="none" strike="noStrike" dirty="0" err="1">
                <a:solidFill>
                  <a:srgbClr val="000000"/>
                </a:solidFill>
                <a:effectLst/>
              </a:rPr>
              <a:t>渲染器</a:t>
            </a:r>
            <a:r>
              <a:rPr lang="en-US" altLang="ko-KR" b="1" i="0" u="none" strike="noStrike" dirty="0">
                <a:solidFill>
                  <a:srgbClr val="000000"/>
                </a:solidFill>
                <a:effectLst/>
              </a:rPr>
              <a:t>)</a:t>
            </a:r>
            <a:endParaRPr lang="ko-KR" altLang="en-US" b="0" i="0" u="none" strike="noStrike" dirty="0">
              <a:solidFill>
                <a:srgbClr val="000000"/>
              </a:solidFill>
              <a:effectLst/>
            </a:endParaRPr>
          </a:p>
          <a:p>
            <a:pPr lvl="1"/>
            <a:r>
              <a:rPr lang="ko-KR" altLang="en-US" b="0" i="0" u="none" strike="noStrike" dirty="0" err="1">
                <a:solidFill>
                  <a:srgbClr val="000000"/>
                </a:solidFill>
                <a:effectLst/>
              </a:rPr>
              <a:t>將模板和資料結合，輸出最終文件</a:t>
            </a:r>
            <a:endParaRPr lang="ko-KR" altLang="en-US" b="0" i="0" u="none" strike="noStrike" dirty="0">
              <a:solidFill>
                <a:srgbClr val="000000"/>
              </a:solidFill>
              <a:effectLst/>
            </a:endParaRPr>
          </a:p>
          <a:p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3852658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9DA7C-C326-2812-7486-9A2F367820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TW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454E2-0E99-394B-9D33-CEDB7E16E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3706" y="1215722"/>
            <a:ext cx="4942294" cy="54136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Abadi MT Condensed Light" panose="020B0306030101010103" pitchFamily="34" charset="77"/>
              </a:rPr>
              <a:t>module:</a:t>
            </a:r>
          </a:p>
          <a:p>
            <a:pPr marL="0" indent="0">
              <a:buNone/>
            </a:pPr>
            <a:r>
              <a:rPr lang="en-US" sz="1600" dirty="0">
                <a:latin typeface="Abadi MT Condensed Light" panose="020B0306030101010103" pitchFamily="34" charset="77"/>
              </a:rPr>
              <a:t>  name: "Status"                /** </a:t>
            </a:r>
            <a:r>
              <a:rPr lang="ko-KR" altLang="en-US" sz="1600" dirty="0" err="1">
                <a:latin typeface="Abadi MT Condensed Light" panose="020B0306030101010103" pitchFamily="34" charset="77"/>
              </a:rPr>
              <a:t>模組名稱</a:t>
            </a:r>
            <a:r>
              <a:rPr lang="ko-KR" altLang="en-US" sz="1600" dirty="0">
                <a:latin typeface="Abadi MT Condensed Light" panose="020B0306030101010103" pitchFamily="34" charset="77"/>
              </a:rPr>
              <a:t> **</a:t>
            </a:r>
            <a:r>
              <a:rPr lang="en-US" altLang="ko-KR" sz="1600" dirty="0">
                <a:latin typeface="Abadi MT Condensed Light" panose="020B0306030101010103" pitchFamily="34" charset="77"/>
              </a:rPr>
              <a:t>/</a:t>
            </a:r>
          </a:p>
          <a:p>
            <a:pPr marL="0" indent="0">
              <a:buNone/>
            </a:pPr>
            <a:r>
              <a:rPr lang="en-US" altLang="ko-KR" sz="1600" dirty="0">
                <a:latin typeface="Abadi MT Condensed Light" panose="020B0306030101010103" pitchFamily="34" charset="77"/>
              </a:rPr>
              <a:t>  </a:t>
            </a:r>
            <a:r>
              <a:rPr lang="en-US" sz="1600" dirty="0" err="1">
                <a:latin typeface="Abadi MT Condensed Light" panose="020B0306030101010103" pitchFamily="34" charset="77"/>
              </a:rPr>
              <a:t>tableName</a:t>
            </a:r>
            <a:r>
              <a:rPr lang="en-US" sz="1600" dirty="0">
                <a:latin typeface="Abadi MT Condensed Light" panose="020B0306030101010103" pitchFamily="34" charset="77"/>
              </a:rPr>
              <a:t>: "statuses"         /** </a:t>
            </a:r>
            <a:r>
              <a:rPr lang="ko-KR" altLang="en-US" sz="1600" dirty="0" err="1">
                <a:latin typeface="Abadi MT Condensed Light" panose="020B0306030101010103" pitchFamily="34" charset="77"/>
              </a:rPr>
              <a:t>對應資料表</a:t>
            </a:r>
            <a:r>
              <a:rPr lang="ko-KR" altLang="en-US" sz="1600" dirty="0">
                <a:latin typeface="Abadi MT Condensed Light" panose="020B0306030101010103" pitchFamily="34" charset="77"/>
              </a:rPr>
              <a:t> **</a:t>
            </a:r>
            <a:r>
              <a:rPr lang="en-US" altLang="ko-KR" sz="1600" dirty="0">
                <a:latin typeface="Abadi MT Condensed Light" panose="020B0306030101010103" pitchFamily="34" charset="77"/>
              </a:rPr>
              <a:t>/</a:t>
            </a:r>
          </a:p>
          <a:p>
            <a:pPr marL="0" indent="0">
              <a:buNone/>
            </a:pPr>
            <a:r>
              <a:rPr lang="en-US" altLang="ko-KR" sz="1600" dirty="0">
                <a:latin typeface="Abadi MT Condensed Light" panose="020B0306030101010103" pitchFamily="34" charset="77"/>
              </a:rPr>
              <a:t>  </a:t>
            </a:r>
            <a:r>
              <a:rPr lang="en-US" sz="1600" dirty="0" err="1">
                <a:latin typeface="Abadi MT Condensed Light" panose="020B0306030101010103" pitchFamily="34" charset="77"/>
              </a:rPr>
              <a:t>output_dir</a:t>
            </a:r>
            <a:r>
              <a:rPr lang="en-US" sz="1600" dirty="0">
                <a:latin typeface="Abadi MT Condensed Light" panose="020B0306030101010103" pitchFamily="34" charset="77"/>
              </a:rPr>
              <a:t>: ./</a:t>
            </a:r>
            <a:r>
              <a:rPr lang="en-US" sz="1600" dirty="0" err="1">
                <a:latin typeface="Abadi MT Condensed Light" panose="020B0306030101010103" pitchFamily="34" charset="77"/>
              </a:rPr>
              <a:t>custom_generated</a:t>
            </a:r>
            <a:r>
              <a:rPr lang="en-US" sz="1600" dirty="0">
                <a:latin typeface="Abadi MT Condensed Light" panose="020B0306030101010103" pitchFamily="34" charset="77"/>
              </a:rPr>
              <a:t> /** </a:t>
            </a:r>
            <a:r>
              <a:rPr lang="ko-KR" altLang="en-US" sz="1600" dirty="0" err="1">
                <a:latin typeface="Abadi MT Condensed Light" panose="020B0306030101010103" pitchFamily="34" charset="77"/>
              </a:rPr>
              <a:t>輸出路徑</a:t>
            </a:r>
            <a:r>
              <a:rPr lang="ko-KR" altLang="en-US" sz="1600" dirty="0">
                <a:latin typeface="Abadi MT Condensed Light" panose="020B0306030101010103" pitchFamily="34" charset="77"/>
              </a:rPr>
              <a:t> **</a:t>
            </a:r>
            <a:r>
              <a:rPr lang="en-US" altLang="ko-KR" sz="1600" dirty="0">
                <a:latin typeface="Abadi MT Condensed Light" panose="020B0306030101010103" pitchFamily="34" charset="77"/>
              </a:rPr>
              <a:t>/</a:t>
            </a:r>
          </a:p>
          <a:p>
            <a:pPr marL="0" indent="0">
              <a:buNone/>
            </a:pPr>
            <a:endParaRPr lang="en-US" altLang="ko-KR" sz="1600" dirty="0">
              <a:latin typeface="Abadi MT Condensed Light" panose="020B0306030101010103" pitchFamily="34" charset="77"/>
            </a:endParaRPr>
          </a:p>
          <a:p>
            <a:pPr marL="0" indent="0">
              <a:buNone/>
            </a:pPr>
            <a:r>
              <a:rPr lang="en-US" altLang="ko-KR" sz="1600" dirty="0">
                <a:latin typeface="Abadi MT Condensed Light" panose="020B0306030101010103" pitchFamily="34" charset="77"/>
              </a:rPr>
              <a:t>  </a:t>
            </a:r>
            <a:r>
              <a:rPr lang="en-US" sz="1600" dirty="0">
                <a:latin typeface="Abadi MT Condensed Light" panose="020B0306030101010103" pitchFamily="34" charset="77"/>
              </a:rPr>
              <a:t>fields:                      /** </a:t>
            </a:r>
            <a:r>
              <a:rPr lang="ko-KR" altLang="en-US" sz="1600" dirty="0" err="1">
                <a:latin typeface="Abadi MT Condensed Light" panose="020B0306030101010103" pitchFamily="34" charset="77"/>
              </a:rPr>
              <a:t>欄位設定</a:t>
            </a:r>
            <a:r>
              <a:rPr lang="ko-KR" altLang="en-US" sz="1600" dirty="0">
                <a:latin typeface="Abadi MT Condensed Light" panose="020B0306030101010103" pitchFamily="34" charset="77"/>
              </a:rPr>
              <a:t> **</a:t>
            </a:r>
            <a:r>
              <a:rPr lang="en-US" altLang="ko-KR" sz="1600" dirty="0">
                <a:latin typeface="Abadi MT Condensed Light" panose="020B0306030101010103" pitchFamily="34" charset="77"/>
              </a:rPr>
              <a:t>/</a:t>
            </a:r>
          </a:p>
          <a:p>
            <a:pPr marL="0" indent="0">
              <a:buNone/>
            </a:pPr>
            <a:r>
              <a:rPr lang="en-US" altLang="ko-KR" sz="1600" dirty="0">
                <a:latin typeface="Abadi MT Condensed Light" panose="020B0306030101010103" pitchFamily="34" charset="77"/>
              </a:rPr>
              <a:t>    - </a:t>
            </a:r>
            <a:r>
              <a:rPr lang="en-US" sz="1600" dirty="0">
                <a:latin typeface="Abadi MT Condensed Light" panose="020B0306030101010103" pitchFamily="34" charset="77"/>
              </a:rPr>
              <a:t>name: "id"               </a:t>
            </a:r>
          </a:p>
          <a:p>
            <a:pPr marL="0" indent="0">
              <a:buNone/>
            </a:pPr>
            <a:r>
              <a:rPr lang="en-US" sz="1600" dirty="0">
                <a:latin typeface="Abadi MT Condensed Light" panose="020B0306030101010103" pitchFamily="34" charset="77"/>
              </a:rPr>
              <a:t>      type: "number"           </a:t>
            </a:r>
          </a:p>
          <a:p>
            <a:pPr marL="0" indent="0">
              <a:buNone/>
            </a:pPr>
            <a:r>
              <a:rPr lang="en-US" sz="1600" dirty="0">
                <a:latin typeface="Abadi MT Condensed Light" panose="020B0306030101010103" pitchFamily="34" charset="77"/>
              </a:rPr>
              <a:t>      </a:t>
            </a:r>
            <a:r>
              <a:rPr lang="en-US" sz="1600" dirty="0" err="1">
                <a:latin typeface="Abadi MT Condensed Light" panose="020B0306030101010103" pitchFamily="34" charset="77"/>
              </a:rPr>
              <a:t>primary_key</a:t>
            </a:r>
            <a:r>
              <a:rPr lang="en-US" sz="1600" dirty="0">
                <a:latin typeface="Abadi MT Condensed Light" panose="020B0306030101010103" pitchFamily="34" charset="77"/>
              </a:rPr>
              <a:t>: true</a:t>
            </a:r>
          </a:p>
          <a:p>
            <a:pPr marL="0" indent="0">
              <a:buNone/>
            </a:pPr>
            <a:r>
              <a:rPr lang="en-US" sz="1600" dirty="0">
                <a:latin typeface="Abadi MT Condensed Light" panose="020B0306030101010103" pitchFamily="34" charset="77"/>
              </a:rPr>
              <a:t>    - name: "name"</a:t>
            </a:r>
          </a:p>
          <a:p>
            <a:pPr marL="0" indent="0">
              <a:buNone/>
            </a:pPr>
            <a:r>
              <a:rPr lang="en-US" sz="1600" dirty="0">
                <a:latin typeface="Abadi MT Condensed Light" panose="020B0306030101010103" pitchFamily="34" charset="77"/>
              </a:rPr>
              <a:t>      type: "string"</a:t>
            </a:r>
          </a:p>
          <a:p>
            <a:pPr marL="0" indent="0">
              <a:buNone/>
            </a:pPr>
            <a:endParaRPr lang="en-US" sz="1600" dirty="0">
              <a:latin typeface="Abadi MT Condensed Light" panose="020B0306030101010103" pitchFamily="34" charset="77"/>
            </a:endParaRPr>
          </a:p>
          <a:p>
            <a:pPr marL="0" indent="0">
              <a:buNone/>
            </a:pPr>
            <a:r>
              <a:rPr lang="en-US" sz="1600" dirty="0">
                <a:latin typeface="Abadi MT Condensed Light" panose="020B0306030101010103" pitchFamily="34" charset="77"/>
              </a:rPr>
              <a:t>  </a:t>
            </a:r>
            <a:r>
              <a:rPr lang="en-US" sz="1600" dirty="0" err="1">
                <a:latin typeface="Abadi MT Condensed Light" panose="020B0306030101010103" pitchFamily="34" charset="77"/>
              </a:rPr>
              <a:t>generate_service</a:t>
            </a:r>
            <a:r>
              <a:rPr lang="en-US" sz="1600" dirty="0">
                <a:latin typeface="Abadi MT Condensed Light" panose="020B0306030101010103" pitchFamily="34" charset="77"/>
              </a:rPr>
              <a:t>: true        /** </a:t>
            </a:r>
            <a:r>
              <a:rPr lang="ko-KR" altLang="en-US" sz="1600" dirty="0" err="1">
                <a:latin typeface="Abadi MT Condensed Light" panose="020B0306030101010103" pitchFamily="34" charset="77"/>
              </a:rPr>
              <a:t>生成</a:t>
            </a:r>
            <a:r>
              <a:rPr lang="ko-KR" altLang="en-US" sz="1600" dirty="0">
                <a:latin typeface="Abadi MT Condensed Light" panose="020B0306030101010103" pitchFamily="34" charset="77"/>
              </a:rPr>
              <a:t> </a:t>
            </a:r>
            <a:r>
              <a:rPr lang="en-US" sz="1600" dirty="0">
                <a:latin typeface="Abadi MT Condensed Light" panose="020B0306030101010103" pitchFamily="34" charset="77"/>
              </a:rPr>
              <a:t>Service **/</a:t>
            </a:r>
          </a:p>
          <a:p>
            <a:pPr marL="0" indent="0">
              <a:buNone/>
            </a:pPr>
            <a:r>
              <a:rPr lang="en-US" sz="1600" dirty="0">
                <a:latin typeface="Abadi MT Condensed Light" panose="020B0306030101010103" pitchFamily="34" charset="77"/>
              </a:rPr>
              <a:t>  </a:t>
            </a:r>
            <a:r>
              <a:rPr lang="en-US" sz="1600" dirty="0" err="1">
                <a:latin typeface="Abadi MT Condensed Light" panose="020B0306030101010103" pitchFamily="34" charset="77"/>
              </a:rPr>
              <a:t>generate_repository</a:t>
            </a:r>
            <a:r>
              <a:rPr lang="en-US" sz="1600" dirty="0">
                <a:latin typeface="Abadi MT Condensed Light" panose="020B0306030101010103" pitchFamily="34" charset="77"/>
              </a:rPr>
              <a:t>: true     /** </a:t>
            </a:r>
            <a:r>
              <a:rPr lang="ko-KR" altLang="en-US" sz="1600" dirty="0" err="1">
                <a:latin typeface="Abadi MT Condensed Light" panose="020B0306030101010103" pitchFamily="34" charset="77"/>
              </a:rPr>
              <a:t>生成</a:t>
            </a:r>
            <a:r>
              <a:rPr lang="ko-KR" altLang="en-US" sz="1600" dirty="0">
                <a:latin typeface="Abadi MT Condensed Light" panose="020B0306030101010103" pitchFamily="34" charset="77"/>
              </a:rPr>
              <a:t> </a:t>
            </a:r>
            <a:r>
              <a:rPr lang="en-US" sz="1600" dirty="0">
                <a:latin typeface="Abadi MT Condensed Light" panose="020B0306030101010103" pitchFamily="34" charset="77"/>
              </a:rPr>
              <a:t>Repository **/</a:t>
            </a:r>
          </a:p>
          <a:p>
            <a:pPr marL="0" indent="0">
              <a:buNone/>
            </a:pPr>
            <a:endParaRPr lang="en-US" sz="1600" dirty="0">
              <a:latin typeface="Abadi MT Condensed Light" panose="020B0306030101010103" pitchFamily="34" charset="77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80F2111-C036-74FF-D634-01C1C1256725}"/>
              </a:ext>
            </a:extLst>
          </p:cNvPr>
          <p:cNvSpPr txBox="1">
            <a:spLocks/>
          </p:cNvSpPr>
          <p:nvPr/>
        </p:nvSpPr>
        <p:spPr>
          <a:xfrm>
            <a:off x="6427969" y="516158"/>
            <a:ext cx="2362380" cy="2716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badi MT Condensed Light" panose="020B0306030101010103" pitchFamily="34" charset="77"/>
              </a:rPr>
              <a:t>  /** Controller </a:t>
            </a:r>
            <a:r>
              <a:rPr lang="ko-KR" altLang="en-US" sz="1600" dirty="0" err="1">
                <a:latin typeface="Abadi MT Condensed Light" panose="020B0306030101010103" pitchFamily="34" charset="77"/>
              </a:rPr>
              <a:t>配置</a:t>
            </a:r>
            <a:r>
              <a:rPr lang="ko-KR" altLang="en-US" sz="1600" dirty="0">
                <a:latin typeface="Abadi MT Condensed Light" panose="020B0306030101010103" pitchFamily="34" charset="77"/>
              </a:rPr>
              <a:t> **</a:t>
            </a:r>
            <a:r>
              <a:rPr lang="en-US" altLang="ko-KR" sz="1600" dirty="0">
                <a:latin typeface="Abadi MT Condensed Light" panose="020B0306030101010103" pitchFamily="34" charset="77"/>
              </a:rPr>
              <a:t>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Abadi MT Condensed Light" panose="020B0306030101010103" pitchFamily="34" charset="77"/>
              </a:rPr>
              <a:t>  </a:t>
            </a:r>
            <a:r>
              <a:rPr lang="en-US" sz="1600" dirty="0">
                <a:latin typeface="Abadi MT Condensed Light" panose="020B0306030101010103" pitchFamily="34" charset="77"/>
              </a:rPr>
              <a:t>controllers: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badi MT Condensed Light" panose="020B0306030101010103" pitchFamily="34" charset="77"/>
              </a:rPr>
              <a:t>    name: "</a:t>
            </a:r>
            <a:r>
              <a:rPr lang="en-US" sz="1600" dirty="0" err="1">
                <a:latin typeface="Abadi MT Condensed Light" panose="020B0306030101010103" pitchFamily="34" charset="77"/>
              </a:rPr>
              <a:t>StatusController</a:t>
            </a:r>
            <a:r>
              <a:rPr lang="en-US" sz="1600" dirty="0">
                <a:latin typeface="Abadi MT Condensed Light" panose="020B0306030101010103" pitchFamily="34" charset="77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badi MT Condensed Light" panose="020B0306030101010103" pitchFamily="34" charset="77"/>
              </a:rPr>
              <a:t>    </a:t>
            </a:r>
            <a:r>
              <a:rPr lang="en-US" sz="1600" dirty="0" err="1">
                <a:latin typeface="Abadi MT Condensed Light" panose="020B0306030101010103" pitchFamily="34" charset="77"/>
              </a:rPr>
              <a:t>base_path</a:t>
            </a:r>
            <a:r>
              <a:rPr lang="en-US" sz="1600" dirty="0">
                <a:latin typeface="Abadi MT Condensed Light" panose="020B0306030101010103" pitchFamily="34" charset="77"/>
              </a:rPr>
              <a:t>: "statuses"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badi MT Condensed Light" panose="020B0306030101010103" pitchFamily="34" charset="77"/>
              </a:rPr>
              <a:t>    methods: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badi MT Condensed Light" panose="020B0306030101010103" pitchFamily="34" charset="77"/>
              </a:rPr>
              <a:t>      - name: "</a:t>
            </a:r>
            <a:r>
              <a:rPr lang="en-US" sz="1600" dirty="0" err="1">
                <a:latin typeface="Abadi MT Condensed Light" panose="020B0306030101010103" pitchFamily="34" charset="77"/>
              </a:rPr>
              <a:t>findAll</a:t>
            </a:r>
            <a:r>
              <a:rPr lang="en-US" sz="1600" dirty="0">
                <a:latin typeface="Abadi MT Condensed Light" panose="020B0306030101010103" pitchFamily="34" charset="77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badi MT Condensed Light" panose="020B0306030101010103" pitchFamily="34" charset="77"/>
              </a:rPr>
              <a:t>        </a:t>
            </a:r>
            <a:r>
              <a:rPr lang="en-US" sz="1600" dirty="0" err="1">
                <a:latin typeface="Abadi MT Condensed Light" panose="020B0306030101010103" pitchFamily="34" charset="77"/>
              </a:rPr>
              <a:t>http_method</a:t>
            </a:r>
            <a:r>
              <a:rPr lang="en-US" sz="1600" dirty="0">
                <a:latin typeface="Abadi MT Condensed Light" panose="020B0306030101010103" pitchFamily="34" charset="77"/>
              </a:rPr>
              <a:t>: "Get”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latin typeface="Abadi MT Condensed Light" panose="020B0306030101010103" pitchFamily="34" charset="7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D76880-F1D4-3D0A-BB43-A84F28CAEF2C}"/>
              </a:ext>
            </a:extLst>
          </p:cNvPr>
          <p:cNvSpPr txBox="1"/>
          <p:nvPr/>
        </p:nvSpPr>
        <p:spPr>
          <a:xfrm>
            <a:off x="8479971" y="35487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TW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0895D1E-6F02-DCCD-1A5D-DFF413EE77DE}"/>
              </a:ext>
            </a:extLst>
          </p:cNvPr>
          <p:cNvSpPr txBox="1">
            <a:spLocks/>
          </p:cNvSpPr>
          <p:nvPr/>
        </p:nvSpPr>
        <p:spPr>
          <a:xfrm>
            <a:off x="9100546" y="1746434"/>
            <a:ext cx="2362381" cy="2716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badi MT Condensed Light" panose="020B0306030101010103" pitchFamily="34" charset="77"/>
              </a:rPr>
              <a:t> /** Repository </a:t>
            </a:r>
            <a:r>
              <a:rPr lang="ko-KR" altLang="en-US" sz="1600" dirty="0" err="1">
                <a:latin typeface="Abadi MT Condensed Light" panose="020B0306030101010103" pitchFamily="34" charset="77"/>
              </a:rPr>
              <a:t>方法</a:t>
            </a:r>
            <a:r>
              <a:rPr lang="ko-KR" altLang="en-US" sz="1600" dirty="0">
                <a:latin typeface="Abadi MT Condensed Light" panose="020B0306030101010103" pitchFamily="34" charset="77"/>
              </a:rPr>
              <a:t> **</a:t>
            </a:r>
            <a:r>
              <a:rPr lang="en-US" altLang="ko-KR" sz="1600" dirty="0">
                <a:latin typeface="Abadi MT Condensed Light" panose="020B0306030101010103" pitchFamily="34" charset="77"/>
              </a:rPr>
              <a:t>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Abadi MT Condensed Light" panose="020B0306030101010103" pitchFamily="34" charset="77"/>
              </a:rPr>
              <a:t>  </a:t>
            </a:r>
            <a:r>
              <a:rPr lang="en-US" sz="1600" dirty="0">
                <a:latin typeface="Abadi MT Condensed Light" panose="020B0306030101010103" pitchFamily="34" charset="77"/>
              </a:rPr>
              <a:t>repository: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badi MT Condensed Light" panose="020B0306030101010103" pitchFamily="34" charset="77"/>
              </a:rPr>
              <a:t>    methods: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badi MT Condensed Light" panose="020B0306030101010103" pitchFamily="34" charset="77"/>
              </a:rPr>
              <a:t>      - name: "</a:t>
            </a:r>
            <a:r>
              <a:rPr lang="en-US" sz="1600" dirty="0" err="1">
                <a:latin typeface="Abadi MT Condensed Light" panose="020B0306030101010103" pitchFamily="34" charset="77"/>
              </a:rPr>
              <a:t>findAll</a:t>
            </a:r>
            <a:r>
              <a:rPr lang="en-US" sz="1600" dirty="0">
                <a:latin typeface="Abadi MT Condensed Light" panose="020B0306030101010103" pitchFamily="34" charset="77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badi MT Condensed Light" panose="020B0306030101010103" pitchFamily="34" charset="77"/>
              </a:rPr>
              <a:t>        action: "</a:t>
            </a:r>
            <a:r>
              <a:rPr lang="en-US" sz="1600" dirty="0" err="1">
                <a:latin typeface="Abadi MT Condensed Light" panose="020B0306030101010103" pitchFamily="34" charset="77"/>
              </a:rPr>
              <a:t>findAll</a:t>
            </a:r>
            <a:r>
              <a:rPr lang="en-US" sz="1600" dirty="0">
                <a:latin typeface="Abadi MT Condensed Light" panose="020B0306030101010103" pitchFamily="34" charset="77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badi MT Condensed Light" panose="020B0306030101010103" pitchFamily="34" charset="77"/>
              </a:rPr>
              <a:t>      - name: "</a:t>
            </a:r>
            <a:r>
              <a:rPr lang="en-US" sz="1600" dirty="0" err="1">
                <a:latin typeface="Abadi MT Condensed Light" panose="020B0306030101010103" pitchFamily="34" charset="77"/>
              </a:rPr>
              <a:t>findOneById</a:t>
            </a:r>
            <a:r>
              <a:rPr lang="en-US" sz="1600" dirty="0">
                <a:latin typeface="Abadi MT Condensed Light" panose="020B0306030101010103" pitchFamily="34" charset="77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badi MT Condensed Light" panose="020B0306030101010103" pitchFamily="34" charset="77"/>
              </a:rPr>
              <a:t>        action: "</a:t>
            </a:r>
            <a:r>
              <a:rPr lang="en-US" sz="1600" dirty="0" err="1">
                <a:latin typeface="Abadi MT Condensed Light" panose="020B0306030101010103" pitchFamily="34" charset="77"/>
              </a:rPr>
              <a:t>findOne</a:t>
            </a:r>
            <a:r>
              <a:rPr lang="en-US" sz="1600" dirty="0">
                <a:latin typeface="Abadi MT Condensed Light" panose="020B0306030101010103" pitchFamily="34" charset="77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badi MT Condensed Light" panose="020B0306030101010103" pitchFamily="34" charset="77"/>
              </a:rPr>
              <a:t>        params: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badi MT Condensed Light" panose="020B0306030101010103" pitchFamily="34" charset="77"/>
              </a:rPr>
              <a:t>          - name: "id"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badi MT Condensed Light" panose="020B0306030101010103" pitchFamily="34" charset="77"/>
              </a:rPr>
              <a:t>            type: "number"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47239E8-AA31-A4B2-75A9-9733272B54AF}"/>
              </a:ext>
            </a:extLst>
          </p:cNvPr>
          <p:cNvSpPr txBox="1">
            <a:spLocks/>
          </p:cNvSpPr>
          <p:nvPr/>
        </p:nvSpPr>
        <p:spPr>
          <a:xfrm>
            <a:off x="6433458" y="3232875"/>
            <a:ext cx="2362381" cy="271671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badi MT Condensed Light" panose="020B0306030101010103" pitchFamily="34" charset="77"/>
              </a:rPr>
              <a:t> /** Repository </a:t>
            </a:r>
            <a:r>
              <a:rPr lang="ko-KR" altLang="en-US" sz="1600" dirty="0" err="1">
                <a:latin typeface="Abadi MT Condensed Light" panose="020B0306030101010103" pitchFamily="34" charset="77"/>
              </a:rPr>
              <a:t>方法</a:t>
            </a:r>
            <a:r>
              <a:rPr lang="ko-KR" altLang="en-US" sz="1600" dirty="0">
                <a:latin typeface="Abadi MT Condensed Light" panose="020B0306030101010103" pitchFamily="34" charset="77"/>
              </a:rPr>
              <a:t> **</a:t>
            </a:r>
            <a:r>
              <a:rPr lang="en-US" altLang="ko-KR" sz="1600" dirty="0">
                <a:latin typeface="Abadi MT Condensed Light" panose="020B0306030101010103" pitchFamily="34" charset="77"/>
              </a:rPr>
              <a:t>/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altLang="ko-KR" sz="1600" dirty="0">
                <a:latin typeface="Abadi MT Condensed Light" panose="020B0306030101010103" pitchFamily="34" charset="77"/>
              </a:rPr>
              <a:t>  </a:t>
            </a:r>
            <a:r>
              <a:rPr lang="en-US" sz="1600" dirty="0">
                <a:latin typeface="Abadi MT Condensed Light" panose="020B0306030101010103" pitchFamily="34" charset="77"/>
              </a:rPr>
              <a:t>repository: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badi MT Condensed Light" panose="020B0306030101010103" pitchFamily="34" charset="77"/>
              </a:rPr>
              <a:t>    methods: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badi MT Condensed Light" panose="020B0306030101010103" pitchFamily="34" charset="77"/>
              </a:rPr>
              <a:t>      - name: "</a:t>
            </a:r>
            <a:r>
              <a:rPr lang="en-US" sz="1600" dirty="0" err="1">
                <a:latin typeface="Abadi MT Condensed Light" panose="020B0306030101010103" pitchFamily="34" charset="77"/>
              </a:rPr>
              <a:t>findAll</a:t>
            </a:r>
            <a:r>
              <a:rPr lang="en-US" sz="1600" dirty="0">
                <a:latin typeface="Abadi MT Condensed Light" panose="020B0306030101010103" pitchFamily="34" charset="77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badi MT Condensed Light" panose="020B0306030101010103" pitchFamily="34" charset="77"/>
              </a:rPr>
              <a:t>        action: "</a:t>
            </a:r>
            <a:r>
              <a:rPr lang="en-US" sz="1600" dirty="0" err="1">
                <a:latin typeface="Abadi MT Condensed Light" panose="020B0306030101010103" pitchFamily="34" charset="77"/>
              </a:rPr>
              <a:t>findAll</a:t>
            </a:r>
            <a:r>
              <a:rPr lang="en-US" sz="1600" dirty="0">
                <a:latin typeface="Abadi MT Condensed Light" panose="020B0306030101010103" pitchFamily="34" charset="77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badi MT Condensed Light" panose="020B0306030101010103" pitchFamily="34" charset="77"/>
              </a:rPr>
              <a:t>      - name: "</a:t>
            </a:r>
            <a:r>
              <a:rPr lang="en-US" sz="1600" dirty="0" err="1">
                <a:latin typeface="Abadi MT Condensed Light" panose="020B0306030101010103" pitchFamily="34" charset="77"/>
              </a:rPr>
              <a:t>findOneById</a:t>
            </a:r>
            <a:r>
              <a:rPr lang="en-US" sz="1600" dirty="0">
                <a:latin typeface="Abadi MT Condensed Light" panose="020B0306030101010103" pitchFamily="34" charset="77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badi MT Condensed Light" panose="020B0306030101010103" pitchFamily="34" charset="77"/>
              </a:rPr>
              <a:t>        action: "</a:t>
            </a:r>
            <a:r>
              <a:rPr lang="en-US" sz="1600" dirty="0" err="1">
                <a:latin typeface="Abadi MT Condensed Light" panose="020B0306030101010103" pitchFamily="34" charset="77"/>
              </a:rPr>
              <a:t>findOne</a:t>
            </a:r>
            <a:r>
              <a:rPr lang="en-US" sz="1600" dirty="0">
                <a:latin typeface="Abadi MT Condensed Light" panose="020B0306030101010103" pitchFamily="34" charset="77"/>
              </a:rPr>
              <a:t>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badi MT Condensed Light" panose="020B0306030101010103" pitchFamily="34" charset="77"/>
              </a:rPr>
              <a:t>        params: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badi MT Condensed Light" panose="020B0306030101010103" pitchFamily="34" charset="77"/>
              </a:rPr>
              <a:t>          - name: "id"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>
                <a:latin typeface="Abadi MT Condensed Light" panose="020B0306030101010103" pitchFamily="34" charset="77"/>
              </a:rPr>
              <a:t>            type: "number"</a:t>
            </a:r>
          </a:p>
        </p:txBody>
      </p:sp>
    </p:spTree>
    <p:extLst>
      <p:ext uri="{BB962C8B-B14F-4D97-AF65-F5344CB8AC3E}">
        <p14:creationId xmlns:p14="http://schemas.microsoft.com/office/powerpoint/2010/main" val="4031453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C355620-1734-3753-F325-2A8C6433E3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512057" y="3766079"/>
            <a:ext cx="3092115" cy="784150"/>
          </a:xfrm>
        </p:spPr>
        <p:txBody>
          <a:bodyPr/>
          <a:lstStyle/>
          <a:p>
            <a:r>
              <a:rPr lang="en-US" dirty="0"/>
              <a:t>This was generated based on the </a:t>
            </a:r>
            <a:r>
              <a:rPr lang="en-US" dirty="0" err="1"/>
              <a:t>yml</a:t>
            </a:r>
            <a:r>
              <a:rPr lang="en-US" dirty="0"/>
              <a:t> file.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84D4918-701B-1FEC-07C0-500C53374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12056" y="2481942"/>
            <a:ext cx="3092115" cy="1196671"/>
          </a:xfrm>
        </p:spPr>
        <p:txBody>
          <a:bodyPr/>
          <a:lstStyle/>
          <a:p>
            <a:r>
              <a:rPr lang="en-US" dirty="0"/>
              <a:t>M</a:t>
            </a:r>
            <a:r>
              <a:rPr lang="en-TW" dirty="0"/>
              <a:t>odule generated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1BAC2003-8FC3-5DF3-01F2-8D1DE5DCAE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86895" y="488116"/>
            <a:ext cx="4809105" cy="5881768"/>
          </a:xfrm>
        </p:spPr>
      </p:pic>
    </p:spTree>
    <p:extLst>
      <p:ext uri="{BB962C8B-B14F-4D97-AF65-F5344CB8AC3E}">
        <p14:creationId xmlns:p14="http://schemas.microsoft.com/office/powerpoint/2010/main" val="745332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F57E42-B6A6-ED09-89C0-5B14D0690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</a:t>
            </a:r>
            <a:r>
              <a:rPr lang="en-TW" dirty="0"/>
              <a:t>ech &amp; tools used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B17245-F568-59A3-07C9-AFE0C5BB6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3352979" cy="3593591"/>
          </a:xfrm>
        </p:spPr>
        <p:txBody>
          <a:bodyPr/>
          <a:lstStyle/>
          <a:p>
            <a:r>
              <a:rPr lang="en-TW"/>
              <a:t>HBS (Handlebars)</a:t>
            </a:r>
          </a:p>
          <a:p>
            <a:r>
              <a:rPr lang="en-TW"/>
              <a:t>Nestjs</a:t>
            </a:r>
          </a:p>
          <a:p>
            <a:r>
              <a:rPr lang="en-TW"/>
              <a:t>Node</a:t>
            </a:r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2293935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04CF6-96A1-EEA5-6A3A-29937ABA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</a:t>
            </a:r>
            <a:r>
              <a:rPr lang="en-TW" dirty="0"/>
              <a:t>odel.hbs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798DF4-B004-FFBF-04CC-B7EC6014B2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2286001"/>
            <a:ext cx="4202065" cy="2697483"/>
          </a:xfrm>
        </p:spPr>
        <p:txBody>
          <a:bodyPr/>
          <a:lstStyle/>
          <a:p>
            <a:pPr marL="0" indent="0">
              <a:buNone/>
            </a:pPr>
            <a:r>
              <a:rPr lang="en-TW" dirty="0"/>
              <a:t>Blueprint to render data and generate:</a:t>
            </a:r>
          </a:p>
          <a:p>
            <a:pPr marL="0" indent="0">
              <a:buNone/>
            </a:pPr>
            <a:r>
              <a:rPr lang="en-TW" dirty="0"/>
              <a:t> </a:t>
            </a:r>
          </a:p>
          <a:p>
            <a:pPr marL="0" indent="0">
              <a:buNone/>
            </a:pPr>
            <a:r>
              <a:rPr lang="en-TW" dirty="0"/>
              <a:t>{{model_name}}.model.ts</a:t>
            </a:r>
          </a:p>
          <a:p>
            <a:pPr marL="0" indent="0">
              <a:buNone/>
            </a:pPr>
            <a:endParaRPr lang="en-TW" dirty="0"/>
          </a:p>
          <a:p>
            <a:pPr marL="0" indent="0">
              <a:buNone/>
            </a:pPr>
            <a:r>
              <a:rPr lang="en-US" dirty="0"/>
              <a:t>E</a:t>
            </a:r>
            <a:r>
              <a:rPr lang="en-TW" dirty="0"/>
              <a:t>g: status.model.ts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860F66-480B-F963-3DFC-E873EDA035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7390" y="1556656"/>
            <a:ext cx="6267259" cy="47631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04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93EAE-B488-3C52-C118-A1EF1F6D2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</a:t>
            </a:r>
            <a:endParaRPr lang="en-T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B16B32-21B2-81D5-3031-0A488740C6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3856" y="1796143"/>
            <a:ext cx="3679551" cy="3593591"/>
          </a:xfrm>
        </p:spPr>
        <p:txBody>
          <a:bodyPr>
            <a:normAutofit fontScale="92500" lnSpcReduction="10000"/>
          </a:bodyPr>
          <a:lstStyle/>
          <a:p>
            <a:r>
              <a:rPr lang="en-TW" dirty="0"/>
              <a:t>Completed</a:t>
            </a:r>
          </a:p>
          <a:p>
            <a:pPr lvl="1"/>
            <a:r>
              <a:rPr lang="en-US" dirty="0"/>
              <a:t>M</a:t>
            </a:r>
            <a:r>
              <a:rPr lang="en-TW" dirty="0"/>
              <a:t>odule</a:t>
            </a:r>
          </a:p>
          <a:p>
            <a:pPr lvl="1"/>
            <a:r>
              <a:rPr lang="en-TW"/>
              <a:t>Dto</a:t>
            </a:r>
            <a:endParaRPr lang="en-TW" dirty="0"/>
          </a:p>
          <a:p>
            <a:pPr lvl="1"/>
            <a:r>
              <a:rPr lang="en-US" dirty="0"/>
              <a:t>M</a:t>
            </a:r>
            <a:r>
              <a:rPr lang="en-TW" dirty="0"/>
              <a:t>odel</a:t>
            </a:r>
          </a:p>
          <a:p>
            <a:pPr lvl="1"/>
            <a:r>
              <a:rPr lang="en-US" dirty="0"/>
              <a:t>S</a:t>
            </a:r>
            <a:r>
              <a:rPr lang="en-TW" dirty="0"/>
              <a:t>ervice</a:t>
            </a:r>
          </a:p>
          <a:p>
            <a:pPr lvl="1"/>
            <a:r>
              <a:rPr lang="en-US" dirty="0"/>
              <a:t>C</a:t>
            </a:r>
            <a:r>
              <a:rPr lang="en-TW" dirty="0"/>
              <a:t>ontroller</a:t>
            </a:r>
          </a:p>
          <a:p>
            <a:pPr lvl="1"/>
            <a:r>
              <a:rPr lang="en-US" dirty="0"/>
              <a:t>R</a:t>
            </a:r>
            <a:r>
              <a:rPr lang="en-TW" dirty="0"/>
              <a:t>epository</a:t>
            </a:r>
          </a:p>
          <a:p>
            <a:pPr lvl="1"/>
            <a:r>
              <a:rPr lang="en-US" dirty="0"/>
              <a:t>S</a:t>
            </a:r>
            <a:r>
              <a:rPr lang="en-TW" dirty="0"/>
              <a:t>trategy</a:t>
            </a:r>
          </a:p>
          <a:p>
            <a:pPr lvl="1"/>
            <a:r>
              <a:rPr lang="en-TW" dirty="0"/>
              <a:t>StrategyFactory</a:t>
            </a:r>
          </a:p>
          <a:p>
            <a:pPr lvl="1"/>
            <a:r>
              <a:rPr lang="en-TW" dirty="0"/>
              <a:t>Database Connection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C341112-8F39-F02D-67BD-DE8EC337D156}"/>
              </a:ext>
            </a:extLst>
          </p:cNvPr>
          <p:cNvSpPr txBox="1">
            <a:spLocks/>
          </p:cNvSpPr>
          <p:nvPr/>
        </p:nvSpPr>
        <p:spPr>
          <a:xfrm>
            <a:off x="6498593" y="2286001"/>
            <a:ext cx="3679551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Gill Sans MT" panose="020B0502020104020203" pitchFamily="34" charset="0"/>
              <a:buChar char="–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10000"/>
              </a:lnSpc>
              <a:spcBef>
                <a:spcPts val="700"/>
              </a:spcBef>
              <a:buClr>
                <a:schemeClr val="tx2"/>
              </a:buClr>
              <a:buFont typeface="Arial" panose="020B0604020202020204" pitchFamily="34" charset="0"/>
              <a:buChar char="•"/>
              <a:defRPr sz="1400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TW" dirty="0"/>
              <a:t>Upcoming wishes</a:t>
            </a:r>
          </a:p>
          <a:p>
            <a:pPr lvl="1"/>
            <a:r>
              <a:rPr lang="en-US" dirty="0"/>
              <a:t>Relation</a:t>
            </a:r>
          </a:p>
          <a:p>
            <a:pPr lvl="2"/>
            <a:r>
              <a:rPr lang="en-US" dirty="0"/>
              <a:t>Model</a:t>
            </a:r>
          </a:p>
          <a:p>
            <a:pPr lvl="2"/>
            <a:r>
              <a:rPr lang="en-US" dirty="0"/>
              <a:t>Services</a:t>
            </a:r>
          </a:p>
          <a:p>
            <a:pPr lvl="2"/>
            <a:r>
              <a:rPr lang="en-US" dirty="0"/>
              <a:t>Controller</a:t>
            </a:r>
            <a:endParaRPr lang="en-TW" dirty="0"/>
          </a:p>
          <a:p>
            <a:pPr lvl="1"/>
            <a:endParaRPr lang="en-TW" dirty="0"/>
          </a:p>
        </p:txBody>
      </p:sp>
    </p:spTree>
    <p:extLst>
      <p:ext uri="{BB962C8B-B14F-4D97-AF65-F5344CB8AC3E}">
        <p14:creationId xmlns:p14="http://schemas.microsoft.com/office/powerpoint/2010/main" val="3320020444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19</TotalTime>
  <Words>393</Words>
  <Application>Microsoft Macintosh PowerPoint</Application>
  <PresentationFormat>Widescreen</PresentationFormat>
  <Paragraphs>88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Abadi MT Condensed Light</vt:lpstr>
      <vt:lpstr>Arial</vt:lpstr>
      <vt:lpstr>Gill Sans MT</vt:lpstr>
      <vt:lpstr>Impact</vt:lpstr>
      <vt:lpstr>Badge</vt:lpstr>
      <vt:lpstr>Template Engine</vt:lpstr>
      <vt:lpstr>template engine?</vt:lpstr>
      <vt:lpstr>Core concept</vt:lpstr>
      <vt:lpstr>example</vt:lpstr>
      <vt:lpstr>Module generated</vt:lpstr>
      <vt:lpstr>Tech &amp; tools used</vt:lpstr>
      <vt:lpstr>Model.hbs</vt:lpstr>
      <vt:lpstr>Aims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 Engine</dc:title>
  <dc:creator>choo vern jet</dc:creator>
  <cp:lastModifiedBy>choo vern jet</cp:lastModifiedBy>
  <cp:revision>20</cp:revision>
  <dcterms:created xsi:type="dcterms:W3CDTF">2025-09-07T16:13:18Z</dcterms:created>
  <dcterms:modified xsi:type="dcterms:W3CDTF">2025-09-07T16:32:36Z</dcterms:modified>
</cp:coreProperties>
</file>