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2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D63C4-0843-AA47-9011-E409F96E8959}" type="datetimeFigureOut">
              <a:rPr lang="en-US" smtClean="0"/>
              <a:t>9/6/16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C2CE5-1942-F047-ACC6-B0B80239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4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Persistent deficits in social communication and social interaction in multiple settings; demonstrated by deficits in all three of the following (either currently or by history):</a:t>
            </a:r>
          </a:p>
          <a:p>
            <a:r>
              <a:rPr lang="en-US" dirty="0" smtClean="0"/>
              <a:t>•Social-emotional reciprocity (</a:t>
            </a:r>
            <a:r>
              <a:rPr lang="en-US" dirty="0" err="1" smtClean="0"/>
              <a:t>eg</a:t>
            </a:r>
            <a:r>
              <a:rPr lang="en-US" dirty="0" smtClean="0"/>
              <a:t>, failure of back-and-forth conversation; reduced sharing of interests, emotions)</a:t>
            </a:r>
          </a:p>
          <a:p>
            <a:r>
              <a:rPr lang="en-US" dirty="0" smtClean="0"/>
              <a:t>•Nonverbal communicative behaviors used for social interaction (</a:t>
            </a:r>
            <a:r>
              <a:rPr lang="en-US" dirty="0" err="1" smtClean="0"/>
              <a:t>eg</a:t>
            </a:r>
            <a:r>
              <a:rPr lang="en-US" dirty="0" smtClean="0"/>
              <a:t>, poorly integrated verbal and nonverbal communication; abnormal eye contact or body language; poor understanding of gestures)</a:t>
            </a:r>
          </a:p>
          <a:p>
            <a:r>
              <a:rPr lang="en-US" dirty="0" smtClean="0"/>
              <a:t>•Developing, maintaining, and understanding relationships (</a:t>
            </a:r>
            <a:r>
              <a:rPr lang="en-US" dirty="0" err="1" smtClean="0"/>
              <a:t>eg</a:t>
            </a:r>
            <a:r>
              <a:rPr lang="en-US" dirty="0" smtClean="0"/>
              <a:t>, difficulty adjusting behavior to social setting; difficulty making friends; lack of interest in peers)</a:t>
            </a:r>
          </a:p>
          <a:p>
            <a:endParaRPr lang="en-US" dirty="0" smtClean="0"/>
          </a:p>
          <a:p>
            <a:r>
              <a:rPr lang="en-US" dirty="0" smtClean="0"/>
              <a:t>●Restricted, repetitive patterns of behavior, interests, or activities; demonstrated by ≥2 of the following (either currently or by history):</a:t>
            </a:r>
          </a:p>
          <a:p>
            <a:r>
              <a:rPr lang="en-US" dirty="0" smtClean="0"/>
              <a:t>•Stereotyped or repetitive movements, use of objects, or speech (</a:t>
            </a:r>
            <a:r>
              <a:rPr lang="en-US" dirty="0" err="1" smtClean="0"/>
              <a:t>eg</a:t>
            </a:r>
            <a:r>
              <a:rPr lang="en-US" dirty="0" smtClean="0"/>
              <a:t>, stereotypes, echolalia, ordering toys,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•Insistence on sameness, unwavering adherence to routines, or ritualized patterns of behavior (verbal or nonverbal)</a:t>
            </a:r>
          </a:p>
          <a:p>
            <a:r>
              <a:rPr lang="en-US" dirty="0" smtClean="0"/>
              <a:t>•Highly restricted, fixated interests that are abnormal in strength or focus (</a:t>
            </a:r>
            <a:r>
              <a:rPr lang="en-US" dirty="0" err="1" smtClean="0"/>
              <a:t>eg</a:t>
            </a:r>
            <a:r>
              <a:rPr lang="en-US" dirty="0" smtClean="0"/>
              <a:t>, preoccupation with certain objects; perseverative interests)</a:t>
            </a:r>
          </a:p>
          <a:p>
            <a:r>
              <a:rPr lang="en-US" dirty="0" smtClean="0"/>
              <a:t>•Increased or decreased response to sensory input or unusual interest in sensory aspects of the environment (</a:t>
            </a:r>
            <a:r>
              <a:rPr lang="en-US" dirty="0" err="1" smtClean="0"/>
              <a:t>eg</a:t>
            </a:r>
            <a:r>
              <a:rPr lang="en-US" dirty="0" smtClean="0"/>
              <a:t>, adverse response to particular sounds; apparent indifference to temperature; excessive touching/smelling of objects)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C2CE5-1942-F047-ACC6-B0B8023923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09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information is for ADOS-1 not ADOS-2.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C2CE5-1942-F047-ACC6-B0B8023923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66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Autism: Clinical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54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Vineland Adaptive Behavior Scales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Motor </a:t>
            </a:r>
            <a:r>
              <a:rPr lang="en-US" dirty="0"/>
              <a:t>Skills </a:t>
            </a:r>
            <a:r>
              <a:rPr lang="en-US" dirty="0" smtClean="0"/>
              <a:t>Domain (may not be in our dataset)</a:t>
            </a:r>
            <a:endParaRPr lang="en-US" dirty="0"/>
          </a:p>
          <a:p>
            <a:pPr lvl="1"/>
            <a:r>
              <a:rPr lang="en-US" dirty="0"/>
              <a:t>Gross Motor: </a:t>
            </a:r>
            <a:r>
              <a:rPr lang="en-US" dirty="0" smtClean="0"/>
              <a:t>How </a:t>
            </a:r>
            <a:r>
              <a:rPr lang="en-US" dirty="0"/>
              <a:t>the individual uses arms and legs for movement </a:t>
            </a:r>
            <a:r>
              <a:rPr lang="en-US" dirty="0" smtClean="0"/>
              <a:t>and coordination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Fine Motor: </a:t>
            </a:r>
            <a:r>
              <a:rPr lang="en-US" dirty="0" smtClean="0"/>
              <a:t>How </a:t>
            </a:r>
            <a:r>
              <a:rPr lang="en-US" dirty="0"/>
              <a:t>the individual uses hands and fingers to manipulate objects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710339" y="6527599"/>
            <a:ext cx="53272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Source:http</a:t>
            </a:r>
            <a:r>
              <a:rPr lang="en-US" sz="1000" dirty="0"/>
              <a:t>://</a:t>
            </a:r>
            <a:r>
              <a:rPr lang="en-US" sz="1000" dirty="0" err="1"/>
              <a:t>www.cup.ualberta.ca</a:t>
            </a:r>
            <a:r>
              <a:rPr lang="en-US" sz="1000" dirty="0"/>
              <a:t>/</a:t>
            </a:r>
            <a:r>
              <a:rPr lang="en-US" sz="1000" dirty="0" err="1"/>
              <a:t>wp</a:t>
            </a:r>
            <a:r>
              <a:rPr lang="en-US" sz="1000" dirty="0"/>
              <a:t>-content/uploads/2012/07/FINAL_Vineland_June-2012.pdf </a:t>
            </a:r>
          </a:p>
        </p:txBody>
      </p:sp>
    </p:spTree>
    <p:extLst>
      <p:ext uri="{BB962C8B-B14F-4D97-AF65-F5344CB8AC3E}">
        <p14:creationId xmlns:p14="http://schemas.microsoft.com/office/powerpoint/2010/main" val="175940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Vineland Adaptive Behavior Scales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Maladaptive </a:t>
            </a:r>
            <a:r>
              <a:rPr lang="en-US" dirty="0"/>
              <a:t>Behavior </a:t>
            </a:r>
            <a:r>
              <a:rPr lang="en-US" dirty="0" smtClean="0"/>
              <a:t>Domain/Coping:</a:t>
            </a:r>
          </a:p>
          <a:p>
            <a:pPr lvl="1"/>
            <a:r>
              <a:rPr lang="en-US" dirty="0" smtClean="0"/>
              <a:t>Maladaptive </a:t>
            </a:r>
            <a:r>
              <a:rPr lang="en-US" dirty="0"/>
              <a:t>Behavior Index: </a:t>
            </a:r>
            <a:r>
              <a:rPr lang="en-US" dirty="0" smtClean="0"/>
              <a:t>A </a:t>
            </a:r>
            <a:r>
              <a:rPr lang="en-US" dirty="0"/>
              <a:t>composite of Internalizing, Externalizing </a:t>
            </a:r>
            <a:r>
              <a:rPr lang="en-US" dirty="0" smtClean="0"/>
              <a:t>and other types </a:t>
            </a:r>
            <a:r>
              <a:rPr lang="en-US" dirty="0"/>
              <a:t>of undesirable behavior that may interfere with the </a:t>
            </a:r>
            <a:r>
              <a:rPr lang="en-US" dirty="0" smtClean="0"/>
              <a:t>individual’s adaptive </a:t>
            </a:r>
            <a:r>
              <a:rPr lang="en-US" dirty="0"/>
              <a:t> </a:t>
            </a:r>
            <a:r>
              <a:rPr lang="en-US" dirty="0" smtClean="0"/>
              <a:t>functioning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Maladaptive Behavior Critical Items: </a:t>
            </a:r>
            <a:r>
              <a:rPr lang="en-US" dirty="0" smtClean="0"/>
              <a:t>More </a:t>
            </a:r>
            <a:r>
              <a:rPr lang="en-US" dirty="0"/>
              <a:t>severe maladaptive </a:t>
            </a:r>
            <a:r>
              <a:rPr lang="en-US" dirty="0" smtClean="0"/>
              <a:t>behaviors that </a:t>
            </a:r>
            <a:r>
              <a:rPr lang="en-US" dirty="0"/>
              <a:t>may </a:t>
            </a:r>
            <a:r>
              <a:rPr lang="en-US" dirty="0" smtClean="0"/>
              <a:t> provide </a:t>
            </a:r>
            <a:r>
              <a:rPr lang="en-US" dirty="0"/>
              <a:t>clinically important information.</a:t>
            </a:r>
          </a:p>
          <a:p>
            <a:pPr lvl="1"/>
            <a:r>
              <a:rPr lang="en-US" dirty="0"/>
              <a:t>Adaptive Behavior Composite: </a:t>
            </a:r>
            <a:r>
              <a:rPr lang="en-US" dirty="0" smtClean="0"/>
              <a:t>A </a:t>
            </a:r>
            <a:r>
              <a:rPr lang="en-US" dirty="0"/>
              <a:t>composite of the communication, daily </a:t>
            </a:r>
            <a:r>
              <a:rPr lang="en-US" dirty="0" smtClean="0"/>
              <a:t>living skills, socialization</a:t>
            </a:r>
            <a:r>
              <a:rPr lang="en-US" dirty="0"/>
              <a:t>, and motor skills domains.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733643" y="6596632"/>
            <a:ext cx="53272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Source:http</a:t>
            </a:r>
            <a:r>
              <a:rPr lang="en-US" sz="1000" dirty="0"/>
              <a:t>://</a:t>
            </a:r>
            <a:r>
              <a:rPr lang="en-US" sz="1000" dirty="0" err="1"/>
              <a:t>www.cup.ualberta.ca</a:t>
            </a:r>
            <a:r>
              <a:rPr lang="en-US" sz="1000" dirty="0"/>
              <a:t>/</a:t>
            </a:r>
            <a:r>
              <a:rPr lang="en-US" sz="1000" dirty="0" err="1"/>
              <a:t>wp</a:t>
            </a:r>
            <a:r>
              <a:rPr lang="en-US" sz="1000" dirty="0"/>
              <a:t>-content/uploads/2012/07/FINAL_Vineland_June-2012.pdf </a:t>
            </a:r>
          </a:p>
        </p:txBody>
      </p:sp>
    </p:spTree>
    <p:extLst>
      <p:ext uri="{BB962C8B-B14F-4D97-AF65-F5344CB8AC3E}">
        <p14:creationId xmlns:p14="http://schemas.microsoft.com/office/powerpoint/2010/main" val="169989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0110"/>
            <a:ext cx="8229600" cy="1143000"/>
          </a:xfrm>
        </p:spPr>
        <p:txBody>
          <a:bodyPr/>
          <a:lstStyle/>
          <a:p>
            <a:r>
              <a:rPr lang="en-US" dirty="0" smtClean="0"/>
              <a:t>Autism Spectrum Disorder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Prevalence in the US. </a:t>
            </a:r>
            <a:r>
              <a:rPr lang="en-US" smtClean="0"/>
              <a:t>1 </a:t>
            </a:r>
            <a:r>
              <a:rPr lang="en-US" dirty="0"/>
              <a:t>in 68 children (1 in 42 boys and 1 in 189 girls) as having </a:t>
            </a:r>
            <a:r>
              <a:rPr lang="en-US" b="1" dirty="0"/>
              <a:t>autism</a:t>
            </a:r>
            <a:r>
              <a:rPr lang="en-US" dirty="0"/>
              <a:t> spectrum disorder (</a:t>
            </a:r>
            <a:r>
              <a:rPr lang="en-US"/>
              <a:t>ASD</a:t>
            </a:r>
            <a:r>
              <a:rPr lang="en-US" smtClean="0"/>
              <a:t>) (CDC, 2014) </a:t>
            </a:r>
            <a:endParaRPr lang="en-US" dirty="0"/>
          </a:p>
          <a:p>
            <a:r>
              <a:rPr lang="en-US" dirty="0" smtClean="0"/>
              <a:t>Biologically </a:t>
            </a:r>
            <a:r>
              <a:rPr lang="en-US" dirty="0"/>
              <a:t>based </a:t>
            </a:r>
            <a:r>
              <a:rPr lang="en-US" dirty="0" smtClean="0"/>
              <a:t>neurodevelopmental </a:t>
            </a:r>
            <a:r>
              <a:rPr lang="en-US" dirty="0"/>
              <a:t>disorder characterized by impairments in two major domains: </a:t>
            </a:r>
            <a:endParaRPr lang="en-US" dirty="0" smtClean="0"/>
          </a:p>
          <a:p>
            <a:pPr lvl="1"/>
            <a:r>
              <a:rPr lang="en-US" dirty="0" smtClean="0"/>
              <a:t>1</a:t>
            </a:r>
            <a:r>
              <a:rPr lang="en-US" dirty="0"/>
              <a:t>) deficits in social communication and social interaction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2</a:t>
            </a:r>
            <a:r>
              <a:rPr lang="en-US" dirty="0"/>
              <a:t>) restricted repetitive patterns of behavior, interests, and </a:t>
            </a:r>
            <a:r>
              <a:rPr lang="en-US" dirty="0" smtClean="0"/>
              <a:t>activities</a:t>
            </a:r>
          </a:p>
          <a:p>
            <a:r>
              <a:rPr lang="en-US" dirty="0"/>
              <a:t>S</a:t>
            </a:r>
            <a:r>
              <a:rPr lang="en-US" dirty="0" smtClean="0"/>
              <a:t>ymptoms </a:t>
            </a:r>
            <a:r>
              <a:rPr lang="en-US" dirty="0"/>
              <a:t>must impair function (</a:t>
            </a:r>
            <a:r>
              <a:rPr lang="en-US" dirty="0" err="1"/>
              <a:t>eg</a:t>
            </a:r>
            <a:r>
              <a:rPr lang="en-US" dirty="0"/>
              <a:t>, social, academic)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Symptoms </a:t>
            </a:r>
            <a:r>
              <a:rPr lang="en-US" dirty="0"/>
              <a:t>must be present in the early developmental period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Symptoms </a:t>
            </a:r>
            <a:r>
              <a:rPr lang="en-US" dirty="0"/>
              <a:t>are not better explained by intellectual disability or global developmental delay.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63098" y="6303127"/>
            <a:ext cx="244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err="1" smtClean="0"/>
              <a:t>UpToDate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6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 Spectrum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ASD </a:t>
            </a:r>
            <a:r>
              <a:rPr lang="en-US" dirty="0"/>
              <a:t>encompasses disorders previously known </a:t>
            </a:r>
            <a:r>
              <a:rPr lang="en-US" dirty="0" smtClean="0"/>
              <a:t>as:</a:t>
            </a:r>
          </a:p>
          <a:p>
            <a:pPr lvl="1"/>
            <a:r>
              <a:rPr lang="en-US" dirty="0" smtClean="0"/>
              <a:t>autistic </a:t>
            </a:r>
            <a:r>
              <a:rPr lang="en-US" dirty="0"/>
              <a:t>disorder (classic autism, sometimes called early infantile </a:t>
            </a:r>
            <a:r>
              <a:rPr lang="en-US" dirty="0" smtClean="0"/>
              <a:t>autism, childhood </a:t>
            </a:r>
            <a:r>
              <a:rPr lang="en-US" dirty="0"/>
              <a:t>autism, or </a:t>
            </a:r>
            <a:r>
              <a:rPr lang="en-US" dirty="0" err="1"/>
              <a:t>Kanner's</a:t>
            </a:r>
            <a:r>
              <a:rPr lang="en-US" dirty="0"/>
              <a:t> autism</a:t>
            </a:r>
            <a:r>
              <a:rPr lang="en-US" dirty="0" smtClean="0"/>
              <a:t>),</a:t>
            </a:r>
          </a:p>
          <a:p>
            <a:pPr lvl="1"/>
            <a:r>
              <a:rPr lang="en-US" dirty="0" smtClean="0"/>
              <a:t>childhood </a:t>
            </a:r>
            <a:r>
              <a:rPr lang="en-US" dirty="0"/>
              <a:t>disintegrative </a:t>
            </a:r>
            <a:r>
              <a:rPr lang="en-US" dirty="0" smtClean="0"/>
              <a:t>disorder</a:t>
            </a:r>
            <a:endParaRPr lang="en-US" dirty="0"/>
          </a:p>
          <a:p>
            <a:pPr lvl="1"/>
            <a:r>
              <a:rPr lang="en-US" dirty="0" smtClean="0"/>
              <a:t>pervasive </a:t>
            </a:r>
            <a:r>
              <a:rPr lang="en-US" dirty="0"/>
              <a:t>developmental disorder-not otherwise specified, </a:t>
            </a:r>
          </a:p>
          <a:p>
            <a:pPr lvl="1"/>
            <a:r>
              <a:rPr lang="en-US" dirty="0" smtClean="0"/>
              <a:t>Asperger </a:t>
            </a:r>
            <a:r>
              <a:rPr lang="en-US" dirty="0"/>
              <a:t>disorder (also known as Asperger syndrome).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63098" y="6303127"/>
            <a:ext cx="244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err="1" smtClean="0"/>
              <a:t>UpToDate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2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Autism Diagnostic Interview-Revised (ADI-R)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wo</a:t>
            </a:r>
            <a:r>
              <a:rPr lang="en-US" dirty="0"/>
              <a:t>- to three-hour clinical interview </a:t>
            </a:r>
            <a:endParaRPr lang="en-US" dirty="0" smtClean="0"/>
          </a:p>
          <a:p>
            <a:r>
              <a:rPr lang="en-US" dirty="0" smtClean="0"/>
              <a:t>Sensitivity:</a:t>
            </a:r>
          </a:p>
          <a:p>
            <a:pPr lvl="1"/>
            <a:r>
              <a:rPr lang="en-US" dirty="0" smtClean="0"/>
              <a:t>91% </a:t>
            </a:r>
            <a:r>
              <a:rPr lang="en-US" dirty="0"/>
              <a:t>in children &gt;3 years in a systematic </a:t>
            </a:r>
            <a:r>
              <a:rPr lang="en-US" dirty="0" smtClean="0"/>
              <a:t>review</a:t>
            </a:r>
          </a:p>
          <a:p>
            <a:r>
              <a:rPr lang="en-US" dirty="0"/>
              <a:t>T</a:t>
            </a:r>
            <a:r>
              <a:rPr lang="en-US" dirty="0" smtClean="0"/>
              <a:t>ypically </a:t>
            </a:r>
            <a:r>
              <a:rPr lang="en-US" dirty="0"/>
              <a:t>used in research settings, often combined with the Autism Diagnostic Observation Schedule-Second Edition (ADOS-2) as the reference-standard diagnostic </a:t>
            </a:r>
            <a:r>
              <a:rPr lang="en-US" dirty="0" smtClean="0"/>
              <a:t>instrument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63098" y="6303127"/>
            <a:ext cx="244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err="1" smtClean="0"/>
              <a:t>UpToDate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66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Autism Diagnostic Observation Schedule (ADOS)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</a:t>
            </a:r>
            <a:r>
              <a:rPr lang="en-US" dirty="0" smtClean="0"/>
              <a:t>eference </a:t>
            </a:r>
            <a:r>
              <a:rPr lang="en-US" dirty="0"/>
              <a:t>standard for diagnosis of autism in research studies and many clinical </a:t>
            </a:r>
            <a:r>
              <a:rPr lang="en-US" dirty="0" smtClean="0"/>
              <a:t>settings (12 </a:t>
            </a:r>
            <a:r>
              <a:rPr lang="en-US" dirty="0"/>
              <a:t>months </a:t>
            </a:r>
            <a:r>
              <a:rPr lang="en-US" dirty="0" smtClean="0"/>
              <a:t>to adulthood). 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emistructured</a:t>
            </a:r>
            <a:r>
              <a:rPr lang="en-US" dirty="0" smtClean="0"/>
              <a:t> </a:t>
            </a:r>
            <a:r>
              <a:rPr lang="en-US" dirty="0"/>
              <a:t>assessment of social interaction, play, communication, and imaginative use of </a:t>
            </a:r>
            <a:r>
              <a:rPr lang="en-US" dirty="0" smtClean="0"/>
              <a:t>materials.</a:t>
            </a:r>
          </a:p>
          <a:p>
            <a:pPr lvl="1"/>
            <a:r>
              <a:rPr lang="en-US" dirty="0" smtClean="0"/>
              <a:t>provides </a:t>
            </a:r>
            <a:r>
              <a:rPr lang="en-US" dirty="0"/>
              <a:t>an overall score and scores for social interaction and communication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4 of modules </a:t>
            </a:r>
            <a:r>
              <a:rPr lang="en-US" dirty="0"/>
              <a:t>based upon the child's expressive language abilities. 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ensitivity = 87% 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en-US" dirty="0" smtClean="0"/>
              <a:t>pecificity = 78%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63098" y="6303127"/>
            <a:ext cx="244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err="1" smtClean="0"/>
              <a:t>UpToDate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52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Responsiveness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Distinguishes autism spectrum conditions from other child psychiatric conditions by identifying presence and extent of autistic social </a:t>
            </a:r>
            <a:r>
              <a:rPr lang="en-US" dirty="0" smtClean="0"/>
              <a:t>impairment (instead of just binary of social impairments)</a:t>
            </a:r>
          </a:p>
          <a:p>
            <a:r>
              <a:rPr lang="en-US" dirty="0"/>
              <a:t>High scores are associated with more severe social impairments. </a:t>
            </a:r>
            <a:endParaRPr lang="en-US" dirty="0" smtClean="0"/>
          </a:p>
          <a:p>
            <a:r>
              <a:rPr lang="en-US" dirty="0"/>
              <a:t>The Total Score is the most widely used and researched. </a:t>
            </a:r>
          </a:p>
          <a:p>
            <a:pPr lvl="1"/>
            <a:r>
              <a:rPr lang="en-US" dirty="0" smtClean="0"/>
              <a:t>calculated </a:t>
            </a:r>
            <a:r>
              <a:rPr lang="en-US" dirty="0"/>
              <a:t>separately for males and females, as well as </a:t>
            </a:r>
            <a:r>
              <a:rPr lang="en-US" dirty="0" smtClean="0"/>
              <a:t>for parent </a:t>
            </a:r>
            <a:r>
              <a:rPr lang="en-US" dirty="0"/>
              <a:t>vs. teacher </a:t>
            </a:r>
            <a:r>
              <a:rPr lang="en-US" dirty="0" smtClean="0"/>
              <a:t>ratings.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expressed as a raw score or </a:t>
            </a:r>
            <a:r>
              <a:rPr lang="en-US" dirty="0" smtClean="0"/>
              <a:t>a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ive </a:t>
            </a:r>
            <a:r>
              <a:rPr lang="en-US" dirty="0"/>
              <a:t>domain </a:t>
            </a:r>
            <a:r>
              <a:rPr lang="en-US" dirty="0" smtClean="0"/>
              <a:t>scores: </a:t>
            </a:r>
          </a:p>
          <a:p>
            <a:pPr lvl="2"/>
            <a:r>
              <a:rPr lang="en-US" dirty="0" smtClean="0"/>
              <a:t>Awareness, cognition, communication, motivation, mannerisms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36713" y="6263515"/>
            <a:ext cx="709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</a:t>
            </a:r>
            <a:r>
              <a:rPr lang="en-US" dirty="0" err="1"/>
              <a:t>www.carautismroadmap.org</a:t>
            </a:r>
            <a:r>
              <a:rPr lang="en-US" dirty="0"/>
              <a:t>/social-responsiveness-scale/</a:t>
            </a:r>
          </a:p>
        </p:txBody>
      </p:sp>
    </p:spTree>
    <p:extLst>
      <p:ext uri="{BB962C8B-B14F-4D97-AF65-F5344CB8AC3E}">
        <p14:creationId xmlns:p14="http://schemas.microsoft.com/office/powerpoint/2010/main" val="2025140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Vineland Adaptive Behavior Scales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Communication Domain</a:t>
            </a:r>
          </a:p>
          <a:p>
            <a:pPr lvl="1"/>
            <a:r>
              <a:rPr lang="en-US" dirty="0" smtClean="0"/>
              <a:t>Receptive Language: </a:t>
            </a:r>
            <a:r>
              <a:rPr lang="en-US" dirty="0"/>
              <a:t>How the individual listens and pays attention and what he or </a:t>
            </a:r>
            <a:r>
              <a:rPr lang="en-US" dirty="0" smtClean="0"/>
              <a:t>she understands</a:t>
            </a:r>
          </a:p>
          <a:p>
            <a:pPr lvl="1"/>
            <a:r>
              <a:rPr lang="en-US" dirty="0" smtClean="0"/>
              <a:t>Expressive Language: </a:t>
            </a:r>
            <a:r>
              <a:rPr lang="en-US" dirty="0"/>
              <a:t>What the individual says, how he or she </a:t>
            </a:r>
            <a:r>
              <a:rPr lang="en-US" dirty="0"/>
              <a:t>u</a:t>
            </a:r>
            <a:r>
              <a:rPr lang="en-US" dirty="0" smtClean="0"/>
              <a:t>ses </a:t>
            </a:r>
            <a:r>
              <a:rPr lang="en-US" dirty="0"/>
              <a:t>word and </a:t>
            </a:r>
            <a:r>
              <a:rPr lang="en-US" dirty="0" smtClean="0"/>
              <a:t>sentences to </a:t>
            </a:r>
            <a:r>
              <a:rPr lang="en-US" dirty="0"/>
              <a:t>gather </a:t>
            </a:r>
            <a:r>
              <a:rPr lang="en-US" dirty="0" smtClean="0"/>
              <a:t> and </a:t>
            </a:r>
            <a:r>
              <a:rPr lang="en-US" dirty="0"/>
              <a:t>provide information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Written Language: </a:t>
            </a:r>
            <a:r>
              <a:rPr lang="en-US" dirty="0"/>
              <a:t>What the individual understands about how letters make words, </a:t>
            </a:r>
            <a:r>
              <a:rPr lang="en-US" dirty="0" smtClean="0"/>
              <a:t>and what </a:t>
            </a:r>
            <a:r>
              <a:rPr lang="en-US" dirty="0"/>
              <a:t>he or </a:t>
            </a:r>
            <a:r>
              <a:rPr lang="en-US" dirty="0" smtClean="0"/>
              <a:t>she </a:t>
            </a:r>
            <a:r>
              <a:rPr lang="en-US" dirty="0"/>
              <a:t>read and writes.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605470" y="6527599"/>
            <a:ext cx="53272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Source:http</a:t>
            </a:r>
            <a:r>
              <a:rPr lang="en-US" sz="1000" dirty="0"/>
              <a:t>://</a:t>
            </a:r>
            <a:r>
              <a:rPr lang="en-US" sz="1000" dirty="0" err="1"/>
              <a:t>www.cup.ualberta.ca</a:t>
            </a:r>
            <a:r>
              <a:rPr lang="en-US" sz="1000" dirty="0"/>
              <a:t>/</a:t>
            </a:r>
            <a:r>
              <a:rPr lang="en-US" sz="1000" dirty="0" err="1"/>
              <a:t>wp</a:t>
            </a:r>
            <a:r>
              <a:rPr lang="en-US" sz="1000" dirty="0"/>
              <a:t>-content/uploads/2012/07/FINAL_Vineland_June-2012.pdf </a:t>
            </a:r>
          </a:p>
        </p:txBody>
      </p:sp>
    </p:spTree>
    <p:extLst>
      <p:ext uri="{BB962C8B-B14F-4D97-AF65-F5344CB8AC3E}">
        <p14:creationId xmlns:p14="http://schemas.microsoft.com/office/powerpoint/2010/main" val="1004080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Vineland Adaptive Behavior Scales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Daily </a:t>
            </a:r>
            <a:r>
              <a:rPr lang="en-US" dirty="0"/>
              <a:t>Living Skills Domain:</a:t>
            </a:r>
          </a:p>
          <a:p>
            <a:pPr lvl="1"/>
            <a:r>
              <a:rPr lang="en-US" dirty="0"/>
              <a:t>Personal: </a:t>
            </a:r>
            <a:r>
              <a:rPr lang="en-US" dirty="0" smtClean="0"/>
              <a:t>How </a:t>
            </a:r>
            <a:r>
              <a:rPr lang="en-US" dirty="0"/>
              <a:t>the individual eats, dresses, and practices </a:t>
            </a:r>
            <a:r>
              <a:rPr lang="en-US" dirty="0" smtClean="0"/>
              <a:t>personal </a:t>
            </a:r>
            <a:r>
              <a:rPr lang="en-US" dirty="0"/>
              <a:t>hygiene.</a:t>
            </a:r>
          </a:p>
          <a:p>
            <a:pPr lvl="1"/>
            <a:r>
              <a:rPr lang="en-US" dirty="0" smtClean="0"/>
              <a:t>Domestic: </a:t>
            </a:r>
            <a:r>
              <a:rPr lang="en-US" dirty="0"/>
              <a:t>What household tasks the individual performs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Community: </a:t>
            </a:r>
            <a:r>
              <a:rPr lang="en-US" dirty="0"/>
              <a:t>How the individual uses time, money, the telephone, the </a:t>
            </a:r>
            <a:r>
              <a:rPr lang="en-US" dirty="0" smtClean="0"/>
              <a:t>computer</a:t>
            </a:r>
            <a:r>
              <a:rPr lang="en-US" dirty="0"/>
              <a:t>, and job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16763" y="6527599"/>
            <a:ext cx="53272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Source:http</a:t>
            </a:r>
            <a:r>
              <a:rPr lang="en-US" sz="1000" dirty="0"/>
              <a:t>://</a:t>
            </a:r>
            <a:r>
              <a:rPr lang="en-US" sz="1000" dirty="0" err="1"/>
              <a:t>www.cup.ualberta.ca</a:t>
            </a:r>
            <a:r>
              <a:rPr lang="en-US" sz="1000" dirty="0"/>
              <a:t>/</a:t>
            </a:r>
            <a:r>
              <a:rPr lang="en-US" sz="1000" dirty="0" err="1"/>
              <a:t>wp</a:t>
            </a:r>
            <a:r>
              <a:rPr lang="en-US" sz="1000" dirty="0"/>
              <a:t>-content/uploads/2012/07/FINAL_Vineland_June-2012.pdf </a:t>
            </a:r>
          </a:p>
        </p:txBody>
      </p:sp>
    </p:spTree>
    <p:extLst>
      <p:ext uri="{BB962C8B-B14F-4D97-AF65-F5344CB8AC3E}">
        <p14:creationId xmlns:p14="http://schemas.microsoft.com/office/powerpoint/2010/main" val="2689582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Vineland Adaptive Behavior Scales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Socialization Domain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Interpersonal Relationships: </a:t>
            </a:r>
            <a:r>
              <a:rPr lang="en-US" dirty="0" smtClean="0"/>
              <a:t>How </a:t>
            </a:r>
            <a:r>
              <a:rPr lang="en-US" dirty="0"/>
              <a:t>the individual interacts with </a:t>
            </a:r>
            <a:r>
              <a:rPr lang="en-US" dirty="0" smtClean="0"/>
              <a:t>others.</a:t>
            </a:r>
          </a:p>
          <a:p>
            <a:pPr lvl="1"/>
            <a:r>
              <a:rPr lang="en-US" dirty="0" smtClean="0"/>
              <a:t>Play </a:t>
            </a:r>
            <a:r>
              <a:rPr lang="en-US" dirty="0"/>
              <a:t>and Leisure Time: </a:t>
            </a:r>
            <a:r>
              <a:rPr lang="en-US" dirty="0" smtClean="0"/>
              <a:t>How </a:t>
            </a:r>
            <a:r>
              <a:rPr lang="en-US" dirty="0"/>
              <a:t>the individual plays and uses leisure </a:t>
            </a:r>
            <a:r>
              <a:rPr lang="en-US" dirty="0" smtClean="0"/>
              <a:t>time.</a:t>
            </a:r>
          </a:p>
          <a:p>
            <a:pPr lvl="1"/>
            <a:r>
              <a:rPr lang="en-US" dirty="0" smtClean="0"/>
              <a:t>Coping </a:t>
            </a:r>
            <a:r>
              <a:rPr lang="en-US" dirty="0"/>
              <a:t>skills: </a:t>
            </a:r>
            <a:r>
              <a:rPr lang="en-US" dirty="0" smtClean="0"/>
              <a:t>How </a:t>
            </a:r>
            <a:r>
              <a:rPr lang="en-US" dirty="0"/>
              <a:t>the individual demonstrates responsibility and </a:t>
            </a:r>
            <a:r>
              <a:rPr lang="en-US" dirty="0" smtClean="0"/>
              <a:t>sensitivity to </a:t>
            </a:r>
            <a:r>
              <a:rPr lang="en-US" dirty="0"/>
              <a:t>others.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721991" y="6459248"/>
            <a:ext cx="53272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Source:http</a:t>
            </a:r>
            <a:r>
              <a:rPr lang="en-US" sz="1000" dirty="0"/>
              <a:t>://</a:t>
            </a:r>
            <a:r>
              <a:rPr lang="en-US" sz="1000" dirty="0" err="1"/>
              <a:t>www.cup.ualberta.ca</a:t>
            </a:r>
            <a:r>
              <a:rPr lang="en-US" sz="1000" dirty="0"/>
              <a:t>/</a:t>
            </a:r>
            <a:r>
              <a:rPr lang="en-US" sz="1000" dirty="0" err="1"/>
              <a:t>wp</a:t>
            </a:r>
            <a:r>
              <a:rPr lang="en-US" sz="1000" dirty="0"/>
              <a:t>-content/uploads/2012/07/FINAL_Vineland_June-2012.pdf </a:t>
            </a:r>
          </a:p>
        </p:txBody>
      </p:sp>
    </p:spTree>
    <p:extLst>
      <p:ext uri="{BB962C8B-B14F-4D97-AF65-F5344CB8AC3E}">
        <p14:creationId xmlns:p14="http://schemas.microsoft.com/office/powerpoint/2010/main" val="2880357306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38</TotalTime>
  <Words>998</Words>
  <Application>Microsoft Macintosh PowerPoint</Application>
  <PresentationFormat>On-screen Show (4:3)</PresentationFormat>
  <Paragraphs>82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 Black </vt:lpstr>
      <vt:lpstr>Autism: Clinical Features</vt:lpstr>
      <vt:lpstr>Autism Spectrum Disorder</vt:lpstr>
      <vt:lpstr>It’s a Spectrum </vt:lpstr>
      <vt:lpstr>Autism Diagnostic Interview-Revised (ADI-R)</vt:lpstr>
      <vt:lpstr>Autism Diagnostic Observation Schedule (ADOS)</vt:lpstr>
      <vt:lpstr>Social Responsiveness Scale</vt:lpstr>
      <vt:lpstr>Vineland Adaptive Behavior Scales</vt:lpstr>
      <vt:lpstr>Vineland Adaptive Behavior Scales</vt:lpstr>
      <vt:lpstr>Vineland Adaptive Behavior Scales</vt:lpstr>
      <vt:lpstr>Vineland Adaptive Behavior Scales</vt:lpstr>
      <vt:lpstr>Vineland Adaptive Behavior Scales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Autism: Clinical Features</dc:title>
  <dc:creator>C. Paula de los Angeles</dc:creator>
  <cp:lastModifiedBy>C. Paula de los Angeles</cp:lastModifiedBy>
  <cp:revision>8</cp:revision>
  <dcterms:created xsi:type="dcterms:W3CDTF">2016-09-07T04:36:25Z</dcterms:created>
  <dcterms:modified xsi:type="dcterms:W3CDTF">2016-09-07T05:15:25Z</dcterms:modified>
</cp:coreProperties>
</file>