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0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15" autoAdjust="0"/>
  </p:normalViewPr>
  <p:slideViewPr>
    <p:cSldViewPr snapToGrid="0" snapToObjects="1" showGuides="1">
      <p:cViewPr varScale="1">
        <p:scale>
          <a:sx n="86" d="100"/>
          <a:sy n="86" d="100"/>
        </p:scale>
        <p:origin x="-1536" y="-112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3B10A-753F-A74C-8959-C71B875CC243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5C80-56CD-6B4F-95E1-9219D52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Groups are balanced by age, sex, diagnosis</a:t>
            </a:r>
            <a:r>
              <a:rPr lang="en-US" baseline="0" dirty="0" smtClean="0"/>
              <a:t> and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5C80-56CD-6B4F-95E1-9219D52E40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8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3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0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2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6655"/>
            <a:ext cx="7772400" cy="2363796"/>
          </a:xfrm>
        </p:spPr>
        <p:txBody>
          <a:bodyPr>
            <a:normAutofit/>
          </a:bodyPr>
          <a:lstStyle/>
          <a:p>
            <a:r>
              <a:rPr lang="en-US" dirty="0" smtClean="0"/>
              <a:t>Exploring methodological issues in developmental imaging with large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</a:t>
            </a:r>
            <a:r>
              <a:rPr lang="en-US" dirty="0" smtClean="0"/>
              <a:t>, </a:t>
            </a:r>
            <a:r>
              <a:rPr lang="en-US" dirty="0" err="1" smtClean="0"/>
              <a:t>Kirstie</a:t>
            </a:r>
            <a:r>
              <a:rPr lang="en-US" dirty="0" smtClean="0"/>
              <a:t>, </a:t>
            </a:r>
            <a:r>
              <a:rPr lang="en-US" dirty="0" smtClean="0"/>
              <a:t>John, Paula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8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364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Results: motion and sample size by age bin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495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027"/>
            <a:ext cx="8229600" cy="1143000"/>
          </a:xfrm>
        </p:spPr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973"/>
            <a:ext cx="8229600" cy="1869833"/>
          </a:xfrm>
        </p:spPr>
        <p:txBody>
          <a:bodyPr/>
          <a:lstStyle/>
          <a:p>
            <a:pPr marL="0" lvl="1" indent="0">
              <a:buNone/>
            </a:pPr>
            <a:r>
              <a:rPr lang="en-US" dirty="0" smtClean="0"/>
              <a:t>Sanity check: </a:t>
            </a:r>
            <a:r>
              <a:rPr lang="en-US" dirty="0"/>
              <a:t>past work has shown that motion decreases long range connectivity and increases short range connectivity </a:t>
            </a:r>
            <a:r>
              <a:rPr lang="en-US" sz="2400" dirty="0"/>
              <a:t>(Van </a:t>
            </a:r>
            <a:r>
              <a:rPr lang="en-US" sz="2400" dirty="0" err="1"/>
              <a:t>Dijk</a:t>
            </a:r>
            <a:r>
              <a:rPr lang="en-US" sz="2400" dirty="0"/>
              <a:t> et al., 2011). </a:t>
            </a:r>
            <a:r>
              <a:rPr lang="en-US" dirty="0"/>
              <a:t> Do we find this in our analysis as well?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72" y="3386720"/>
            <a:ext cx="3562441" cy="3304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08" y="3754375"/>
            <a:ext cx="4650206" cy="24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1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Developmental data is noisy! Lot’s of motion</a:t>
            </a:r>
          </a:p>
          <a:p>
            <a:r>
              <a:rPr lang="en-US" dirty="0" smtClean="0"/>
              <a:t>Sample sizes are usually small</a:t>
            </a:r>
          </a:p>
          <a:p>
            <a:r>
              <a:rPr lang="en-US" dirty="0" smtClean="0"/>
              <a:t>The brain is changing during development at differential rates per person (e.g. not all 6 year old brains are at the same stage of development).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What are the best practices for developmental imagers to yield reliable and reproducible results?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000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574"/>
            <a:ext cx="8229600" cy="1143000"/>
          </a:xfrm>
        </p:spPr>
        <p:txBody>
          <a:bodyPr/>
          <a:lstStyle/>
          <a:p>
            <a:r>
              <a:rPr lang="en-US" dirty="0" smtClean="0"/>
              <a:t>Question 1: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426"/>
            <a:ext cx="8097808" cy="4946153"/>
          </a:xfrm>
        </p:spPr>
        <p:txBody>
          <a:bodyPr>
            <a:normAutofit/>
          </a:bodyPr>
          <a:lstStyle/>
          <a:p>
            <a:r>
              <a:rPr lang="en-US" dirty="0" smtClean="0"/>
              <a:t>How much motion is too much motion for reproducible results?</a:t>
            </a:r>
          </a:p>
          <a:p>
            <a:pPr lvl="1"/>
            <a:r>
              <a:rPr lang="en-US" sz="2400" dirty="0" smtClean="0"/>
              <a:t>Many developmental </a:t>
            </a:r>
            <a:r>
              <a:rPr lang="en-US" sz="2400" dirty="0" err="1" smtClean="0"/>
              <a:t>rsfmri</a:t>
            </a:r>
            <a:r>
              <a:rPr lang="en-US" sz="2400" dirty="0" smtClean="0"/>
              <a:t> studies in kids  set an arbitrary threshold for % motion outliers (usually 20%)</a:t>
            </a:r>
          </a:p>
          <a:p>
            <a:pPr lvl="1"/>
            <a:r>
              <a:rPr lang="en-US" sz="2400" dirty="0" smtClean="0"/>
              <a:t>We know increased motion has resulted in decreased long distance functional connectivity (Van </a:t>
            </a:r>
            <a:r>
              <a:rPr lang="en-US" sz="2400" dirty="0" err="1" smtClean="0"/>
              <a:t>Dijk</a:t>
            </a:r>
            <a:r>
              <a:rPr lang="en-US" sz="2400" dirty="0" smtClean="0"/>
              <a:t> et al., 2011)</a:t>
            </a:r>
          </a:p>
          <a:p>
            <a:pPr lvl="1"/>
            <a:r>
              <a:rPr lang="en-US" sz="2400" dirty="0" smtClean="0"/>
              <a:t>Yet no one, to our knowledge, has empirically tested how much motion is too much motion to create reliable results. In other words, is 20% motion outliers the correct cut off?</a:t>
            </a:r>
          </a:p>
        </p:txBody>
      </p:sp>
    </p:spTree>
    <p:extLst>
      <p:ext uri="{BB962C8B-B14F-4D97-AF65-F5344CB8AC3E}">
        <p14:creationId xmlns:p14="http://schemas.microsoft.com/office/powerpoint/2010/main" val="380000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01185" y="939333"/>
            <a:ext cx="18590" cy="49054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301185" y="5844737"/>
            <a:ext cx="6161885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109563" y="3030440"/>
            <a:ext cx="13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2766" y="6177397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bad motion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>
            <a:off x="1319775" y="1635969"/>
            <a:ext cx="6004123" cy="4069609"/>
          </a:xfrm>
          <a:prstGeom prst="curvedConnector3">
            <a:avLst>
              <a:gd name="adj1" fmla="val 17549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1301185" y="2177937"/>
            <a:ext cx="6022713" cy="2866629"/>
          </a:xfrm>
          <a:prstGeom prst="curvedConnector3">
            <a:avLst>
              <a:gd name="adj1" fmla="val 44512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55630" y="862808"/>
            <a:ext cx="16709" cy="4973904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23930" y="862808"/>
            <a:ext cx="16709" cy="4973904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9775" y="6023509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068917" y="6023509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8920" y="896564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10%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6262" y="939402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0%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888" y="896564"/>
            <a:ext cx="92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100%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341" y="5498158"/>
            <a:ext cx="92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0%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70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2: motion and 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4216"/>
            <a:ext cx="8229600" cy="12729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we tolerate more motion in larger sample sizes?</a:t>
            </a:r>
          </a:p>
          <a:p>
            <a:r>
              <a:rPr lang="en-US" dirty="0" smtClean="0"/>
              <a:t>In other words, should motion thresholds differ by sample size?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1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01185" y="939333"/>
            <a:ext cx="18590" cy="49054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301185" y="5844737"/>
            <a:ext cx="6161885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109563" y="3030440"/>
            <a:ext cx="13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2766" y="6177397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bad motion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>
            <a:off x="1319775" y="1635969"/>
            <a:ext cx="6004123" cy="4069609"/>
          </a:xfrm>
          <a:prstGeom prst="curvedConnector3">
            <a:avLst>
              <a:gd name="adj1" fmla="val 17549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1301185" y="2177937"/>
            <a:ext cx="6022713" cy="2866629"/>
          </a:xfrm>
          <a:prstGeom prst="curvedConnector3">
            <a:avLst>
              <a:gd name="adj1" fmla="val 44512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55630" y="862808"/>
            <a:ext cx="16709" cy="4973904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23930" y="862808"/>
            <a:ext cx="16709" cy="4973904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9775" y="6023509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068917" y="6023509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8920" y="896564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10%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6262" y="939402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0%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888" y="896564"/>
            <a:ext cx="92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100%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341" y="5498158"/>
            <a:ext cx="92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0%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834848" y="4552592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 = 400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3576" y="5288739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 = 60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6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99" y="64003"/>
            <a:ext cx="8503001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 3: motion and sample size by age?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1286453"/>
            <a:ext cx="8755516" cy="15043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Considering that brains are differentially growing, do both motion and sample size cut offs differ by age?</a:t>
            </a:r>
          </a:p>
          <a:p>
            <a:pPr lvl="1"/>
            <a:r>
              <a:rPr lang="en-US" dirty="0" smtClean="0"/>
              <a:t>There might be more variance in younger brains than older brains, leading to perhaps a need for more stringent motion thresholds/ larger sample sizes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68868" y="3887426"/>
            <a:ext cx="16709" cy="23563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85578" y="6229039"/>
            <a:ext cx="2905346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-316604" y="4789845"/>
            <a:ext cx="13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0392" y="6297562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bad motion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>
            <a:off x="885577" y="4271792"/>
            <a:ext cx="2905347" cy="1788135"/>
          </a:xfrm>
          <a:prstGeom prst="curvedConnector3">
            <a:avLst>
              <a:gd name="adj1" fmla="val 20094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885577" y="4456562"/>
            <a:ext cx="2905347" cy="1051884"/>
          </a:xfrm>
          <a:prstGeom prst="curvedConnector3">
            <a:avLst>
              <a:gd name="adj1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53683" y="3835716"/>
            <a:ext cx="16709" cy="240803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41279" y="3835716"/>
            <a:ext cx="16709" cy="2393323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2032" y="629756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22640" y="629756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53683" y="4118577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1533" y="4129427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890" y="3835716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9009" y="6020563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25958" y="5139114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 = 400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4686" y="5690595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 = 60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2885" y="3191905"/>
            <a:ext cx="2155461" cy="36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Ages: 14-16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18529" y="3177190"/>
            <a:ext cx="2155461" cy="36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Ages: 6-8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593325" y="3887426"/>
            <a:ext cx="16709" cy="23563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610035" y="6229039"/>
            <a:ext cx="2905346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4407853" y="4789845"/>
            <a:ext cx="13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94849" y="6297562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bad motion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>
            <a:off x="5610034" y="4271792"/>
            <a:ext cx="2905347" cy="1788135"/>
          </a:xfrm>
          <a:prstGeom prst="curvedConnector3">
            <a:avLst>
              <a:gd name="adj1" fmla="val 10317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>
            <a:off x="5610034" y="4456562"/>
            <a:ext cx="2905347" cy="1051884"/>
          </a:xfrm>
          <a:prstGeom prst="curvedConnector3">
            <a:avLst>
              <a:gd name="adj1" fmla="val 2699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77378" y="3844386"/>
            <a:ext cx="16709" cy="240803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13946" y="3835716"/>
            <a:ext cx="16709" cy="2393323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26489" y="629756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247097" y="629756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877378" y="413329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 smtClean="0">
                <a:solidFill>
                  <a:srgbClr val="FF0000"/>
                </a:solidFill>
              </a:rPr>
              <a:t>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30655" y="413373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15%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5347" y="3835716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073466" y="6020563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050415" y="5139114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 = 400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69143" y="5690595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 = 60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5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6" y="899578"/>
            <a:ext cx="7563121" cy="401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Dataset: 793 children from ABIDE data set (Craddock &amp; </a:t>
            </a:r>
            <a:r>
              <a:rPr lang="en-US" sz="1600" dirty="0" err="1" smtClean="0"/>
              <a:t>Bellec</a:t>
            </a:r>
            <a:r>
              <a:rPr lang="en-US" sz="1600" dirty="0" smtClean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43150"/>
            <a:ext cx="8229600" cy="11430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6362" y="1707008"/>
            <a:ext cx="1035958" cy="19385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49153" y="1707008"/>
            <a:ext cx="885577" cy="85228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9153" y="2793258"/>
            <a:ext cx="885577" cy="85228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26363" y="2236131"/>
            <a:ext cx="103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Filtered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872" y="1727709"/>
            <a:ext cx="1802552" cy="19385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4561" y="2396171"/>
            <a:ext cx="103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56223" y="3194335"/>
            <a:ext cx="1086085" cy="206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89390" y="1707008"/>
            <a:ext cx="1303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Motion thresh?</a:t>
            </a:r>
          </a:p>
          <a:p>
            <a:endParaRPr lang="en-US" sz="1400" dirty="0" smtClean="0"/>
          </a:p>
          <a:p>
            <a:r>
              <a:rPr lang="en-US" sz="1400" dirty="0" smtClean="0"/>
              <a:t>Sample size?</a:t>
            </a:r>
          </a:p>
          <a:p>
            <a:endParaRPr lang="en-US" sz="1400" dirty="0"/>
          </a:p>
          <a:p>
            <a:r>
              <a:rPr lang="en-US" sz="1400" dirty="0" smtClean="0"/>
              <a:t>Age?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65610" y="1931001"/>
            <a:ext cx="103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Group A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0920" y="3025058"/>
            <a:ext cx="103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Group B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 rot="1221604">
            <a:off x="4895737" y="2851056"/>
            <a:ext cx="519998" cy="1740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9477372">
            <a:off x="4914465" y="2234704"/>
            <a:ext cx="519998" cy="1740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creen Shot 2016-09-08 at 11.33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23" y="1559848"/>
            <a:ext cx="1097671" cy="1080784"/>
          </a:xfrm>
          <a:prstGeom prst="rect">
            <a:avLst/>
          </a:prstGeom>
        </p:spPr>
      </p:pic>
      <p:pic>
        <p:nvPicPr>
          <p:cNvPr id="18" name="Picture 17" descr="Screen Shot 2016-09-08 at 11.33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23" y="2699184"/>
            <a:ext cx="1097671" cy="1097671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6465719" y="3106640"/>
            <a:ext cx="519998" cy="1740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530771" y="2013239"/>
            <a:ext cx="519998" cy="1740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13926" y="1016556"/>
            <a:ext cx="14418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AAL ROI-ROI </a:t>
            </a:r>
            <a:r>
              <a:rPr lang="en-US" sz="1600" dirty="0" err="1" smtClean="0"/>
              <a:t>corr</a:t>
            </a:r>
            <a:r>
              <a:rPr lang="en-US" sz="1600" dirty="0" smtClean="0"/>
              <a:t> mat</a:t>
            </a:r>
            <a:endParaRPr lang="en-US" sz="1600" dirty="0"/>
          </a:p>
        </p:txBody>
      </p:sp>
      <p:sp>
        <p:nvSpPr>
          <p:cNvPr id="38" name="Right Arrow 37"/>
          <p:cNvSpPr/>
          <p:nvPr/>
        </p:nvSpPr>
        <p:spPr>
          <a:xfrm rot="8441772">
            <a:off x="6789562" y="4301346"/>
            <a:ext cx="1086085" cy="206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479511" y="3954265"/>
            <a:ext cx="16709" cy="23563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496221" y="6295878"/>
            <a:ext cx="2905346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496220" y="3954265"/>
            <a:ext cx="2969499" cy="23416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240534" y="4627667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07103" y="4535753"/>
            <a:ext cx="144326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43798" y="5113727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90635" y="5364400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66852" y="5548227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692691" y="5548227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542308" y="4378419"/>
            <a:ext cx="3075812" cy="13536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30771" y="5113727"/>
            <a:ext cx="2460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R</a:t>
            </a:r>
            <a:r>
              <a:rPr lang="en-US" baseline="30000" dirty="0" smtClean="0"/>
              <a:t>2 </a:t>
            </a:r>
            <a:r>
              <a:rPr lang="en-US" dirty="0" smtClean="0"/>
              <a:t>between data and unity line</a:t>
            </a:r>
            <a:r>
              <a:rPr lang="en-US" baseline="30000" dirty="0" smtClean="0"/>
              <a:t> </a:t>
            </a:r>
            <a:r>
              <a:rPr lang="en-US" dirty="0" smtClean="0"/>
              <a:t>for each permutation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2049586" y="4878924"/>
            <a:ext cx="198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B ROI-ROI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19179" y="6406523"/>
            <a:ext cx="198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A ROI-ROI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8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  <p:bldP spid="14" grpId="0"/>
      <p:bldP spid="15" grpId="0" animBg="1"/>
      <p:bldP spid="16" grpId="0" animBg="1"/>
      <p:bldP spid="19" grpId="0" animBg="1"/>
      <p:bldP spid="20" grpId="0" animBg="1"/>
      <p:bldP spid="37" grpId="0"/>
      <p:bldP spid="38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4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3641"/>
            <a:ext cx="8229600" cy="1143000"/>
          </a:xfrm>
        </p:spPr>
        <p:txBody>
          <a:bodyPr/>
          <a:lstStyle/>
          <a:p>
            <a:r>
              <a:rPr lang="en-US" dirty="0" smtClean="0"/>
              <a:t>Results: motion and 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5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459</Words>
  <Application>Microsoft Macintosh PowerPoint</Application>
  <PresentationFormat>On-screen Show (4:3)</PresentationFormat>
  <Paragraphs>81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Exploring methodological issues in developmental imaging with large data</vt:lpstr>
      <vt:lpstr>The problem!</vt:lpstr>
      <vt:lpstr>Question 1: motion</vt:lpstr>
      <vt:lpstr>PowerPoint Presentation</vt:lpstr>
      <vt:lpstr>Question 2: motion and sample size</vt:lpstr>
      <vt:lpstr>PowerPoint Presentation</vt:lpstr>
      <vt:lpstr>Question 3: motion and sample size by age?</vt:lpstr>
      <vt:lpstr>Methods</vt:lpstr>
      <vt:lpstr>Results: motion and sample size</vt:lpstr>
      <vt:lpstr>Results: motion and sample size by age bin</vt:lpstr>
      <vt:lpstr>Future directions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methodological issues in developmental imaging with large data</dc:title>
  <dc:creator>Julia Leonard</dc:creator>
  <cp:lastModifiedBy>Julia Leonard</cp:lastModifiedBy>
  <cp:revision>24</cp:revision>
  <dcterms:created xsi:type="dcterms:W3CDTF">2016-09-09T05:13:49Z</dcterms:created>
  <dcterms:modified xsi:type="dcterms:W3CDTF">2016-09-09T21:11:47Z</dcterms:modified>
</cp:coreProperties>
</file>