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60" r:id="rId3"/>
    <p:sldId id="263" r:id="rId4"/>
    <p:sldId id="261" r:id="rId5"/>
    <p:sldId id="262" r:id="rId6"/>
    <p:sldId id="264" r:id="rId7"/>
    <p:sldId id="289" r:id="rId8"/>
    <p:sldId id="288" r:id="rId9"/>
    <p:sldId id="290" r:id="rId10"/>
    <p:sldId id="291" r:id="rId11"/>
    <p:sldId id="292" r:id="rId12"/>
    <p:sldId id="278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DM Sans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C310ED-3684-4D4D-B1B1-9DE6DF177140}">
  <a:tblStyle styleId="{10C310ED-3684-4D4D-B1B1-9DE6DF1771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081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425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125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229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06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gradFill>
            <a:gsLst>
              <a:gs pos="0">
                <a:srgbClr val="05B3F1">
                  <a:alpha val="0"/>
                </a:srgbClr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2946600"/>
            <a:ext cx="6096000" cy="1739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71463" dist="66675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44750" y="3059700"/>
            <a:ext cx="5647800" cy="150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4337263" y="4673700"/>
            <a:ext cx="469800" cy="46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4337138" y="4673650"/>
            <a:ext cx="4698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469875" y="469800"/>
            <a:ext cx="8204100" cy="4203900"/>
          </a:xfrm>
          <a:prstGeom prst="rect">
            <a:avLst/>
          </a:prstGeom>
          <a:gradFill>
            <a:gsLst>
              <a:gs pos="0">
                <a:srgbClr val="05B3F1">
                  <a:alpha val="21568"/>
                </a:srgbClr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346350" y="1385300"/>
            <a:ext cx="6451500" cy="819900"/>
          </a:xfrm>
          <a:prstGeom prst="rect">
            <a:avLst/>
          </a:prstGeom>
          <a:effectLst>
            <a:outerShdw blurRad="42863" dist="9525" dir="5400000" algn="bl" rotWithShape="0">
              <a:srgbClr val="1C4587">
                <a:alpha val="4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▫"/>
              <a:defRPr sz="3200" b="1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▫"/>
              <a:defRPr sz="3200" b="1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▫"/>
              <a:defRPr sz="3200" b="1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▫"/>
              <a:defRPr sz="3200" b="1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▫"/>
              <a:defRPr sz="3200" b="1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▫"/>
              <a:defRPr sz="3200" b="1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▫"/>
              <a:defRPr sz="3200" b="1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▫"/>
              <a:defRPr sz="3200" b="1">
                <a:solidFill>
                  <a:schemeClr val="lt1"/>
                </a:solidFill>
              </a:defRPr>
            </a:lvl8pPr>
            <a:lvl9pPr marL="4114800" lvl="8" indent="-431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▫"/>
              <a:defRPr sz="3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3593400" y="476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</a:rPr>
              <a:t>“</a:t>
            </a:r>
            <a:endParaRPr sz="96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-7000" y="353700"/>
            <a:ext cx="126300" cy="708300"/>
          </a:xfrm>
          <a:prstGeom prst="rect">
            <a:avLst/>
          </a:prstGeom>
          <a:gradFill>
            <a:gsLst>
              <a:gs pos="0">
                <a:srgbClr val="05B3F1">
                  <a:alpha val="21568"/>
                </a:srgbClr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8674200" y="4673700"/>
            <a:ext cx="469800" cy="46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04800" y="355075"/>
            <a:ext cx="8474700" cy="70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1136000" y="1200150"/>
            <a:ext cx="6872100" cy="347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674075" y="4673650"/>
            <a:ext cx="4698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-7000" y="353700"/>
            <a:ext cx="126300" cy="708300"/>
          </a:xfrm>
          <a:prstGeom prst="rect">
            <a:avLst/>
          </a:prstGeom>
          <a:gradFill>
            <a:gsLst>
              <a:gs pos="0">
                <a:srgbClr val="05B3F1">
                  <a:alpha val="21568"/>
                </a:srgbClr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8674200" y="4673700"/>
            <a:ext cx="469800" cy="46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04800" y="355075"/>
            <a:ext cx="8474700" cy="70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1136000" y="1200150"/>
            <a:ext cx="3254700" cy="347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4753180" y="1200150"/>
            <a:ext cx="3254700" cy="347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74075" y="4673650"/>
            <a:ext cx="4698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-7000" y="353700"/>
            <a:ext cx="126300" cy="708300"/>
          </a:xfrm>
          <a:prstGeom prst="rect">
            <a:avLst/>
          </a:prstGeom>
          <a:gradFill>
            <a:gsLst>
              <a:gs pos="0">
                <a:srgbClr val="05B3F1">
                  <a:alpha val="21568"/>
                </a:srgbClr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8674200" y="4673700"/>
            <a:ext cx="469800" cy="46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304800" y="355075"/>
            <a:ext cx="8474700" cy="70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1136000" y="1200150"/>
            <a:ext cx="2134800" cy="347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3472501" y="1200150"/>
            <a:ext cx="2134800" cy="347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3"/>
          </p:nvPr>
        </p:nvSpPr>
        <p:spPr>
          <a:xfrm>
            <a:off x="5809002" y="1200150"/>
            <a:ext cx="2134800" cy="347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674075" y="4673650"/>
            <a:ext cx="4698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/>
          <p:nvPr/>
        </p:nvSpPr>
        <p:spPr>
          <a:xfrm>
            <a:off x="-7000" y="-25"/>
            <a:ext cx="9150900" cy="5143500"/>
          </a:xfrm>
          <a:prstGeom prst="frame">
            <a:avLst>
              <a:gd name="adj1" fmla="val 2453"/>
            </a:avLst>
          </a:prstGeom>
          <a:gradFill>
            <a:gsLst>
              <a:gs pos="0">
                <a:srgbClr val="05B3F1">
                  <a:alpha val="21568"/>
                </a:srgbClr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1"/>
          <p:cNvSpPr/>
          <p:nvPr/>
        </p:nvSpPr>
        <p:spPr>
          <a:xfrm>
            <a:off x="4337163" y="4673700"/>
            <a:ext cx="469800" cy="46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4337038" y="4673650"/>
            <a:ext cx="4698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674075" y="4673650"/>
            <a:ext cx="4698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100" b="1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buNone/>
              <a:defRPr sz="1100" b="1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buNone/>
              <a:defRPr sz="1100" b="1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buNone/>
              <a:defRPr sz="1100" b="1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buNone/>
              <a:defRPr sz="1100" b="1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buNone/>
              <a:defRPr sz="1100" b="1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buNone/>
              <a:defRPr sz="1100" b="1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buNone/>
              <a:defRPr sz="1100" b="1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buNone/>
              <a:defRPr sz="1100" b="1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04800" y="355075"/>
            <a:ext cx="84747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M Sans"/>
              <a:buNone/>
              <a:defRPr sz="3000" b="1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M Sans"/>
              <a:buNone/>
              <a:defRPr sz="3000" b="1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M Sans"/>
              <a:buNone/>
              <a:defRPr sz="3000" b="1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M Sans"/>
              <a:buNone/>
              <a:defRPr sz="3000" b="1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M Sans"/>
              <a:buNone/>
              <a:defRPr sz="3000" b="1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M Sans"/>
              <a:buNone/>
              <a:defRPr sz="3000" b="1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M Sans"/>
              <a:buNone/>
              <a:defRPr sz="3000" b="1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M Sans"/>
              <a:buNone/>
              <a:defRPr sz="3000" b="1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M Sans"/>
              <a:buNone/>
              <a:defRPr sz="3000" b="1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136000" y="1200150"/>
            <a:ext cx="6872100" cy="3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DM Sans"/>
              <a:buChar char="▫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M Sans"/>
              <a:buChar char="▫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M Sans"/>
              <a:buChar char="▫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M Sans"/>
              <a:buChar char="▫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M Sans"/>
              <a:buChar char="▫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M Sans"/>
              <a:buChar char="▫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M Sans"/>
              <a:buChar char="▫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M Sans"/>
              <a:buChar char="▫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M Sans"/>
              <a:buChar char="▫"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herethereislife-thereislove.herokuapp.com/index.html" TargetMode="External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rstieMcCow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linkedin.com/in/kirstie-mccow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244750" y="3059700"/>
            <a:ext cx="5647800" cy="150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There is Life, There is Love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304800" y="355075"/>
            <a:ext cx="8474700" cy="70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HTML/CSS/JavaScript</a:t>
            </a:r>
            <a:endParaRPr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389933" y="989841"/>
            <a:ext cx="8284142" cy="6546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Aside from Flask, the HTML/CSS and JavaScript component(s) of my project are the most important to bring everything together.</a:t>
            </a:r>
          </a:p>
          <a:p>
            <a:pPr marL="285750" indent="-285750"/>
            <a:endParaRPr lang="en" sz="1400" dirty="0"/>
          </a:p>
          <a:p>
            <a:pPr marL="285750" indent="-285750"/>
            <a:endParaRPr lang="en" sz="1400" dirty="0"/>
          </a:p>
        </p:txBody>
      </p:sp>
      <p:sp>
        <p:nvSpPr>
          <p:cNvPr id="146" name="Google Shape;146;p20"/>
          <p:cNvSpPr txBox="1">
            <a:spLocks noGrp="1"/>
          </p:cNvSpPr>
          <p:nvPr>
            <p:ph type="sldNum" idx="12"/>
          </p:nvPr>
        </p:nvSpPr>
        <p:spPr>
          <a:xfrm>
            <a:off x="8674075" y="4673650"/>
            <a:ext cx="4698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5FAA4E-0854-4B7E-A281-BD5249F72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33" y="1718018"/>
            <a:ext cx="2469644" cy="3190532"/>
          </a:xfrm>
          <a:prstGeom prst="rect">
            <a:avLst/>
          </a:prstGeom>
        </p:spPr>
      </p:pic>
      <p:sp>
        <p:nvSpPr>
          <p:cNvPr id="8" name="Google Shape;143;p20">
            <a:extLst>
              <a:ext uri="{FF2B5EF4-FFF2-40B4-BE49-F238E27FC236}">
                <a16:creationId xmlns:a16="http://schemas.microsoft.com/office/drawing/2014/main" id="{C9C11193-8CBB-47C2-AF07-E6D6CAA261CE}"/>
              </a:ext>
            </a:extLst>
          </p:cNvPr>
          <p:cNvSpPr txBox="1">
            <a:spLocks/>
          </p:cNvSpPr>
          <p:nvPr/>
        </p:nvSpPr>
        <p:spPr>
          <a:xfrm>
            <a:off x="3171371" y="2387113"/>
            <a:ext cx="5502704" cy="170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"/>
              <a:buChar char="▫"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▫"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▫"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▫"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▫"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▫"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▫"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▫"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▫"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Font typeface="DM Sans"/>
              <a:buNone/>
            </a:pPr>
            <a:r>
              <a:rPr lang="en" dirty="0"/>
              <a:t>The HTML framework is based on a couple of key libraries, Owl Carousel, and Bootstrap. </a:t>
            </a:r>
          </a:p>
          <a:p>
            <a:pPr marL="0" indent="0">
              <a:buFont typeface="DM Sans"/>
              <a:buNone/>
            </a:pPr>
            <a:r>
              <a:rPr lang="en" dirty="0"/>
              <a:t>The charts utilise D3.js, amCharts.js and the maps are from Leaflet.js</a:t>
            </a:r>
          </a:p>
          <a:p>
            <a:pPr marL="0" indent="0">
              <a:buFont typeface="DM Sans"/>
              <a:buNone/>
            </a:pPr>
            <a:endParaRPr lang="en" dirty="0"/>
          </a:p>
          <a:p>
            <a:pPr marL="0" indent="0">
              <a:buFont typeface="DM Sans"/>
              <a:buNone/>
            </a:pPr>
            <a:endParaRPr lang="en" dirty="0"/>
          </a:p>
          <a:p>
            <a:pPr marL="285750" indent="-285750"/>
            <a:endParaRPr lang="en" sz="1400" dirty="0"/>
          </a:p>
          <a:p>
            <a:pPr marL="285750" indent="-285750"/>
            <a:endParaRPr lang="en" sz="1400" dirty="0"/>
          </a:p>
        </p:txBody>
      </p:sp>
    </p:spTree>
    <p:extLst>
      <p:ext uri="{BB962C8B-B14F-4D97-AF65-F5344CB8AC3E}">
        <p14:creationId xmlns:p14="http://schemas.microsoft.com/office/powerpoint/2010/main" val="1332320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296575" y="183589"/>
            <a:ext cx="8474700" cy="70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Heroku Deployment</a:t>
            </a:r>
            <a:endParaRPr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389933" y="806302"/>
            <a:ext cx="4143992" cy="41536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There were a few key parts to my Heroku Deployment</a:t>
            </a:r>
          </a:p>
          <a:p>
            <a:pPr marL="285750" indent="-285750"/>
            <a:r>
              <a:rPr lang="en-AU" sz="1400" b="1" dirty="0"/>
              <a:t>r</a:t>
            </a:r>
            <a:r>
              <a:rPr lang="en" sz="1400" b="1" dirty="0"/>
              <a:t>equirements.txt</a:t>
            </a:r>
            <a:r>
              <a:rPr lang="en" sz="1400" dirty="0"/>
              <a:t> file, to specify all of the packages required to be installed in Heroku when initialising the app</a:t>
            </a:r>
          </a:p>
          <a:p>
            <a:pPr marL="285750" indent="-285750"/>
            <a:r>
              <a:rPr lang="en-AU" sz="1400" b="1" dirty="0" err="1"/>
              <a:t>i</a:t>
            </a:r>
            <a:r>
              <a:rPr lang="en" sz="1400" b="1" dirty="0"/>
              <a:t>ndex.php file</a:t>
            </a:r>
            <a:r>
              <a:rPr lang="en" sz="1400" dirty="0"/>
              <a:t>, in order to trick Heroku our app is a PHP Application.</a:t>
            </a:r>
          </a:p>
          <a:p>
            <a:pPr marL="742950" lvl="1" indent="-285750"/>
            <a:r>
              <a:rPr lang="en" sz="1200" dirty="0"/>
              <a:t>Hypertext Preprocessor - PHP is a scripting language</a:t>
            </a:r>
          </a:p>
          <a:p>
            <a:pPr marL="285750" indent="-285750"/>
            <a:r>
              <a:rPr lang="en" sz="1400" b="1" dirty="0"/>
              <a:t>Procfile</a:t>
            </a:r>
            <a:r>
              <a:rPr lang="en" sz="1400" dirty="0"/>
              <a:t>, </a:t>
            </a:r>
            <a:r>
              <a:rPr lang="en-US" sz="1400" dirty="0"/>
              <a:t>to specify the commands that are executed by the app on startup</a:t>
            </a:r>
            <a:endParaRPr lang="en" sz="1400" dirty="0"/>
          </a:p>
          <a:p>
            <a:pPr marL="285750" indent="-285750"/>
            <a:r>
              <a:rPr lang="en-AU" sz="1400" b="1" dirty="0"/>
              <a:t>c</a:t>
            </a:r>
            <a:r>
              <a:rPr lang="en" sz="1400" b="1" dirty="0"/>
              <a:t>omposer.json </a:t>
            </a:r>
            <a:r>
              <a:rPr lang="en" sz="1400" dirty="0"/>
              <a:t>file, specifys dependancies required, however even if there is none, a blank {} is required, to be recognised as a PHP application </a:t>
            </a:r>
          </a:p>
          <a:p>
            <a:pPr marL="285750" indent="-285750"/>
            <a:endParaRPr lang="en" sz="1400" dirty="0"/>
          </a:p>
          <a:p>
            <a:pPr marL="285750" indent="-285750"/>
            <a:endParaRPr lang="en" sz="1200" dirty="0"/>
          </a:p>
          <a:p>
            <a:pPr marL="285750" indent="-285750"/>
            <a:endParaRPr lang="en" sz="1200" dirty="0"/>
          </a:p>
        </p:txBody>
      </p:sp>
      <p:sp>
        <p:nvSpPr>
          <p:cNvPr id="146" name="Google Shape;146;p20"/>
          <p:cNvSpPr txBox="1">
            <a:spLocks noGrp="1"/>
          </p:cNvSpPr>
          <p:nvPr>
            <p:ph type="sldNum" idx="12"/>
          </p:nvPr>
        </p:nvSpPr>
        <p:spPr>
          <a:xfrm>
            <a:off x="8674075" y="4673650"/>
            <a:ext cx="4698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E10637-AB88-4AC4-B44F-54A26899C1AE}"/>
              </a:ext>
            </a:extLst>
          </p:cNvPr>
          <p:cNvSpPr txBox="1"/>
          <p:nvPr/>
        </p:nvSpPr>
        <p:spPr>
          <a:xfrm>
            <a:off x="5441175" y="4411886"/>
            <a:ext cx="270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>
                <a:hlinkClick r:id="rId3"/>
              </a:rPr>
              <a:t>Site Hosted on Heroku</a:t>
            </a:r>
            <a:endParaRPr lang="en-AU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3D34C9-CE72-468C-9BF4-3C2CF2D95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175" y="584926"/>
            <a:ext cx="2315631" cy="1191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4EEAFE-2448-434D-A362-5C2AC625CF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777" y="2028646"/>
            <a:ext cx="3146824" cy="4932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E1E1D9-5C6C-4AC8-9334-B743361350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9244" y="2741518"/>
            <a:ext cx="2459491" cy="6956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7072D2-2487-42ED-935A-22D0546289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976" y="3664569"/>
            <a:ext cx="30956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92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>
            <a:spLocks noGrp="1"/>
          </p:cNvSpPr>
          <p:nvPr>
            <p:ph type="ctrTitle" idx="4294967295"/>
          </p:nvPr>
        </p:nvSpPr>
        <p:spPr>
          <a:xfrm>
            <a:off x="2140050" y="1693575"/>
            <a:ext cx="4863900" cy="71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21" name="Google Shape;321;p34"/>
          <p:cNvSpPr txBox="1">
            <a:spLocks noGrp="1"/>
          </p:cNvSpPr>
          <p:nvPr>
            <p:ph type="subTitle" idx="4294967295"/>
          </p:nvPr>
        </p:nvSpPr>
        <p:spPr>
          <a:xfrm>
            <a:off x="2140050" y="2375550"/>
            <a:ext cx="48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322" name="Google Shape;322;p34"/>
          <p:cNvSpPr txBox="1">
            <a:spLocks noGrp="1"/>
          </p:cNvSpPr>
          <p:nvPr>
            <p:ph type="body" idx="4294967295"/>
          </p:nvPr>
        </p:nvSpPr>
        <p:spPr>
          <a:xfrm>
            <a:off x="304800" y="3123825"/>
            <a:ext cx="8316685" cy="149171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2000" dirty="0">
                <a:hlinkClick r:id="rId3"/>
              </a:rPr>
              <a:t>https://github.com/KirstieMcCown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en-AU" sz="2000" dirty="0">
                <a:hlinkClick r:id="rId4"/>
              </a:rPr>
              <a:t>https://www.linkedin.com/in/kirstie-mccown/</a:t>
            </a:r>
            <a:r>
              <a:rPr lang="en-AU" sz="2000" dirty="0"/>
              <a:t> </a:t>
            </a:r>
            <a:endParaRPr dirty="0"/>
          </a:p>
        </p:txBody>
      </p:sp>
      <p:sp>
        <p:nvSpPr>
          <p:cNvPr id="323" name="Google Shape;323;p34"/>
          <p:cNvSpPr txBox="1">
            <a:spLocks noGrp="1"/>
          </p:cNvSpPr>
          <p:nvPr>
            <p:ph type="sldNum" idx="12"/>
          </p:nvPr>
        </p:nvSpPr>
        <p:spPr>
          <a:xfrm>
            <a:off x="4337038" y="4673650"/>
            <a:ext cx="4698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324" name="Google Shape;324;p34"/>
          <p:cNvGrpSpPr/>
          <p:nvPr/>
        </p:nvGrpSpPr>
        <p:grpSpPr>
          <a:xfrm>
            <a:off x="4201695" y="645414"/>
            <a:ext cx="740505" cy="977425"/>
            <a:chOff x="7938657" y="2158352"/>
            <a:chExt cx="317500" cy="419100"/>
          </a:xfrm>
        </p:grpSpPr>
        <p:sp>
          <p:nvSpPr>
            <p:cNvPr id="325" name="Google Shape;325;p34"/>
            <p:cNvSpPr/>
            <p:nvPr/>
          </p:nvSpPr>
          <p:spPr>
            <a:xfrm>
              <a:off x="7938657" y="2377427"/>
              <a:ext cx="317500" cy="200025"/>
            </a:xfrm>
            <a:custGeom>
              <a:avLst/>
              <a:gdLst/>
              <a:ahLst/>
              <a:cxnLst/>
              <a:rect l="l" t="t" r="r" b="b"/>
              <a:pathLst>
                <a:path w="317500" h="200025" extrusionOk="0">
                  <a:moveTo>
                    <a:pt x="233456" y="11968"/>
                  </a:moveTo>
                  <a:lnTo>
                    <a:pt x="233456" y="77950"/>
                  </a:lnTo>
                  <a:cubicBezTo>
                    <a:pt x="248043" y="83210"/>
                    <a:pt x="255687" y="99537"/>
                    <a:pt x="250530" y="114415"/>
                  </a:cubicBezTo>
                  <a:cubicBezTo>
                    <a:pt x="245372" y="129294"/>
                    <a:pt x="229367" y="137092"/>
                    <a:pt x="214779" y="131832"/>
                  </a:cubicBezTo>
                  <a:cubicBezTo>
                    <a:pt x="200192" y="126571"/>
                    <a:pt x="192548" y="110244"/>
                    <a:pt x="197705" y="95365"/>
                  </a:cubicBezTo>
                  <a:cubicBezTo>
                    <a:pt x="200526" y="87228"/>
                    <a:pt x="206802" y="80827"/>
                    <a:pt x="214779" y="77950"/>
                  </a:cubicBezTo>
                  <a:lnTo>
                    <a:pt x="214779" y="5296"/>
                  </a:lnTo>
                  <a:cubicBezTo>
                    <a:pt x="202620" y="1818"/>
                    <a:pt x="190055" y="37"/>
                    <a:pt x="177426" y="0"/>
                  </a:cubicBezTo>
                  <a:lnTo>
                    <a:pt x="140074" y="0"/>
                  </a:lnTo>
                  <a:cubicBezTo>
                    <a:pt x="127445" y="37"/>
                    <a:pt x="114880" y="1818"/>
                    <a:pt x="102721" y="5296"/>
                  </a:cubicBezTo>
                  <a:lnTo>
                    <a:pt x="102721" y="76200"/>
                  </a:lnTo>
                  <a:lnTo>
                    <a:pt x="112075" y="76200"/>
                  </a:lnTo>
                  <a:cubicBezTo>
                    <a:pt x="132695" y="76200"/>
                    <a:pt x="149412" y="93251"/>
                    <a:pt x="149412" y="114283"/>
                  </a:cubicBezTo>
                  <a:cubicBezTo>
                    <a:pt x="149412" y="114284"/>
                    <a:pt x="149412" y="114284"/>
                    <a:pt x="149412" y="114284"/>
                  </a:cubicBezTo>
                  <a:lnTo>
                    <a:pt x="149412" y="171450"/>
                  </a:lnTo>
                  <a:cubicBezTo>
                    <a:pt x="149412" y="176711"/>
                    <a:pt x="145231" y="180975"/>
                    <a:pt x="140074" y="180975"/>
                  </a:cubicBezTo>
                  <a:lnTo>
                    <a:pt x="121397" y="180975"/>
                  </a:lnTo>
                  <a:cubicBezTo>
                    <a:pt x="116240" y="180975"/>
                    <a:pt x="112059" y="176711"/>
                    <a:pt x="112059" y="171450"/>
                  </a:cubicBezTo>
                  <a:cubicBezTo>
                    <a:pt x="112059" y="166189"/>
                    <a:pt x="116240" y="161925"/>
                    <a:pt x="121397" y="161925"/>
                  </a:cubicBezTo>
                  <a:lnTo>
                    <a:pt x="130797" y="161925"/>
                  </a:lnTo>
                  <a:lnTo>
                    <a:pt x="130797" y="114300"/>
                  </a:lnTo>
                  <a:cubicBezTo>
                    <a:pt x="130798" y="103780"/>
                    <a:pt x="122437" y="95251"/>
                    <a:pt x="112123" y="95250"/>
                  </a:cubicBezTo>
                  <a:cubicBezTo>
                    <a:pt x="112122" y="95250"/>
                    <a:pt x="112121" y="95250"/>
                    <a:pt x="112120" y="95250"/>
                  </a:cubicBezTo>
                  <a:lnTo>
                    <a:pt x="74690" y="95250"/>
                  </a:lnTo>
                  <a:cubicBezTo>
                    <a:pt x="64362" y="95280"/>
                    <a:pt x="55997" y="103813"/>
                    <a:pt x="55968" y="114348"/>
                  </a:cubicBezTo>
                  <a:lnTo>
                    <a:pt x="55968" y="161925"/>
                  </a:lnTo>
                  <a:lnTo>
                    <a:pt x="65368" y="161925"/>
                  </a:lnTo>
                  <a:cubicBezTo>
                    <a:pt x="70525" y="161925"/>
                    <a:pt x="74706" y="166189"/>
                    <a:pt x="74706" y="171450"/>
                  </a:cubicBezTo>
                  <a:cubicBezTo>
                    <a:pt x="74706" y="176711"/>
                    <a:pt x="70525" y="180975"/>
                    <a:pt x="65368" y="180975"/>
                  </a:cubicBezTo>
                  <a:lnTo>
                    <a:pt x="46691" y="180975"/>
                  </a:lnTo>
                  <a:cubicBezTo>
                    <a:pt x="41534" y="180975"/>
                    <a:pt x="37353" y="176711"/>
                    <a:pt x="37353" y="171450"/>
                  </a:cubicBezTo>
                  <a:lnTo>
                    <a:pt x="37353" y="114300"/>
                  </a:lnTo>
                  <a:cubicBezTo>
                    <a:pt x="37353" y="93258"/>
                    <a:pt x="54075" y="76200"/>
                    <a:pt x="74704" y="76200"/>
                  </a:cubicBezTo>
                  <a:cubicBezTo>
                    <a:pt x="74705" y="76200"/>
                    <a:pt x="74705" y="76200"/>
                    <a:pt x="74706" y="76200"/>
                  </a:cubicBezTo>
                  <a:lnTo>
                    <a:pt x="84044" y="76200"/>
                  </a:lnTo>
                  <a:lnTo>
                    <a:pt x="84044" y="11968"/>
                  </a:lnTo>
                  <a:cubicBezTo>
                    <a:pt x="33006" y="34681"/>
                    <a:pt x="9" y="86077"/>
                    <a:pt x="0" y="142875"/>
                  </a:cubicBezTo>
                  <a:lnTo>
                    <a:pt x="0" y="200025"/>
                  </a:lnTo>
                  <a:lnTo>
                    <a:pt x="317500" y="200025"/>
                  </a:lnTo>
                  <a:lnTo>
                    <a:pt x="317500" y="142875"/>
                  </a:lnTo>
                  <a:cubicBezTo>
                    <a:pt x="317491" y="86077"/>
                    <a:pt x="284493" y="34681"/>
                    <a:pt x="233456" y="119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8004024" y="2158352"/>
              <a:ext cx="186764" cy="190500"/>
            </a:xfrm>
            <a:custGeom>
              <a:avLst/>
              <a:gdLst/>
              <a:ahLst/>
              <a:cxnLst/>
              <a:rect l="l" t="t" r="r" b="b"/>
              <a:pathLst>
                <a:path w="186764" h="190500" extrusionOk="0">
                  <a:moveTo>
                    <a:pt x="186765" y="95250"/>
                  </a:moveTo>
                  <a:cubicBezTo>
                    <a:pt x="186765" y="147855"/>
                    <a:pt x="144956" y="190500"/>
                    <a:pt x="93382" y="190500"/>
                  </a:cubicBezTo>
                  <a:cubicBezTo>
                    <a:pt x="41809" y="190500"/>
                    <a:pt x="0" y="147855"/>
                    <a:pt x="0" y="95250"/>
                  </a:cubicBezTo>
                  <a:cubicBezTo>
                    <a:pt x="0" y="42645"/>
                    <a:pt x="41809" y="0"/>
                    <a:pt x="93382" y="0"/>
                  </a:cubicBezTo>
                  <a:cubicBezTo>
                    <a:pt x="144956" y="0"/>
                    <a:pt x="186765" y="42645"/>
                    <a:pt x="186765" y="952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1346250" y="1812972"/>
            <a:ext cx="6451500" cy="15175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What am I going to do and what am I going to use for data?!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12"/>
          </p:nvPr>
        </p:nvSpPr>
        <p:spPr>
          <a:xfrm>
            <a:off x="4337138" y="4673650"/>
            <a:ext cx="4698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507206" y="1063375"/>
            <a:ext cx="3738223" cy="37250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ct val="15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AU" sz="1800" b="1" dirty="0"/>
              <a:t>Choose Data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5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AU" sz="1800" b="1" dirty="0"/>
              <a:t>Decide on what questions I wanted to answer with the data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ct val="15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AU" sz="1800" b="1" dirty="0"/>
              <a:t>Decide on technology stack to be used</a:t>
            </a:r>
          </a:p>
          <a:p>
            <a:pPr marL="342900" indent="-342900">
              <a:buSzPct val="15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AU" sz="1800" b="1" dirty="0"/>
              <a:t>Start HTML design </a:t>
            </a:r>
          </a:p>
          <a:p>
            <a:pPr marL="342900" indent="-342900">
              <a:buSzPct val="15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AU" sz="1800" b="1" dirty="0"/>
              <a:t>Reduce amount of data to come up with a new set of ‘final data’ to be analysed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ct val="15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en-AU" sz="1800" b="1"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304800" y="355075"/>
            <a:ext cx="8474700" cy="70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</a:t>
            </a:r>
            <a:endParaRPr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674075" y="4673650"/>
            <a:ext cx="4698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134;p19">
            <a:extLst>
              <a:ext uri="{FF2B5EF4-FFF2-40B4-BE49-F238E27FC236}">
                <a16:creationId xmlns:a16="http://schemas.microsoft.com/office/drawing/2014/main" id="{3D73E7CD-6FEA-4F25-B631-497ECCDB0F87}"/>
              </a:ext>
            </a:extLst>
          </p:cNvPr>
          <p:cNvSpPr txBox="1">
            <a:spLocks/>
          </p:cNvSpPr>
          <p:nvPr/>
        </p:nvSpPr>
        <p:spPr>
          <a:xfrm>
            <a:off x="4462052" y="1077818"/>
            <a:ext cx="3876405" cy="372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M Sans"/>
              <a:buChar char="▫"/>
              <a:defRPr sz="2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▫"/>
              <a:defRPr sz="2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▫"/>
              <a:defRPr sz="2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▫"/>
              <a:defRPr sz="2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▫"/>
              <a:defRPr sz="2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▫"/>
              <a:defRPr sz="2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▫"/>
              <a:defRPr sz="2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▫"/>
              <a:defRPr sz="2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▫"/>
              <a:defRPr sz="2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ct val="15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AU" sz="1800" b="1" dirty="0"/>
              <a:t>Start cleaning and investigating ‘final data’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ct val="15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AU" sz="1800" b="1" dirty="0"/>
              <a:t>Start plotting/mapping</a:t>
            </a:r>
          </a:p>
          <a:p>
            <a:pPr marL="342900" indent="-342900">
              <a:buSzPct val="150000"/>
              <a:buFont typeface="DM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AU" sz="1800" b="1" dirty="0"/>
              <a:t>Deployment</a:t>
            </a:r>
          </a:p>
          <a:p>
            <a:pPr marL="342900" indent="-342900">
              <a:lnSpc>
                <a:spcPct val="100000"/>
              </a:lnSpc>
              <a:buSzPct val="150000"/>
              <a:buFont typeface="DM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AU" sz="1800" b="1" dirty="0"/>
              <a:t>More deployment</a:t>
            </a:r>
          </a:p>
          <a:p>
            <a:pPr marL="342900" indent="-342900">
              <a:buSzPct val="150000"/>
              <a:buFont typeface="DM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AU" sz="1800" b="1" dirty="0"/>
              <a:t>More and more deployment </a:t>
            </a:r>
          </a:p>
          <a:p>
            <a:pPr marL="342900" indent="-342900">
              <a:buSzPct val="150000"/>
              <a:buFont typeface="DM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AU" sz="1800" b="1" dirty="0"/>
              <a:t>Attempted deploying with Heroku, AWS, Azure, GoDaddy (paid hosting plan) then back to Heroku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04800" y="355075"/>
            <a:ext cx="8474700" cy="70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Sourcing &amp; Decision Making</a:t>
            </a:r>
            <a:endParaRPr dirty="0"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79829" y="1063375"/>
            <a:ext cx="3569474" cy="37843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AU" sz="1600" dirty="0"/>
              <a:t>Wanted data with multiple variables to enable interesting results</a:t>
            </a:r>
            <a:endParaRPr sz="16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AU" sz="1600" dirty="0"/>
              <a:t>Data source was in the form of excel workbooks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AU" sz="1600" dirty="0"/>
              <a:t>Decided to break the data down into a more manageable size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AU" sz="1600" dirty="0"/>
              <a:t>‘Final data’ set, derived for further work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AU" sz="1600" dirty="0"/>
              <a:t>‘Final data’ was derived by going through the initial questions I had written down to answer when I started my project</a:t>
            </a:r>
            <a:endParaRPr sz="1600" dirty="0"/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8674075" y="4673650"/>
            <a:ext cx="4698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B62B58-93C0-480E-B15F-82F5FA0EA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840" y="1383464"/>
            <a:ext cx="1184235" cy="31159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88573A-CD41-40BC-BC0F-A86EF19B2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588" y="1185737"/>
            <a:ext cx="3142297" cy="324122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D13A65-1B2A-4C92-B79F-909D6B2D75A5}"/>
              </a:ext>
            </a:extLst>
          </p:cNvPr>
          <p:cNvCxnSpPr/>
          <p:nvPr/>
        </p:nvCxnSpPr>
        <p:spPr>
          <a:xfrm>
            <a:off x="6894286" y="2806347"/>
            <a:ext cx="420914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BF3CB5-A69A-461F-8C43-1C5DA74B20CE}"/>
              </a:ext>
            </a:extLst>
          </p:cNvPr>
          <p:cNvSpPr txBox="1"/>
          <p:nvPr/>
        </p:nvSpPr>
        <p:spPr>
          <a:xfrm>
            <a:off x="4347543" y="4441802"/>
            <a:ext cx="1487716" cy="216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* 1 of 2 csv files downloaded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664029" y="177248"/>
            <a:ext cx="6327058" cy="88652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Infrastructure</a:t>
            </a:r>
            <a:endParaRPr sz="6600"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649515" y="846950"/>
            <a:ext cx="3958747" cy="40951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/>
            <a:r>
              <a:rPr lang="en" sz="1650" dirty="0"/>
              <a:t>VBA</a:t>
            </a:r>
          </a:p>
          <a:p>
            <a:pPr marL="342900" indent="-342900"/>
            <a:r>
              <a:rPr lang="en" sz="1650" dirty="0"/>
              <a:t>Heroku</a:t>
            </a:r>
          </a:p>
          <a:p>
            <a:pPr marL="342900" indent="-342900"/>
            <a:r>
              <a:rPr lang="en" sz="1650" dirty="0"/>
              <a:t>AWS</a:t>
            </a:r>
          </a:p>
          <a:p>
            <a:pPr marL="342900" indent="-342900"/>
            <a:r>
              <a:rPr lang="en" sz="1650" dirty="0"/>
              <a:t>PostgeSQL</a:t>
            </a:r>
          </a:p>
          <a:p>
            <a:pPr marL="342900" indent="-342900"/>
            <a:r>
              <a:rPr lang="en" sz="1650" dirty="0"/>
              <a:t>Flask</a:t>
            </a:r>
          </a:p>
          <a:p>
            <a:pPr marL="342900" indent="-342900"/>
            <a:r>
              <a:rPr lang="en" sz="1650" dirty="0"/>
              <a:t>Machine Learning – Linear Regression</a:t>
            </a:r>
          </a:p>
          <a:p>
            <a:pPr marL="342900" indent="-342900"/>
            <a:r>
              <a:rPr lang="en" sz="1650" dirty="0"/>
              <a:t>HTML/CSS</a:t>
            </a:r>
          </a:p>
          <a:p>
            <a:pPr marL="342900" indent="-342900"/>
            <a:r>
              <a:rPr lang="en" sz="1650" dirty="0"/>
              <a:t>Javascript </a:t>
            </a:r>
          </a:p>
          <a:p>
            <a:pPr marL="800100" lvl="1" indent="-342900"/>
            <a:r>
              <a:rPr lang="en" sz="1400" dirty="0"/>
              <a:t>Leaflet.js</a:t>
            </a:r>
          </a:p>
          <a:p>
            <a:pPr marL="800100" lvl="1" indent="-342900"/>
            <a:r>
              <a:rPr lang="en" sz="1400" dirty="0"/>
              <a:t>Owl Carousel </a:t>
            </a:r>
          </a:p>
          <a:p>
            <a:pPr marL="800100" lvl="1" indent="-342900"/>
            <a:r>
              <a:rPr lang="en" sz="1400" dirty="0"/>
              <a:t>D3.js</a:t>
            </a:r>
          </a:p>
          <a:p>
            <a:pPr marL="800100" lvl="1" indent="-342900"/>
            <a:r>
              <a:rPr lang="en" sz="1400" dirty="0"/>
              <a:t>AmCharts.js</a:t>
            </a:r>
          </a:p>
        </p:txBody>
      </p:sp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4337038" y="4673650"/>
            <a:ext cx="4698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9C0C46E-F90B-4A42-9E2E-4F947985F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107" y="2018567"/>
            <a:ext cx="1687080" cy="1578036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102A2C06-3DD1-4635-AA4C-C368E92A5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147" y="3562517"/>
            <a:ext cx="1509170" cy="77628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3649F524-6AE4-481C-9A48-3512CBBF7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2481" y="3596603"/>
            <a:ext cx="1119642" cy="1119642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6D3900BE-D2F6-4131-9851-6A07A09574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6197" y="2123814"/>
            <a:ext cx="779819" cy="1026497"/>
          </a:xfrm>
          <a:prstGeom prst="rect">
            <a:avLst/>
          </a:prstGeom>
        </p:spPr>
      </p:pic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E2FEFABC-BD22-4000-98B9-1D161A2F1A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1049" y="960659"/>
            <a:ext cx="909184" cy="909184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0DCBB32-0D2B-4D24-A8F6-9A5FCA38F0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3472" y="2305879"/>
            <a:ext cx="567702" cy="707571"/>
          </a:xfrm>
          <a:prstGeom prst="rect">
            <a:avLst/>
          </a:prstGeom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4D271618-8048-4D1B-BC12-CB5D861808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0892" y="4156424"/>
            <a:ext cx="1003013" cy="559821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8B7BF5CE-AD00-4CB8-96A5-2A76C8E110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05601" y="901009"/>
            <a:ext cx="957918" cy="9579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304800" y="355075"/>
            <a:ext cx="8474700" cy="70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VBA</a:t>
            </a:r>
            <a:endParaRPr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442687" y="1063376"/>
            <a:ext cx="8231388" cy="9976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VBA was really important for me within this project, it was utilised in order to split each of the worksheets into their own excel file, which was a huge time saving in order to analyse and then create a final set of data to be utilised.</a:t>
            </a:r>
            <a:endParaRPr dirty="0"/>
          </a:p>
        </p:txBody>
      </p:sp>
      <p:sp>
        <p:nvSpPr>
          <p:cNvPr id="146" name="Google Shape;146;p20"/>
          <p:cNvSpPr txBox="1">
            <a:spLocks noGrp="1"/>
          </p:cNvSpPr>
          <p:nvPr>
            <p:ph type="sldNum" idx="12"/>
          </p:nvPr>
        </p:nvSpPr>
        <p:spPr>
          <a:xfrm>
            <a:off x="8674075" y="4673650"/>
            <a:ext cx="4698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8884AF-12F4-4331-9EAD-D388EB735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27" y="2119087"/>
            <a:ext cx="7402484" cy="24964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304800" y="355075"/>
            <a:ext cx="8474700" cy="70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AWS &amp; PostgreSQL</a:t>
            </a:r>
            <a:endParaRPr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420759" y="3262448"/>
            <a:ext cx="5357724" cy="9902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An AWS RDS instance was created in order to store my data, this was connected to my PostgreSQL Database in order to view and edit information with PGAdmin </a:t>
            </a:r>
            <a:endParaRPr dirty="0"/>
          </a:p>
        </p:txBody>
      </p:sp>
      <p:sp>
        <p:nvSpPr>
          <p:cNvPr id="146" name="Google Shape;146;p20"/>
          <p:cNvSpPr txBox="1">
            <a:spLocks noGrp="1"/>
          </p:cNvSpPr>
          <p:nvPr>
            <p:ph type="sldNum" idx="12"/>
          </p:nvPr>
        </p:nvSpPr>
        <p:spPr>
          <a:xfrm>
            <a:off x="8674075" y="4673650"/>
            <a:ext cx="4698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0CC5A9-C7CD-49AE-81AC-1126D5286E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010"/>
          <a:stretch/>
        </p:blipFill>
        <p:spPr>
          <a:xfrm>
            <a:off x="420759" y="1268984"/>
            <a:ext cx="5116286" cy="1599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8504E1-F4CC-4DA5-91EA-DC669A86E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264" y="2406334"/>
            <a:ext cx="2570982" cy="22807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16F48B-5160-48E7-B853-4E91BB8DF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3264" y="709225"/>
            <a:ext cx="2375304" cy="133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304800" y="355075"/>
            <a:ext cx="8474700" cy="70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Flask</a:t>
            </a:r>
            <a:endParaRPr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389933" y="1063375"/>
            <a:ext cx="4875402" cy="37250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Flask is the one of the most important parts of my project.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u="sng" dirty="0"/>
              <a:t>Flask Process – Initial – Working Locally</a:t>
            </a:r>
          </a:p>
          <a:p>
            <a:pPr marL="285750" indent="-285750"/>
            <a:r>
              <a:rPr lang="en" sz="1400" dirty="0"/>
              <a:t>Create the app which is able to render my HTML pages and link between each of them</a:t>
            </a:r>
          </a:p>
          <a:p>
            <a:pPr marL="285750" indent="-285750"/>
            <a:r>
              <a:rPr lang="en" sz="1400" dirty="0"/>
              <a:t>Be able to call my data from DB through my flask app to create my own API (and have the data come through in the correct format) </a:t>
            </a:r>
          </a:p>
          <a:p>
            <a:pPr marL="285750" indent="-285750"/>
            <a:r>
              <a:rPr lang="en" sz="1400" dirty="0"/>
              <a:t>Be able to access the data accurately to be able to plot</a:t>
            </a:r>
          </a:p>
          <a:p>
            <a:pPr marL="0" indent="0">
              <a:buNone/>
            </a:pPr>
            <a:r>
              <a:rPr lang="en" b="1" u="sng" dirty="0"/>
              <a:t>Flask Process – Current – Deployed on Heroku</a:t>
            </a:r>
          </a:p>
          <a:p>
            <a:pPr marL="285750" indent="-285750"/>
            <a:r>
              <a:rPr lang="en" sz="1400" dirty="0"/>
              <a:t>App renders each of my HTML pages and links between each of them</a:t>
            </a:r>
          </a:p>
          <a:p>
            <a:pPr marL="285750" indent="-285750"/>
            <a:endParaRPr lang="en" sz="1400" dirty="0"/>
          </a:p>
          <a:p>
            <a:pPr marL="285750" indent="-285750"/>
            <a:endParaRPr lang="en" sz="1400" dirty="0"/>
          </a:p>
        </p:txBody>
      </p:sp>
      <p:sp>
        <p:nvSpPr>
          <p:cNvPr id="146" name="Google Shape;146;p20"/>
          <p:cNvSpPr txBox="1">
            <a:spLocks noGrp="1"/>
          </p:cNvSpPr>
          <p:nvPr>
            <p:ph type="sldNum" idx="12"/>
          </p:nvPr>
        </p:nvSpPr>
        <p:spPr>
          <a:xfrm>
            <a:off x="8674075" y="4673650"/>
            <a:ext cx="4698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EDDE36-2420-4D7C-8201-24D0543E3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973" y="147195"/>
            <a:ext cx="2926888" cy="484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53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304800" y="355075"/>
            <a:ext cx="8474700" cy="70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Machine Learning – Linear Regression</a:t>
            </a:r>
            <a:endParaRPr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364501" y="921656"/>
            <a:ext cx="8474699" cy="11974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Linear Regression was used on one set of data, that was derived from a one excel file, taken from the ‘final data’ set. Simple machine learning model, but perfect for what I required, which was to be able to enter a year and to find out what the future average age of mothers would be in that year (or any year specified)</a:t>
            </a:r>
          </a:p>
          <a:p>
            <a:pPr marL="285750" indent="-285750"/>
            <a:endParaRPr lang="en" sz="1400" dirty="0"/>
          </a:p>
          <a:p>
            <a:pPr marL="285750" indent="-285750"/>
            <a:endParaRPr lang="en" sz="1400" dirty="0"/>
          </a:p>
        </p:txBody>
      </p:sp>
      <p:sp>
        <p:nvSpPr>
          <p:cNvPr id="146" name="Google Shape;146;p20"/>
          <p:cNvSpPr txBox="1">
            <a:spLocks noGrp="1"/>
          </p:cNvSpPr>
          <p:nvPr>
            <p:ph type="sldNum" idx="12"/>
          </p:nvPr>
        </p:nvSpPr>
        <p:spPr>
          <a:xfrm>
            <a:off x="8674075" y="4673650"/>
            <a:ext cx="4698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077F57-4F09-453E-9738-26C880392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29" y="2264589"/>
            <a:ext cx="2776810" cy="24604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23DC13-71F7-458C-914A-C1A1605F6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527" y="2251956"/>
            <a:ext cx="2635361" cy="24856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0B60C0-B9E7-48F2-ACA6-880250FC7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6606" y="2315389"/>
            <a:ext cx="3144351" cy="234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03084"/>
      </p:ext>
    </p:extLst>
  </p:cSld>
  <p:clrMapOvr>
    <a:masterClrMapping/>
  </p:clrMapOvr>
</p:sld>
</file>

<file path=ppt/theme/theme1.xml><?xml version="1.0" encoding="utf-8"?>
<a:theme xmlns:a="http://schemas.openxmlformats.org/drawingml/2006/main" name="Dercetus template">
  <a:themeElements>
    <a:clrScheme name="Custom 347">
      <a:dk1>
        <a:srgbClr val="00162A"/>
      </a:dk1>
      <a:lt1>
        <a:srgbClr val="FFFFFF"/>
      </a:lt1>
      <a:dk2>
        <a:srgbClr val="ABB8C0"/>
      </a:dk2>
      <a:lt2>
        <a:srgbClr val="F0F2F3"/>
      </a:lt2>
      <a:accent1>
        <a:srgbClr val="05B3F1"/>
      </a:accent1>
      <a:accent2>
        <a:srgbClr val="0073BB"/>
      </a:accent2>
      <a:accent3>
        <a:srgbClr val="B8DD63"/>
      </a:accent3>
      <a:accent4>
        <a:srgbClr val="78B329"/>
      </a:accent4>
      <a:accent5>
        <a:srgbClr val="FF9367"/>
      </a:accent5>
      <a:accent6>
        <a:srgbClr val="EE2424"/>
      </a:accent6>
      <a:hlink>
        <a:srgbClr val="05B3F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679</Words>
  <Application>Microsoft Office PowerPoint</Application>
  <PresentationFormat>On-screen Show (16:9)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DM Sans</vt:lpstr>
      <vt:lpstr>Arial</vt:lpstr>
      <vt:lpstr>Calibri</vt:lpstr>
      <vt:lpstr>Dercetus template</vt:lpstr>
      <vt:lpstr>Where There is Life, There is Love</vt:lpstr>
      <vt:lpstr>PowerPoint Presentation</vt:lpstr>
      <vt:lpstr>Process</vt:lpstr>
      <vt:lpstr>Data Sourcing &amp; Decision Making</vt:lpstr>
      <vt:lpstr>Infrastructure</vt:lpstr>
      <vt:lpstr>VBA</vt:lpstr>
      <vt:lpstr>AWS &amp; PostgreSQL</vt:lpstr>
      <vt:lpstr>Flask</vt:lpstr>
      <vt:lpstr>Machine Learning – Linear Regression</vt:lpstr>
      <vt:lpstr>HTML/CSS/JavaScript</vt:lpstr>
      <vt:lpstr>Heroku Deployment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There is Life, There is Love</dc:title>
  <dc:creator>Kirstie McCown</dc:creator>
  <cp:lastModifiedBy>Kirstie McCown</cp:lastModifiedBy>
  <cp:revision>15</cp:revision>
  <dcterms:modified xsi:type="dcterms:W3CDTF">2020-11-14T03:19:12Z</dcterms:modified>
</cp:coreProperties>
</file>