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strawpoll.com/mpnbod7Ywg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January 31, 2024 | Created August 2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January 31, 2024 | Created August 2, 2023</a:t>
            </a:r>
          </a:p>
        </p:txBody>
      </p:sp>
      <p:sp>
        <p:nvSpPr>
          <p:cNvPr id="152" name="React: Controlled Compon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Controlled Components</a:t>
            </a:r>
          </a:p>
        </p:txBody>
      </p:sp>
      <p:sp>
        <p:nvSpPr>
          <p:cNvPr id="153" name="Phase 2 | Week 1, Lesson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| Week 1, Lesson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rst, a question!">
            <a:hlinkClick r:id="rId2" invalidUrl="" action="" tgtFrame="" tooltip="" history="1" highlightClick="0" endSnd="0"/>
          </p:cNvPr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a question!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8" name="Today, we’ll answer the following questions:…"/>
          <p:cNvSpPr txBox="1"/>
          <p:nvPr>
            <p:ph type="body" idx="1"/>
          </p:nvPr>
        </p:nvSpPr>
        <p:spPr>
          <a:xfrm>
            <a:off x="1206500" y="4238715"/>
            <a:ext cx="21971000" cy="8265801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</a:pPr>
            <a:r>
              <a:t>How can a child component ask its parent to execute some code?</a:t>
            </a:r>
          </a:p>
          <a:p>
            <a:pPr lvl="1" marL="1907645" indent="-1018645">
              <a:buSzPct val="100000"/>
              <a:buAutoNum type="alphaUcPeriod" startAt="1"/>
            </a:pPr>
            <a:r>
              <a:t>When should we grant that kind of </a:t>
            </a:r>
            <a:r>
              <a:rPr b="1"/>
              <a:t>control</a:t>
            </a:r>
            <a:r>
              <a:t> to parents? </a:t>
            </a:r>
          </a:p>
        </p:txBody>
      </p:sp>
      <p:sp>
        <p:nvSpPr>
          <p:cNvPr id="159" name="function Child ({ function }) { function(input) }"/>
          <p:cNvSpPr txBox="1"/>
          <p:nvPr/>
        </p:nvSpPr>
        <p:spPr>
          <a:xfrm>
            <a:off x="1678508" y="9115554"/>
            <a:ext cx="210269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Child ({ </a:t>
            </a:r>
            <a:r>
              <a:rPr b="1"/>
              <a:t>function</a:t>
            </a:r>
            <a:r>
              <a:t> }) { </a:t>
            </a:r>
            <a:r>
              <a:rPr b="1"/>
              <a:t>function(input)</a:t>
            </a: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ssing Functions as P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Functions as Props</a:t>
            </a:r>
          </a:p>
        </p:txBody>
      </p:sp>
      <p:sp>
        <p:nvSpPr>
          <p:cNvPr id="162" name="We can pass any values as props, including objects, arrays, and func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pass any values as props, including objects, arrays, and </a:t>
            </a:r>
            <a:r>
              <a:rPr u="sng"/>
              <a:t>functions</a:t>
            </a:r>
            <a:r>
              <a:t>.</a:t>
            </a:r>
          </a:p>
          <a:p>
            <a:pPr/>
            <a:r>
              <a:t>If a parent defines a function and passes it to its child as a prop, we say that:</a:t>
            </a:r>
          </a:p>
          <a:p>
            <a:pPr lvl="1"/>
            <a:r>
              <a:t>The parent </a:t>
            </a:r>
            <a:r>
              <a:rPr b="1"/>
              <a:t>controls</a:t>
            </a:r>
            <a:r>
              <a:t> its child.</a:t>
            </a:r>
          </a:p>
          <a:p>
            <a:pPr lvl="1"/>
            <a:r>
              <a:t>The child is a </a:t>
            </a:r>
            <a:r>
              <a:rPr b="1"/>
              <a:t>controlled component</a:t>
            </a:r>
            <a:r>
              <a:t>.</a:t>
            </a:r>
          </a:p>
          <a:p>
            <a:pPr lvl="1"/>
            <a:r>
              <a:t>Some of the child’s behavior is dictated by an ancestor.</a:t>
            </a:r>
          </a:p>
          <a:p>
            <a:pPr lvl="1"/>
            <a:r>
              <a:t>The child is </a:t>
            </a:r>
            <a:r>
              <a:rPr u="sng"/>
              <a:t>driven by props</a:t>
            </a:r>
            <a:r>
              <a:t>, as opposed to being </a:t>
            </a:r>
            <a:r>
              <a:rPr u="sng"/>
              <a:t>driven by state*</a:t>
            </a:r>
            <a:r>
              <a:t>.</a:t>
            </a:r>
          </a:p>
          <a:p>
            <a:pPr/>
            <a:r>
              <a:t>In practice, no component is completely controlled — but it’s a useful term!</a:t>
            </a:r>
          </a:p>
        </p:txBody>
      </p:sp>
      <p:sp>
        <p:nvSpPr>
          <p:cNvPr id="163" name="function Child ({ function }) { function(input) }"/>
          <p:cNvSpPr txBox="1"/>
          <p:nvPr/>
        </p:nvSpPr>
        <p:spPr>
          <a:xfrm>
            <a:off x="1678508" y="2859883"/>
            <a:ext cx="210269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Child ({ </a:t>
            </a:r>
            <a:r>
              <a:rPr b="1"/>
              <a:t>function</a:t>
            </a:r>
            <a:r>
              <a:t> }) { </a:t>
            </a:r>
            <a:r>
              <a:rPr b="1"/>
              <a:t>function(input)</a:t>
            </a:r>
            <a:r>
              <a:t> }</a:t>
            </a:r>
          </a:p>
        </p:txBody>
      </p:sp>
      <p:sp>
        <p:nvSpPr>
          <p:cNvPr id="164" name="*When we say “driven by state”, we mean driven by things internal to a component, including information not managed with useState()."/>
          <p:cNvSpPr txBox="1"/>
          <p:nvPr/>
        </p:nvSpPr>
        <p:spPr>
          <a:xfrm>
            <a:off x="2723391" y="12833264"/>
            <a:ext cx="18937218" cy="487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*When we say “driven by state”, we mean driven by things </a:t>
            </a:r>
            <a:r>
              <a:rPr u="sng"/>
              <a:t>internal</a:t>
            </a:r>
            <a:r>
              <a:t> to a component, including information not managed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useState()</a:t>
            </a:r>
            <a:r>
              <a:t>.</a:t>
            </a:r>
          </a:p>
        </p:txBody>
      </p:sp>
      <p:sp>
        <p:nvSpPr>
          <p:cNvPr id="165" name="Child"/>
          <p:cNvSpPr/>
          <p:nvPr/>
        </p:nvSpPr>
        <p:spPr>
          <a:xfrm>
            <a:off x="18219130" y="9263290"/>
            <a:ext cx="1524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Child</a:t>
            </a:r>
          </a:p>
        </p:txBody>
      </p:sp>
      <p:sp>
        <p:nvSpPr>
          <p:cNvPr id="166" name="Ancestor"/>
          <p:cNvSpPr/>
          <p:nvPr/>
        </p:nvSpPr>
        <p:spPr>
          <a:xfrm>
            <a:off x="17550235" y="6504952"/>
            <a:ext cx="2861790" cy="1216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Ancestor</a:t>
            </a:r>
          </a:p>
        </p:txBody>
      </p:sp>
      <p:sp>
        <p:nvSpPr>
          <p:cNvPr id="167" name="Arrow"/>
          <p:cNvSpPr/>
          <p:nvPr/>
        </p:nvSpPr>
        <p:spPr>
          <a:xfrm rot="5393452">
            <a:off x="18218262" y="8206982"/>
            <a:ext cx="1525429" cy="566919"/>
          </a:xfrm>
          <a:prstGeom prst="rightArrow">
            <a:avLst>
              <a:gd name="adj1" fmla="val 19930"/>
              <a:gd name="adj2" fmla="val 12639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function"/>
          <p:cNvSpPr/>
          <p:nvPr/>
        </p:nvSpPr>
        <p:spPr>
          <a:xfrm>
            <a:off x="19177172" y="7928460"/>
            <a:ext cx="2252638" cy="112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475731"/>
              <a:satOff val="-4338"/>
              <a:lumOff val="1018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xample: A Controlled 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Controlled Book</a:t>
            </a:r>
          </a:p>
        </p:txBody>
      </p:sp>
      <p:sp>
        <p:nvSpPr>
          <p:cNvPr id="171" name="function App() {…"/>
          <p:cNvSpPr txBox="1"/>
          <p:nvPr>
            <p:ph type="body" idx="1"/>
          </p:nvPr>
        </p:nvSpPr>
        <p:spPr>
          <a:xfrm>
            <a:off x="1206500" y="3473353"/>
            <a:ext cx="21971000" cy="82560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App() {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 b="1"/>
              <a:t>page</a:t>
            </a:r>
            <a:r>
              <a:t>, setPage] = useState(1);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 b="1"/>
              <a:t>turnThePage</a:t>
            </a:r>
            <a:r>
              <a:t>() { setPage(page + 2) };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&lt;Book </a:t>
            </a:r>
            <a:r>
              <a:rPr b="1"/>
              <a:t>page</a:t>
            </a:r>
            <a:r>
              <a:t>={</a:t>
            </a:r>
            <a:r>
              <a:rPr b="1"/>
              <a:t>page</a:t>
            </a:r>
            <a:r>
              <a:t>} </a:t>
            </a:r>
            <a:r>
              <a:rPr b="1"/>
              <a:t>turnThePage</a:t>
            </a:r>
            <a:r>
              <a:t>={</a:t>
            </a:r>
            <a:r>
              <a:rPr b="1"/>
              <a:t>turnThePage</a:t>
            </a:r>
            <a:r>
              <a:t>} /&gt;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  <p:sp>
        <p:nvSpPr>
          <p:cNvPr id="172" name="Book"/>
          <p:cNvSpPr/>
          <p:nvPr/>
        </p:nvSpPr>
        <p:spPr>
          <a:xfrm>
            <a:off x="20078900" y="11877903"/>
            <a:ext cx="1524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Book</a:t>
            </a:r>
          </a:p>
        </p:txBody>
      </p:sp>
      <p:sp>
        <p:nvSpPr>
          <p:cNvPr id="173" name="App"/>
          <p:cNvSpPr/>
          <p:nvPr/>
        </p:nvSpPr>
        <p:spPr>
          <a:xfrm>
            <a:off x="19410005" y="2108555"/>
            <a:ext cx="2861791" cy="1216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74" name="Arrow"/>
          <p:cNvSpPr/>
          <p:nvPr/>
        </p:nvSpPr>
        <p:spPr>
          <a:xfrm rot="5393452">
            <a:off x="16569653" y="7277838"/>
            <a:ext cx="8539388" cy="658539"/>
          </a:xfrm>
          <a:prstGeom prst="rightArrow">
            <a:avLst>
              <a:gd name="adj1" fmla="val 19930"/>
              <a:gd name="adj2" fmla="val 11819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the page state"/>
          <p:cNvSpPr/>
          <p:nvPr/>
        </p:nvSpPr>
        <p:spPr>
          <a:xfrm>
            <a:off x="20888010" y="4108977"/>
            <a:ext cx="3394188" cy="169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475731"/>
              <a:satOff val="-4338"/>
              <a:lumOff val="1018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 page state</a:t>
            </a:r>
          </a:p>
        </p:txBody>
      </p:sp>
      <p:sp>
        <p:nvSpPr>
          <p:cNvPr id="176" name="a function that updates the page state"/>
          <p:cNvSpPr/>
          <p:nvPr/>
        </p:nvSpPr>
        <p:spPr>
          <a:xfrm>
            <a:off x="16245567" y="9236947"/>
            <a:ext cx="4524796" cy="2257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475731"/>
              <a:satOff val="-4338"/>
              <a:lumOff val="1018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 function that updates the page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t’s try it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it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et me know if you have any question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Let me know if you have any questions.</a:t>
            </a:r>
          </a:p>
        </p:txBody>
      </p:sp>
      <p:sp>
        <p:nvSpPr>
          <p:cNvPr id="181" name="Thanks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