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Updated February 1, 2024. Created June 15, 2023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Updated February 1, 2024. Created June 15, 2023.</a:t>
            </a:r>
          </a:p>
        </p:txBody>
      </p:sp>
      <p:sp>
        <p:nvSpPr>
          <p:cNvPr id="152" name="React: (Side) Effec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(Side) Effects</a:t>
            </a:r>
          </a:p>
        </p:txBody>
      </p:sp>
      <p:sp>
        <p:nvSpPr>
          <p:cNvPr id="153" name="Phase 2 | Week 1, Lesson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| Week 1, Lesson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n Pur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Pure Component</a:t>
            </a:r>
          </a:p>
        </p:txBody>
      </p:sp>
      <p:sp>
        <p:nvSpPr>
          <p:cNvPr id="180" name="const Venue = ({ capacity, setCapacity }) =&gt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51205">
              <a:spcBef>
                <a:spcPts val="1600"/>
              </a:spcBef>
              <a:defRPr spc="-50" sz="500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 </a:t>
            </a:r>
            <a:r>
              <a:t>= ({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capacity, </a:t>
            </a: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setCapacity</a:t>
            </a:r>
            <a:r>
              <a:t> }) =&gt;</a:t>
            </a:r>
          </a:p>
          <a:p>
            <a:pPr lvl="1" indent="416052" defTabSz="751205">
              <a:spcBef>
                <a:spcPts val="1600"/>
              </a:spcBef>
              <a:defRPr spc="-50" sz="500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onClick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t>() =&gt;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setCapacity</a:t>
            </a:r>
            <a:r>
              <a:t>(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+ 100)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lvl="2" indent="832104" defTabSz="751205">
              <a:spcBef>
                <a:spcPts val="1600"/>
              </a:spcBef>
              <a:defRPr spc="-50" sz="500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lvl="1" indent="416052" defTabSz="751205">
              <a:spcBef>
                <a:spcPts val="1600"/>
              </a:spcBef>
              <a:defRPr spc="-50" sz="500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&lt;/h1&gt;</a:t>
            </a:r>
            <a:endParaRPr b="1">
              <a:solidFill>
                <a:schemeClr val="accent3"/>
              </a:solidFill>
            </a:endParaRPr>
          </a:p>
          <a:p>
            <a:pPr lvl="1" indent="416052" defTabSz="751205">
              <a:spcBef>
                <a:spcPts val="1600"/>
              </a:spcBef>
              <a:defRPr spc="-50" sz="500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51205">
              <a:spcBef>
                <a:spcPts val="1600"/>
              </a:spcBef>
              <a:defRPr spc="-50" sz="500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 </a:t>
            </a:r>
            <a:r>
              <a:t>= () =&gt; {</a:t>
            </a:r>
          </a:p>
          <a:p>
            <a:pPr lvl="1" indent="416052" defTabSz="751205">
              <a:spcBef>
                <a:spcPts val="1600"/>
              </a:spcBef>
              <a:defRPr spc="-50" sz="500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,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setCapacity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t>]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use</a:t>
            </a: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State</a:t>
            </a:r>
            <a:r>
              <a:t>(0);</a:t>
            </a:r>
          </a:p>
          <a:p>
            <a:pPr lvl="1" indent="416052" defTabSz="751205">
              <a:spcBef>
                <a:spcPts val="1600"/>
              </a:spcBef>
              <a:defRPr spc="-50" sz="500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setCapacity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setCapacity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/&gt;</a:t>
            </a:r>
          </a:p>
          <a:p>
            <a:pPr defTabSz="751205">
              <a:spcBef>
                <a:spcPts val="1600"/>
              </a:spcBef>
              <a:defRPr spc="-50" sz="500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n Pure Component (modifying stat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Pure Component (modifying state)</a:t>
            </a:r>
          </a:p>
        </p:txBody>
      </p:sp>
      <p:sp>
        <p:nvSpPr>
          <p:cNvPr id="183" name="const Venue = ({ capacity, setCapacity }) =&gt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 </a:t>
            </a:r>
            <a:r>
              <a:t>= ({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capacity, </a:t>
            </a: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setCapacity</a:t>
            </a:r>
            <a:r>
              <a:t> }) =&gt;</a:t>
            </a: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{/*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&lt;Venue&gt;</a:t>
            </a:r>
            <a:r>
              <a:t> modifies its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prop</a:t>
            </a:r>
            <a:r>
              <a:t> indirectly with </a:t>
            </a: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setCapacity</a:t>
            </a:r>
            <a:r>
              <a:t> */}</a:t>
            </a: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onClick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t>() =&gt;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setCapacity</a:t>
            </a:r>
            <a:r>
              <a:t>(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+ 100)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lvl="2" indent="758951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&lt;/h1&gt;</a:t>
            </a:r>
            <a:endParaRPr b="1">
              <a:solidFill>
                <a:schemeClr val="accent3"/>
              </a:solidFill>
            </a:endParaRP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 </a:t>
            </a:r>
            <a:r>
              <a:t>= () =&gt; {</a:t>
            </a: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,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setCapacity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t>]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use</a:t>
            </a: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State</a:t>
            </a:r>
            <a:r>
              <a:t>(0);</a:t>
            </a: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setCapacity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setCapacity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/&gt;</a:t>
            </a: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 Pur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Pure Component</a:t>
            </a:r>
          </a:p>
        </p:txBody>
      </p:sp>
      <p:sp>
        <p:nvSpPr>
          <p:cNvPr id="186" name="function Venue({ capacity }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({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 }) {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804672" defTabSz="726440">
              <a:spcBef>
                <a:spcPts val="1500"/>
              </a:spcBef>
              <a:defRPr spc="-48" sz="48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t>100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t> /&gt;</a:t>
            </a:r>
          </a:p>
          <a:p>
            <a:pPr lvl="2" indent="804672" defTabSz="726440">
              <a:spcBef>
                <a:spcPts val="1500"/>
              </a:spcBef>
              <a:defRPr spc="-48" sz="48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t>200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t> /&gt;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 Pure Component (modifying nothing!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Pure Component (modifying nothing!)</a:t>
            </a:r>
          </a:p>
        </p:txBody>
      </p:sp>
      <p:sp>
        <p:nvSpPr>
          <p:cNvPr id="189" name="function Venue({ capacity }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({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 }) {</a:t>
            </a: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758951" defTabSz="685165">
              <a:spcBef>
                <a:spcPts val="1400"/>
              </a:spcBef>
              <a:defRPr spc="-45" sz="4565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t>100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t> /&gt;</a:t>
            </a:r>
            <a:r>
              <a:rPr>
                <a:solidFill>
                  <a:srgbClr val="000000"/>
                </a:solidFill>
              </a:rPr>
              <a:t> {/* This venue holds 100 people. */}</a:t>
            </a:r>
            <a:endParaRPr>
              <a:solidFill>
                <a:srgbClr val="000000"/>
              </a:solidFill>
            </a:endParaRPr>
          </a:p>
          <a:p>
            <a:pPr lvl="2" indent="758951" defTabSz="685165">
              <a:spcBef>
                <a:spcPts val="1400"/>
              </a:spcBef>
              <a:defRPr spc="-45" sz="4565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t>200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t> /&gt;</a:t>
            </a:r>
            <a:r>
              <a:rPr>
                <a:solidFill>
                  <a:srgbClr val="000000"/>
                </a:solidFill>
              </a:rPr>
              <a:t> {/* This venue holds 200 people. */}</a:t>
            </a:r>
            <a:endParaRPr>
              <a:solidFill>
                <a:srgbClr val="000000"/>
              </a:solidFill>
            </a:endParaRP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ide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Side Effects in React</a:t>
            </a:r>
          </a:p>
        </p:txBody>
      </p:sp>
      <p:sp>
        <p:nvSpPr>
          <p:cNvPr id="192" name="In React, a side effect happens outside of rendering.…"/>
          <p:cNvSpPr txBox="1"/>
          <p:nvPr>
            <p:ph type="body" sz="half" idx="1"/>
          </p:nvPr>
        </p:nvSpPr>
        <p:spPr>
          <a:xfrm>
            <a:off x="1206500" y="3513134"/>
            <a:ext cx="21971000" cy="4574721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side effect</a:t>
            </a:r>
            <a:r>
              <a:t> happens </a:t>
            </a:r>
            <a:r>
              <a:rPr u="sng"/>
              <a:t>out</a:t>
            </a:r>
            <a:r>
              <a:rPr i="1" u="sng"/>
              <a:t>side</a:t>
            </a:r>
            <a:r>
              <a:rPr u="sng"/>
              <a:t> of rendering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Since side effects don’t run during a render, </a:t>
            </a:r>
            <a:r>
              <a:rPr u="sng"/>
              <a:t>they can be impure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The most common side effect in React is </a:t>
            </a:r>
            <a:r>
              <a:rPr u="sng"/>
              <a:t>setting state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The most common place to write side effects is </a:t>
            </a:r>
            <a:r>
              <a:rPr u="sng"/>
              <a:t>in event handlers</a:t>
            </a:r>
            <a:r>
              <a:t>.</a:t>
            </a:r>
          </a:p>
        </p:txBody>
      </p:sp>
      <p:sp>
        <p:nvSpPr>
          <p:cNvPr id="193" name="[Component] Button…"/>
          <p:cNvSpPr/>
          <p:nvPr/>
        </p:nvSpPr>
        <p:spPr>
          <a:xfrm>
            <a:off x="1386790" y="8923715"/>
            <a:ext cx="4472343" cy="3072769"/>
          </a:xfrm>
          <a:prstGeom prst="roundRect">
            <a:avLst>
              <a:gd name="adj" fmla="val 15269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[Component] Button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[State] clicked: 0</a:t>
            </a:r>
          </a:p>
        </p:txBody>
      </p:sp>
      <p:sp>
        <p:nvSpPr>
          <p:cNvPr id="194" name="[Component] Button…"/>
          <p:cNvSpPr/>
          <p:nvPr/>
        </p:nvSpPr>
        <p:spPr>
          <a:xfrm>
            <a:off x="17472457" y="8954804"/>
            <a:ext cx="4472343" cy="3072769"/>
          </a:xfrm>
          <a:prstGeom prst="roundRect">
            <a:avLst>
              <a:gd name="adj" fmla="val 15269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[Component] Button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[State] clicked: 1</a:t>
            </a:r>
          </a:p>
        </p:txBody>
      </p:sp>
      <p:cxnSp>
        <p:nvCxnSpPr>
          <p:cNvPr id="195" name="Connection Line"/>
          <p:cNvCxnSpPr>
            <a:stCxn id="193" idx="0"/>
            <a:endCxn id="196" idx="0"/>
          </p:cNvCxnSpPr>
          <p:nvPr/>
        </p:nvCxnSpPr>
        <p:spPr>
          <a:xfrm>
            <a:off x="3622961" y="10460099"/>
            <a:ext cx="8512332" cy="939956"/>
          </a:xfrm>
          <a:prstGeom prst="straightConnector1">
            <a:avLst/>
          </a:prstGeom>
          <a:ln w="76200" cap="rnd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196" name="handleClick()"/>
          <p:cNvSpPr/>
          <p:nvPr/>
        </p:nvSpPr>
        <p:spPr>
          <a:xfrm>
            <a:off x="10534666" y="10765054"/>
            <a:ext cx="3201253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handleClick()</a:t>
            </a:r>
          </a:p>
        </p:txBody>
      </p:sp>
      <p:cxnSp>
        <p:nvCxnSpPr>
          <p:cNvPr id="197" name="Connection Line"/>
          <p:cNvCxnSpPr>
            <a:stCxn id="196" idx="0"/>
            <a:endCxn id="194" idx="0"/>
          </p:cNvCxnSpPr>
          <p:nvPr/>
        </p:nvCxnSpPr>
        <p:spPr>
          <a:xfrm flipV="1">
            <a:off x="12135292" y="10491188"/>
            <a:ext cx="7573337" cy="908867"/>
          </a:xfrm>
          <a:prstGeom prst="straightConnector1">
            <a:avLst/>
          </a:prstGeom>
          <a:ln w="76200" cap="rnd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198" name="RENDERLAND"/>
          <p:cNvSpPr txBox="1"/>
          <p:nvPr/>
        </p:nvSpPr>
        <p:spPr>
          <a:xfrm>
            <a:off x="1176970" y="7923892"/>
            <a:ext cx="489198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/>
            <a:r>
              <a:t>RENDERLAND</a:t>
            </a:r>
          </a:p>
        </p:txBody>
      </p:sp>
      <p:sp>
        <p:nvSpPr>
          <p:cNvPr id="199" name="RENDERLAND"/>
          <p:cNvSpPr txBox="1"/>
          <p:nvPr/>
        </p:nvSpPr>
        <p:spPr>
          <a:xfrm>
            <a:off x="17262637" y="7923892"/>
            <a:ext cx="489198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/>
            <a:r>
              <a:t>RENDERLAND</a:t>
            </a:r>
          </a:p>
        </p:txBody>
      </p:sp>
      <p:sp>
        <p:nvSpPr>
          <p:cNvPr id="200" name="EFFECTLAND"/>
          <p:cNvSpPr txBox="1"/>
          <p:nvPr/>
        </p:nvSpPr>
        <p:spPr>
          <a:xfrm>
            <a:off x="10283175" y="8644608"/>
            <a:ext cx="37042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EFFECTLAND</a:t>
            </a:r>
          </a:p>
        </p:txBody>
      </p:sp>
      <p:sp>
        <p:nvSpPr>
          <p:cNvPr id="201" name="…but not all side effects are triggered by events 🤔"/>
          <p:cNvSpPr txBox="1"/>
          <p:nvPr/>
        </p:nvSpPr>
        <p:spPr>
          <a:xfrm>
            <a:off x="1149792" y="12331093"/>
            <a:ext cx="219710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98500" indent="-698500" algn="l" defTabSz="825500">
              <a:spcBef>
                <a:spcPts val="1800"/>
              </a:spcBef>
              <a:buSzPct val="123000"/>
              <a:buChar char="•"/>
              <a:defRPr spc="-55" sz="5500">
                <a:solidFill>
                  <a:srgbClr val="000000"/>
                </a:solidFill>
              </a:defRPr>
            </a:lvl1pPr>
          </a:lstStyle>
          <a:p>
            <a:pPr/>
            <a:r>
              <a:t>…but not all side effects are triggered by events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(Side)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(Side) Effects in React</a:t>
            </a:r>
          </a:p>
        </p:txBody>
      </p:sp>
      <p:sp>
        <p:nvSpPr>
          <p:cNvPr id="204" name="A small minority of side effects are triggered by rendering itself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 </a:t>
            </a:r>
            <a:r>
              <a:rPr u="sng"/>
              <a:t>small minority</a:t>
            </a:r>
            <a:r>
              <a:t> of side effects are </a:t>
            </a:r>
            <a:r>
              <a:rPr u="sng"/>
              <a:t>triggered by rendering itself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In React, these side effects are known simply as </a:t>
            </a:r>
            <a:r>
              <a:rPr b="1"/>
              <a:t>effects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i.e., a change in state triggered by a render is a most common effect.</a:t>
            </a:r>
          </a:p>
          <a:p>
            <a:pPr marL="698500" indent="-698500">
              <a:buSzPct val="123000"/>
              <a:buChar char="•"/>
            </a:pPr>
            <a:r>
              <a:t>When might we want a render to trigger a change in state?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(Side)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(Side) Effects in React</a:t>
            </a:r>
          </a:p>
        </p:txBody>
      </p:sp>
      <p:sp>
        <p:nvSpPr>
          <p:cNvPr id="207" name="A small minority of side effects are triggered by rendering itself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 </a:t>
            </a:r>
            <a:r>
              <a:rPr u="sng"/>
              <a:t>small minority</a:t>
            </a:r>
            <a:r>
              <a:t> of side effects are </a:t>
            </a:r>
            <a:r>
              <a:rPr u="sng"/>
              <a:t>triggered by rendering itself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In React, these side effects are known simply as </a:t>
            </a:r>
            <a:r>
              <a:rPr b="1"/>
              <a:t>effects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i.e., a change in state triggered by a render is a most common effect.</a:t>
            </a:r>
          </a:p>
          <a:p>
            <a:pPr marL="698500" indent="-698500">
              <a:buSzPct val="123000"/>
              <a:buChar char="•"/>
            </a:pPr>
            <a:r>
              <a:t>When might we want a render to trigger a change in state? 🤔</a:t>
            </a:r>
          </a:p>
          <a:p>
            <a:pPr lvl="1" marL="1308100" indent="-698500">
              <a:buSzPct val="123000"/>
              <a:buChar char="•"/>
            </a:pPr>
            <a:r>
              <a:t>A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u="sng"/>
              <a:t> request</a:t>
            </a:r>
            <a:r>
              <a:t> triggered by a component’s first render!</a:t>
            </a:r>
          </a:p>
        </p:txBody>
      </p:sp>
      <p:sp>
        <p:nvSpPr>
          <p:cNvPr id="208" name="[Component] Library…"/>
          <p:cNvSpPr/>
          <p:nvPr/>
        </p:nvSpPr>
        <p:spPr>
          <a:xfrm>
            <a:off x="1443497" y="10086211"/>
            <a:ext cx="4472343" cy="3072769"/>
          </a:xfrm>
          <a:prstGeom prst="roundRect">
            <a:avLst>
              <a:gd name="adj" fmla="val 15269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[Component] Library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[State] books: [ ]</a:t>
            </a:r>
          </a:p>
        </p:txBody>
      </p:sp>
      <p:sp>
        <p:nvSpPr>
          <p:cNvPr id="209" name="[Component] Library…"/>
          <p:cNvSpPr/>
          <p:nvPr/>
        </p:nvSpPr>
        <p:spPr>
          <a:xfrm>
            <a:off x="17529163" y="10117299"/>
            <a:ext cx="4472343" cy="3072770"/>
          </a:xfrm>
          <a:prstGeom prst="roundRect">
            <a:avLst>
              <a:gd name="adj" fmla="val 15269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[Component] Library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[State] books: 📚</a:t>
            </a:r>
          </a:p>
        </p:txBody>
      </p:sp>
      <p:cxnSp>
        <p:nvCxnSpPr>
          <p:cNvPr id="210" name="Connection Line"/>
          <p:cNvCxnSpPr>
            <a:stCxn id="208" idx="0"/>
            <a:endCxn id="211" idx="0"/>
          </p:cNvCxnSpPr>
          <p:nvPr/>
        </p:nvCxnSpPr>
        <p:spPr>
          <a:xfrm>
            <a:off x="3679668" y="11622595"/>
            <a:ext cx="8512333" cy="939957"/>
          </a:xfrm>
          <a:prstGeom prst="straightConnector1">
            <a:avLst/>
          </a:prstGeom>
          <a:ln w="76200" cap="rnd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11" name="fetch(“…”)"/>
          <p:cNvSpPr/>
          <p:nvPr/>
        </p:nvSpPr>
        <p:spPr>
          <a:xfrm>
            <a:off x="10656664" y="11927551"/>
            <a:ext cx="3070672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fetch(“…”)</a:t>
            </a:r>
          </a:p>
        </p:txBody>
      </p:sp>
      <p:cxnSp>
        <p:nvCxnSpPr>
          <p:cNvPr id="212" name="Connection Line"/>
          <p:cNvCxnSpPr>
            <a:stCxn id="211" idx="0"/>
            <a:endCxn id="209" idx="0"/>
          </p:cNvCxnSpPr>
          <p:nvPr/>
        </p:nvCxnSpPr>
        <p:spPr>
          <a:xfrm flipV="1">
            <a:off x="12192000" y="11653684"/>
            <a:ext cx="7573335" cy="908868"/>
          </a:xfrm>
          <a:prstGeom prst="straightConnector1">
            <a:avLst/>
          </a:prstGeom>
          <a:ln w="76200" cap="rnd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13" name="RENDERLAND"/>
          <p:cNvSpPr txBox="1"/>
          <p:nvPr/>
        </p:nvSpPr>
        <p:spPr>
          <a:xfrm>
            <a:off x="1233678" y="9086388"/>
            <a:ext cx="489198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/>
            <a:r>
              <a:t>RENDERLAND</a:t>
            </a:r>
          </a:p>
        </p:txBody>
      </p:sp>
      <p:sp>
        <p:nvSpPr>
          <p:cNvPr id="214" name="RENDERLAND"/>
          <p:cNvSpPr txBox="1"/>
          <p:nvPr/>
        </p:nvSpPr>
        <p:spPr>
          <a:xfrm>
            <a:off x="17319344" y="9086388"/>
            <a:ext cx="489198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/>
            <a:r>
              <a:t>RENDERLAND</a:t>
            </a:r>
          </a:p>
        </p:txBody>
      </p:sp>
      <p:sp>
        <p:nvSpPr>
          <p:cNvPr id="215" name="EFFECTLAND"/>
          <p:cNvSpPr txBox="1"/>
          <p:nvPr/>
        </p:nvSpPr>
        <p:spPr>
          <a:xfrm>
            <a:off x="10339882" y="9807104"/>
            <a:ext cx="37042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EFFECTLAND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Writing an Effec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an Effect in React</a:t>
            </a:r>
          </a:p>
        </p:txBody>
      </p:sp>
      <p:sp>
        <p:nvSpPr>
          <p:cNvPr id="218" name="To write an effect, follow these steps: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To write an effect, follow these steps: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import { useEffect } from ‘react’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t>Invoke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useEffect()</a:t>
            </a:r>
            <a:r>
              <a:t> with either </a:t>
            </a:r>
            <a:r>
              <a:rPr u="sng"/>
              <a:t>one or two parameters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riting an Effec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an Effect in React</a:t>
            </a:r>
          </a:p>
        </p:txBody>
      </p:sp>
      <p:sp>
        <p:nvSpPr>
          <p:cNvPr id="221" name="To write an effect, follow these steps: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To write an effect, follow these steps: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import { useEffect } from ‘react’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t>Invoke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useEffect()</a:t>
            </a:r>
            <a:r>
              <a:t> with either </a:t>
            </a:r>
            <a:r>
              <a:rPr u="sng"/>
              <a:t>one or two parameters</a:t>
            </a:r>
            <a:r>
              <a:t>.</a:t>
            </a:r>
          </a:p>
          <a:p>
            <a:pPr lvl="2" marL="2796645" indent="-1018645">
              <a:buSzPct val="100000"/>
              <a:buAutoNum type="alphaUcPeriod" startAt="1"/>
            </a:pPr>
            <a:r>
              <a:t>The first parameter should be </a:t>
            </a:r>
            <a:r>
              <a:rPr u="sng"/>
              <a:t>a function that runs effects</a:t>
            </a:r>
            <a:r>
              <a:t>.</a:t>
            </a:r>
          </a:p>
          <a:p>
            <a:pPr lvl="2" marL="2796645" indent="-1018645">
              <a:buSzPct val="100000"/>
              <a:buAutoNum type="alphaUcPeriod" startAt="1"/>
            </a:pPr>
            <a:r>
              <a:t>The second parameter, if any, should be </a:t>
            </a:r>
            <a:r>
              <a:rPr u="sng"/>
              <a:t>an array of the effect’s dependencies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Writing an Effec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an Effect in React</a:t>
            </a:r>
          </a:p>
        </p:txBody>
      </p:sp>
      <p:sp>
        <p:nvSpPr>
          <p:cNvPr id="224" name="import { useEffect } from ‘react’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{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useEffect</a:t>
            </a:r>
            <a:r>
              <a:t> } from ‘react’;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Component</a:t>
            </a:r>
            <a:r>
              <a:t>() {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useEffect</a:t>
            </a:r>
            <a:r>
              <a:t>(() =&gt; {</a:t>
            </a:r>
          </a:p>
          <a:p>
            <a:pPr lvl="2" indent="804672" defTabSz="726440">
              <a:spcBef>
                <a:spcPts val="1500"/>
              </a:spcBef>
              <a:defRPr spc="-48" sz="484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Write your effect(s) here */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dependencies</a:t>
            </a:r>
            <a:r>
              <a:t>);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&lt;&gt;&lt;/&gt;</a:t>
            </a:r>
            <a:r>
              <a:t>;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6" name="Today, we’ll answer the following questions: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/>
            <a:r>
              <a:t>Today, we’ll answer the following questions: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What’s a </a:t>
            </a:r>
            <a:r>
              <a:rPr b="1"/>
              <a:t>pure function</a:t>
            </a:r>
            <a:r>
              <a:t>?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How (and why) should we write </a:t>
            </a:r>
            <a:r>
              <a:rPr b="1"/>
              <a:t>pure components </a:t>
            </a:r>
            <a:r>
              <a:t>in React?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What’s a </a:t>
            </a:r>
            <a:r>
              <a:rPr b="1"/>
              <a:t>(side) effect</a:t>
            </a:r>
            <a:r>
              <a:t> in React?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How do we cause </a:t>
            </a:r>
            <a:r>
              <a:rPr b="1"/>
              <a:t>(side) effects</a:t>
            </a:r>
            <a:r>
              <a:t> in React?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he Dependency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Dependency Array</a:t>
            </a:r>
          </a:p>
        </p:txBody>
      </p:sp>
      <p:sp>
        <p:nvSpPr>
          <p:cNvPr id="227" name="An effect’s dependencies dictate when that effect will run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An effect’s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t> dictate </a:t>
            </a:r>
            <a:r>
              <a:rPr u="sng"/>
              <a:t>when that effect will run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More specifically, the dependency array lets us choose </a:t>
            </a:r>
            <a:r>
              <a:rPr u="sng"/>
              <a:t>which of a component’s renders</a:t>
            </a:r>
            <a:r>
              <a:t> will trigger the execution of an effect.</a:t>
            </a:r>
          </a:p>
          <a:p>
            <a:pPr marL="698500" indent="-698500">
              <a:buSzPct val="123000"/>
              <a:buChar char="•"/>
            </a:pPr>
            <a:r>
              <a:t>If we omit the dependency array, our effect runs after every re-render.</a:t>
            </a:r>
          </a:p>
          <a:p>
            <a:pPr marL="698500" indent="-698500">
              <a:buSzPct val="123000"/>
              <a:buChar char="•"/>
            </a:pPr>
            <a:r>
              <a:t>If we pass an 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t>, our effect runs only </a:t>
            </a:r>
            <a:r>
              <a:rPr b="1"/>
              <a:t>on mount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If we pass a non-empty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[a, b]</a:t>
            </a:r>
            <a:r>
              <a:t>, our effect runs </a:t>
            </a:r>
            <a:r>
              <a:rPr u="sng"/>
              <a:t>on mount and whenever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u="sng"/>
              <a:t> or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u="sng"/>
              <a:t> change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we make any variable a dependency?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he Dependency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Dependency Array</a:t>
            </a:r>
          </a:p>
        </p:txBody>
      </p:sp>
      <p:sp>
        <p:nvSpPr>
          <p:cNvPr id="230" name="If we omit the dependency array, our effect runs after every re-render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If we omit the dependency array, our effect runs after every re-render.</a:t>
            </a:r>
          </a:p>
          <a:p>
            <a:pPr marL="698500" indent="-698500">
              <a:buSzPct val="123000"/>
              <a:buChar char="•"/>
            </a:pPr>
            <a:r>
              <a:t>If we pass an 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t>, our effect runs only </a:t>
            </a:r>
            <a:r>
              <a:rPr b="1"/>
              <a:t>on mount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If we pass a non-empty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[a, b]</a:t>
            </a:r>
            <a:r>
              <a:t>, our effect runs </a:t>
            </a:r>
            <a:r>
              <a:rPr u="sng"/>
              <a:t>on mount and whenever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u="sng"/>
              <a:t> or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u="sng"/>
              <a:t> change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we make any variable a dependency?</a:t>
            </a:r>
          </a:p>
          <a:p>
            <a:pPr lvl="1" marL="1308100" indent="-698500">
              <a:buSzPct val="123000"/>
              <a:buChar char="•"/>
            </a:pPr>
            <a:r>
              <a:rPr u="sng"/>
              <a:t>Only props and state</a:t>
            </a:r>
            <a:r>
              <a:t> make sense as dependencies, because </a:t>
            </a:r>
            <a:r>
              <a:rPr u="sng"/>
              <a:t>only they can change between renders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More specifically, your dependencies should be </a:t>
            </a:r>
            <a:r>
              <a:rPr u="sng"/>
              <a:t>any and all props and/or state referenced</a:t>
            </a:r>
            <a:r>
              <a:t> by your effect.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etching Data in React: A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Fetching Data in React: An Example</a:t>
            </a:r>
          </a:p>
        </p:txBody>
      </p:sp>
      <p:sp>
        <p:nvSpPr>
          <p:cNvPr id="233" name="export default function Museum(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Museum</a:t>
            </a:r>
            <a:r>
              <a:t>() {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galleries</a:t>
            </a:r>
            <a:r>
              <a:t>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setGalleries</a:t>
            </a:r>
            <a:r>
              <a:t>] =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useState</a:t>
            </a:r>
            <a:r>
              <a:t>([]);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useEffect(</a:t>
            </a:r>
            <a:r>
              <a:rPr b="1"/>
              <a:t>/* What goes here? */</a:t>
            </a:r>
            <a:r>
              <a:t>);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&lt;&gt;{galleries.map(gallery =&gt; &lt;Gallery […]/&gt;)}&lt;/&gt;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etching Data in React: A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Fetching Data in React: An Example</a:t>
            </a:r>
          </a:p>
        </p:txBody>
      </p:sp>
      <p:sp>
        <p:nvSpPr>
          <p:cNvPr id="236" name="export default function Museum(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Museum</a:t>
            </a:r>
            <a:r>
              <a:t>() {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galleries</a:t>
            </a:r>
            <a:r>
              <a:t>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setGalleries</a:t>
            </a:r>
            <a:r>
              <a:t>] =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useState</a:t>
            </a:r>
            <a:r>
              <a:t>([]);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useEffect</a:t>
            </a:r>
            <a:r>
              <a:t>(() =&gt;</a:t>
            </a:r>
          </a:p>
          <a:p>
            <a:pPr lvl="2" indent="877823" defTabSz="792479">
              <a:spcBef>
                <a:spcPts val="1700"/>
              </a:spcBef>
              <a:defRPr spc="-52" sz="528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fetch(“http://museum.com/galleries”)</a:t>
            </a:r>
          </a:p>
          <a:p>
            <a:pPr lvl="3" indent="1316736" defTabSz="792479">
              <a:spcBef>
                <a:spcPts val="1700"/>
              </a:spcBef>
              <a:defRPr spc="-52" sz="528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.then(response =&gt; response.json())</a:t>
            </a:r>
          </a:p>
          <a:p>
            <a:pPr lvl="3" indent="1316736" defTabSz="792479">
              <a:spcBef>
                <a:spcPts val="1700"/>
              </a:spcBef>
              <a:defRPr spc="-52" sz="528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.then(data =&gt; setGalleries(data))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),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[]</a:t>
            </a:r>
            <a:r>
              <a:t>);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&lt;&gt;{galleries.map(gallery =&gt; &lt;Gallery […]/&gt;)}&lt;/&gt;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he “Effect” of an Effect’s Dependency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The “Effect” of an Effect’s Dependency Array</a:t>
            </a:r>
          </a:p>
        </p:txBody>
      </p:sp>
      <p:graphicFrame>
        <p:nvGraphicFramePr>
          <p:cNvPr id="239" name="Table 1"/>
          <p:cNvGraphicFramePr/>
          <p:nvPr/>
        </p:nvGraphicFramePr>
        <p:xfrm>
          <a:off x="1206500" y="4249959"/>
          <a:ext cx="21983700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985500"/>
                <a:gridCol w="10985500"/>
              </a:tblGrid>
              <a:tr h="206082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Dependency Array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Outcome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Run </a:t>
                      </a:r>
                      <a:r>
                        <a:rPr u="sng"/>
                        <a:t>after every render</a:t>
                      </a:r>
                      <a: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Run </a:t>
                      </a:r>
                      <a:r>
                        <a:rPr u="sng"/>
                        <a:t>only on mount</a:t>
                      </a:r>
                      <a:r>
                        <a:t>, i.e. after the first render.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[a, b, …]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Run on mount </a:t>
                      </a:r>
                      <a:r>
                        <a:rPr u="sng"/>
                        <a:t>and</a:t>
                      </a:r>
                      <a:r>
                        <a:t> whenever a dependency changes.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ther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Effects</a:t>
            </a:r>
          </a:p>
        </p:txBody>
      </p:sp>
      <p:sp>
        <p:nvSpPr>
          <p:cNvPr id="242" name="In general, effects are used to synchronize one, some, or all of a component’s renders with some external system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general, </a:t>
            </a:r>
            <a:r>
              <a:rPr u="sng"/>
              <a:t>effects are used to synchronize one, some, or all of a component’s renders with some external system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Fetching data on mount synchronizes a component’s first render with an external resource (e.g. a JSON server or an API).</a:t>
            </a:r>
          </a:p>
          <a:p>
            <a:pPr lvl="1" marL="1308100" indent="-698500">
              <a:buSzPct val="123000"/>
              <a:buChar char="•"/>
            </a:pPr>
            <a:r>
              <a:t>Others include DOM methods, animations, and subscriptions.</a:t>
            </a:r>
          </a:p>
          <a:p>
            <a:pPr lvl="1" marL="1308100" indent="-698500">
              <a:buSzPct val="123000"/>
              <a:buChar char="•"/>
            </a:pPr>
            <a:r>
              <a:t>Some effects require cleanup.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nd now, a demo 🧑💻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now, a demo 🧑‍💻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hanks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  <p:sp>
        <p:nvSpPr>
          <p:cNvPr id="247" name="© Sakib Rasul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© Sakib Rasul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ur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Functions</a:t>
            </a:r>
          </a:p>
        </p:txBody>
      </p:sp>
      <p:sp>
        <p:nvSpPr>
          <p:cNvPr id="159" name="A pure function is one that, given the same input, returns the same output, each and every time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 </a:t>
            </a:r>
            <a:r>
              <a:rPr b="1"/>
              <a:t>pure</a:t>
            </a:r>
            <a:r>
              <a:t> </a:t>
            </a:r>
            <a:r>
              <a:rPr b="1"/>
              <a:t>function</a:t>
            </a:r>
            <a:r>
              <a:t> is one that, given the </a:t>
            </a:r>
            <a:r>
              <a:rPr u="sng"/>
              <a:t>same input</a:t>
            </a:r>
            <a:r>
              <a:t>, returns the </a:t>
            </a:r>
            <a:r>
              <a:rPr u="sng"/>
              <a:t>same output</a:t>
            </a:r>
            <a:r>
              <a:t>, each and every time.</a:t>
            </a:r>
          </a:p>
          <a:p>
            <a:pPr lvl="1" marL="1308100" indent="-698500">
              <a:buSzPct val="123000"/>
              <a:buChar char="•"/>
            </a:pPr>
            <a:r>
              <a:t>Take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function double(x) { return x * 2 }</a:t>
            </a:r>
            <a:r>
              <a:t>.</a:t>
            </a:r>
          </a:p>
          <a:p>
            <a:pPr lvl="2" marL="1917700" indent="-698500">
              <a:buSzPct val="123000"/>
              <a:buChar char="•"/>
            </a:pPr>
            <a:r>
              <a:t>If we pass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 = 2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double(x)</a:t>
            </a:r>
            <a:r>
              <a:t> will always be 4.</a:t>
            </a:r>
          </a:p>
          <a:p>
            <a:pPr lvl="2" marL="1917700" indent="-698500">
              <a:buSzPct val="123000"/>
              <a:buChar char="•"/>
            </a:pPr>
            <a:r>
              <a:t>If we pass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 = 32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double(x)</a:t>
            </a:r>
            <a:r>
              <a:t> will always be 64.</a:t>
            </a:r>
          </a:p>
          <a:p>
            <a:pPr lvl="2" marL="1917700" indent="-698500">
              <a:buSzPct val="123000"/>
              <a:buChar char="•"/>
            </a:pPr>
            <a:r>
              <a:t>…and so on! Any 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 will always output the same number.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ure Componen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Components in React</a:t>
            </a:r>
          </a:p>
        </p:txBody>
      </p:sp>
      <p:sp>
        <p:nvSpPr>
          <p:cNvPr id="162" name="In React, a pure component is one that, given the same props and state, renders the same JSX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pure component</a:t>
            </a:r>
            <a:r>
              <a:t> is one that, given the </a:t>
            </a:r>
            <a:r>
              <a:rPr u="sng"/>
              <a:t>same props and state</a:t>
            </a:r>
            <a:r>
              <a:t>, renders the </a:t>
            </a:r>
            <a:r>
              <a:rPr u="sng"/>
              <a:t>same JSX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React assumes that </a:t>
            </a:r>
            <a:r>
              <a:rPr u="sng"/>
              <a:t>all components are pure</a:t>
            </a:r>
            <a:r>
              <a:t>, meaning that, if one:</a:t>
            </a:r>
          </a:p>
          <a:p>
            <a:pPr lvl="1" marL="1308100" indent="-698500">
              <a:buSzPct val="123000"/>
              <a:buChar char="•"/>
            </a:pPr>
            <a:r>
              <a:t>has no props or state, should always render the same JSX.</a:t>
            </a:r>
          </a:p>
          <a:p>
            <a:pPr lvl="1" marL="1308100" indent="-698500">
              <a:buSzPct val="123000"/>
              <a:buChar char="•"/>
            </a:pPr>
            <a:r>
              <a:t>has any props, should act as though those props are immutable.</a:t>
            </a:r>
          </a:p>
          <a:p>
            <a:pPr lvl="1" marL="1308100" indent="-698500">
              <a:buSzPct val="123000"/>
              <a:buChar char="•"/>
            </a:pPr>
            <a:r>
              <a:t>has state, should modify that state through state setters.</a:t>
            </a:r>
          </a:p>
          <a:p>
            <a:pPr marL="698500" indent="-698500">
              <a:buSzPct val="123000"/>
              <a:buChar char="•"/>
            </a:pPr>
            <a:r>
              <a:t>Why does React care about purity?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ure Componen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Components in React</a:t>
            </a:r>
          </a:p>
        </p:txBody>
      </p:sp>
      <p:sp>
        <p:nvSpPr>
          <p:cNvPr id="165" name="In React, a pure component is one that, given the same props and state, renders the same JSX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pure component</a:t>
            </a:r>
            <a:r>
              <a:t> is one that, given the </a:t>
            </a:r>
            <a:r>
              <a:rPr u="sng"/>
              <a:t>same props and state</a:t>
            </a:r>
            <a:r>
              <a:t>, renders the </a:t>
            </a:r>
            <a:r>
              <a:rPr u="sng"/>
              <a:t>same JSX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React assumes that </a:t>
            </a:r>
            <a:r>
              <a:rPr u="sng"/>
              <a:t>all components are pure</a:t>
            </a:r>
            <a:r>
              <a:t>, meaning that, if one:</a:t>
            </a:r>
          </a:p>
          <a:p>
            <a:pPr lvl="1" marL="1308100" indent="-698500">
              <a:buSzPct val="123000"/>
              <a:buChar char="•"/>
            </a:pPr>
            <a:r>
              <a:t>has no props or state, should always render the same JSX.</a:t>
            </a:r>
          </a:p>
          <a:p>
            <a:pPr lvl="1" marL="1308100" indent="-698500">
              <a:buSzPct val="123000"/>
              <a:buChar char="•"/>
            </a:pPr>
            <a:r>
              <a:t>has any props, should act as though those props are immutable.</a:t>
            </a:r>
          </a:p>
          <a:p>
            <a:pPr lvl="1" marL="1308100" indent="-698500">
              <a:buSzPct val="123000"/>
              <a:buChar char="•"/>
            </a:pPr>
            <a:r>
              <a:t>has state, should modify that state through state setters.</a:t>
            </a:r>
          </a:p>
          <a:p>
            <a:pPr marL="698500" indent="-698500">
              <a:buSzPct val="123000"/>
              <a:buChar char="•"/>
            </a:pPr>
            <a:r>
              <a:t>Why does React care about purity? 🤔</a:t>
            </a:r>
          </a:p>
          <a:p>
            <a:pPr lvl="1" marL="1308100" indent="-698500">
              <a:buSzPct val="123000"/>
              <a:buChar char="•"/>
            </a:pPr>
            <a:r>
              <a:t>It’s how React knows </a:t>
            </a:r>
            <a:r>
              <a:rPr i="1"/>
              <a:t>what</a:t>
            </a:r>
            <a:r>
              <a:t> to re-render, </a:t>
            </a:r>
            <a:r>
              <a:rPr i="1"/>
              <a:t>when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 Impure Component (don’t do this!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Impure Component (don’t do this!)</a:t>
            </a:r>
          </a:p>
        </p:txBody>
      </p:sp>
      <p:sp>
        <p:nvSpPr>
          <p:cNvPr id="168" name="let capacity = 0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0;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+ 100;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 b="1">
              <a:solidFill>
                <a:schemeClr val="accent3"/>
              </a:solidFill>
            </a:endParaR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(&lt;&gt;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&lt;/&gt;)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n Impure Component (don’t do this!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Impure Component (don’t do this!)</a:t>
            </a:r>
          </a:p>
        </p:txBody>
      </p:sp>
      <p:sp>
        <p:nvSpPr>
          <p:cNvPr id="171" name="let capacity = 0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0;</a:t>
            </a:r>
          </a:p>
          <a:p>
            <a:pPr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() {</a:t>
            </a:r>
          </a:p>
          <a:p>
            <a:pPr lvl="1" indent="288036"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{/*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&lt;Venue&gt;</a:t>
            </a:r>
            <a:r>
              <a:t> is trying to modify the preexisting variable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! */}</a:t>
            </a:r>
          </a:p>
          <a:p>
            <a:pPr lvl="1" indent="288036"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+ 100;</a:t>
            </a:r>
          </a:p>
          <a:p>
            <a:pPr lvl="1" indent="288036"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 b="1">
              <a:solidFill>
                <a:schemeClr val="accent3"/>
              </a:solidFill>
            </a:endParaRPr>
          </a:p>
          <a:p>
            <a:pPr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288036"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(&lt;&gt;</a:t>
            </a:r>
          </a:p>
          <a:p>
            <a:pPr lvl="2" indent="576072"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  <a:r>
              <a:t> {/* This venue holds 200 people. */}</a:t>
            </a:r>
          </a:p>
          <a:p>
            <a:pPr lvl="2" indent="576072"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  <a:r>
              <a:t> {/* This venue holds 400 people. */}</a:t>
            </a:r>
          </a:p>
          <a:p>
            <a:pPr lvl="1" indent="288036"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&lt;/&gt;)</a:t>
            </a:r>
          </a:p>
          <a:p>
            <a:pPr defTabSz="520065">
              <a:spcBef>
                <a:spcPts val="1100"/>
              </a:spcBef>
              <a:defRPr spc="-34"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n Impure Component (don’t do this either!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Impure Component (don’t do this either!)</a:t>
            </a:r>
          </a:p>
        </p:txBody>
      </p:sp>
      <p:sp>
        <p:nvSpPr>
          <p:cNvPr id="174" name="function Venue({ capacity }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619125">
              <a:spcBef>
                <a:spcPts val="1300"/>
              </a:spcBef>
              <a:defRPr spc="-41" sz="412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({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}) {</a:t>
            </a:r>
          </a:p>
          <a:p>
            <a:pPr lvl="1" indent="342900" defTabSz="619125">
              <a:spcBef>
                <a:spcPts val="1300"/>
              </a:spcBef>
              <a:defRPr spc="-41" sz="412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+ 100;</a:t>
            </a:r>
          </a:p>
          <a:p>
            <a:pPr lvl="1" indent="342900" defTabSz="619125">
              <a:spcBef>
                <a:spcPts val="1300"/>
              </a:spcBef>
              <a:defRPr spc="-41" sz="412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 b="1">
              <a:solidFill>
                <a:schemeClr val="accent3"/>
              </a:solidFill>
            </a:endParaRPr>
          </a:p>
          <a:p>
            <a:pPr defTabSz="619125">
              <a:spcBef>
                <a:spcPts val="1300"/>
              </a:spcBef>
              <a:defRPr spc="-41" sz="412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619125">
              <a:spcBef>
                <a:spcPts val="1300"/>
              </a:spcBef>
              <a:defRPr spc="-41" sz="412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19125">
              <a:spcBef>
                <a:spcPts val="1300"/>
              </a:spcBef>
              <a:defRPr spc="-41" sz="412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42900" defTabSz="619125">
              <a:spcBef>
                <a:spcPts val="1300"/>
              </a:spcBef>
              <a:defRPr spc="-41" sz="412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0;</a:t>
            </a:r>
          </a:p>
          <a:p>
            <a:pPr lvl="1" indent="342900" defTabSz="619125">
              <a:spcBef>
                <a:spcPts val="1300"/>
              </a:spcBef>
              <a:defRPr spc="-41" sz="412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685800" defTabSz="619125">
              <a:spcBef>
                <a:spcPts val="1300"/>
              </a:spcBef>
              <a:defRPr spc="-41" sz="412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/&gt;</a:t>
            </a:r>
          </a:p>
          <a:p>
            <a:pPr lvl="2" indent="685800" defTabSz="619125">
              <a:spcBef>
                <a:spcPts val="1300"/>
              </a:spcBef>
              <a:defRPr spc="-41" sz="412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/&gt;</a:t>
            </a:r>
          </a:p>
          <a:p>
            <a:pPr lvl="1" indent="342900" defTabSz="619125">
              <a:spcBef>
                <a:spcPts val="1300"/>
              </a:spcBef>
              <a:defRPr spc="-41" sz="412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619125">
              <a:spcBef>
                <a:spcPts val="1300"/>
              </a:spcBef>
              <a:defRPr spc="-41" sz="412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n Impure Component (don’t do this either!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Impure Component (don’t do this either!)</a:t>
            </a:r>
          </a:p>
        </p:txBody>
      </p:sp>
      <p:sp>
        <p:nvSpPr>
          <p:cNvPr id="177" name="function Venue({ capacity }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({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})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{/*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 is trying to modify the preexisting variable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! */} 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+ 100;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 b="1">
              <a:solidFill>
                <a:schemeClr val="accent3"/>
              </a:solidFill>
            </a:endParaR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0;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/&gt; </a:t>
            </a:r>
            <a:r>
              <a:t>{/* This venue holds 100 people. */}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=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/&gt; </a:t>
            </a:r>
            <a:r>
              <a:t>{/* This venue holds 100 people. */}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