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 angle black and white photo of a futuristic apartment building under a cloudy sky"/>
          <p:cNvSpPr/>
          <p:nvPr>
            <p:ph type="pic" idx="21"/>
          </p:nvPr>
        </p:nvSpPr>
        <p:spPr>
          <a:xfrm>
            <a:off x="-120802" y="1270000"/>
            <a:ext cx="16840201" cy="1122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lack and white photo of the outside of a modern office building "/>
          <p:cNvSpPr/>
          <p:nvPr>
            <p:ph type="pic" sz="quarter" idx="22"/>
          </p:nvPr>
        </p:nvSpPr>
        <p:spPr>
          <a:xfrm>
            <a:off x="15443200" y="1270000"/>
            <a:ext cx="81026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lack and white photo of lattice-like, modern architecture on a building"/>
          <p:cNvSpPr/>
          <p:nvPr>
            <p:ph type="pic" sz="half" idx="23"/>
          </p:nvPr>
        </p:nvSpPr>
        <p:spPr>
          <a:xfrm>
            <a:off x="15811500" y="4876800"/>
            <a:ext cx="7366000" cy="982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 angle black and white photo of a modern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lack and white photo of light and shadows on a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Black and white photo of shadows cast on a concrete structure"/>
          <p:cNvSpPr/>
          <p:nvPr>
            <p:ph type="pic" idx="21"/>
          </p:nvPr>
        </p:nvSpPr>
        <p:spPr>
          <a:xfrm>
            <a:off x="9270652" y="1263650"/>
            <a:ext cx="16757661" cy="1118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Close-up black and white photo of intricate building architecture"/>
          <p:cNvSpPr/>
          <p:nvPr>
            <p:ph type="pic" idx="22"/>
          </p:nvPr>
        </p:nvSpPr>
        <p:spPr>
          <a:xfrm>
            <a:off x="12192000" y="-1341967"/>
            <a:ext cx="10922000" cy="16399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akib Rasul | Updated January 31, 2024 | Created June 15, 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Sakib Rasul | Updated January 31, 2024 | Created June 15, 2023</a:t>
            </a:r>
          </a:p>
        </p:txBody>
      </p:sp>
      <p:sp>
        <p:nvSpPr>
          <p:cNvPr id="152" name="React: Form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React: Forms</a:t>
            </a:r>
          </a:p>
        </p:txBody>
      </p:sp>
      <p:sp>
        <p:nvSpPr>
          <p:cNvPr id="153" name="Phase 2 | Week 1, Lesson 4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Phase 2 | Week 1, Lesson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Why “control” a form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“control” a form?</a:t>
            </a:r>
          </a:p>
        </p:txBody>
      </p:sp>
      <p:sp>
        <p:nvSpPr>
          <p:cNvPr id="178" name="Controlling a component (i.e., lifting its state) requires setup.…"/>
          <p:cNvSpPr txBox="1"/>
          <p:nvPr>
            <p:ph type="body" idx="1"/>
          </p:nvPr>
        </p:nvSpPr>
        <p:spPr>
          <a:xfrm>
            <a:off x="1206500" y="4248503"/>
            <a:ext cx="21971000" cy="8256013"/>
          </a:xfrm>
          <a:prstGeom prst="rect">
            <a:avLst/>
          </a:prstGeom>
        </p:spPr>
        <p:txBody>
          <a:bodyPr/>
          <a:lstStyle/>
          <a:p>
            <a:pPr lvl="1"/>
            <a:r>
              <a:t>Controlling a component (i.e., lifting its state) requires setup.</a:t>
            </a:r>
          </a:p>
          <a:p>
            <a:pPr lvl="2"/>
            <a:r>
              <a:t>It’d be tedious and unwise to lift all state.</a:t>
            </a:r>
          </a:p>
          <a:p>
            <a:pPr lvl="2"/>
            <a:r>
              <a:t>Often, state belongs right where its rendered.</a:t>
            </a:r>
          </a:p>
          <a:p>
            <a:pPr lvl="1"/>
            <a:r>
              <a:t>However, controlling a component grants us </a:t>
            </a:r>
            <a:r>
              <a:rPr u="sng"/>
              <a:t>maximal flexibility</a:t>
            </a:r>
            <a:r>
              <a:t>.</a:t>
            </a:r>
          </a:p>
          <a:p>
            <a:pPr lvl="2"/>
            <a:r>
              <a:t>For forms, we get cool stuff like input </a:t>
            </a:r>
            <a:r>
              <a:rPr u="sng"/>
              <a:t>validation</a:t>
            </a:r>
            <a:r>
              <a:t> and </a:t>
            </a:r>
            <a:r>
              <a:rPr u="sng"/>
              <a:t>synchronization.</a:t>
            </a:r>
          </a:p>
        </p:txBody>
      </p:sp>
      <p:sp>
        <p:nvSpPr>
          <p:cNvPr id="179" name="*I put “control” in quotes because when we talk about a controlled form, we really mean a form that controls its children."/>
          <p:cNvSpPr txBox="1"/>
          <p:nvPr/>
        </p:nvSpPr>
        <p:spPr>
          <a:xfrm>
            <a:off x="2324357" y="12692498"/>
            <a:ext cx="1973528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*I put “control” in quotes because when we talk about a controlled form, we really mean a form that controls its children.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I’m feeling lucky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I’m feeling lucky.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Questions? // Thanks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 // Thanks!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oday’s 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Today’s Objectives</a:t>
            </a:r>
          </a:p>
        </p:txBody>
      </p:sp>
      <p:sp>
        <p:nvSpPr>
          <p:cNvPr id="156" name="Today, we’ll answer the following question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Today, we’ll answer the following questions:</a:t>
            </a:r>
          </a:p>
          <a:p>
            <a:pPr marL="889000" indent="-889000">
              <a:buSzPct val="100000"/>
              <a:buAutoNum type="arabicPeriod" startAt="1"/>
              <a:defRPr i="1"/>
            </a:pPr>
            <a:r>
              <a:t>How do we write forms in React?</a:t>
            </a:r>
          </a:p>
          <a:p>
            <a:pPr marL="889000" indent="-889000">
              <a:buSzPct val="100000"/>
              <a:buAutoNum type="arabicPeriod" startAt="1"/>
              <a:defRPr i="1"/>
            </a:pPr>
            <a:r>
              <a:t>How do we handle form submissions?</a:t>
            </a:r>
          </a:p>
          <a:p>
            <a:pPr marL="889000" indent="-889000">
              <a:buSzPct val="100000"/>
              <a:buAutoNum type="arabicPeriod" startAt="1"/>
              <a:defRPr i="1"/>
            </a:pPr>
            <a:r>
              <a:t>What does it mean for a form to be </a:t>
            </a:r>
            <a:r>
              <a:rPr b="1"/>
              <a:t>(un)controlled</a:t>
            </a:r>
            <a:r>
              <a:t>?</a:t>
            </a:r>
          </a:p>
          <a:p>
            <a:pPr marL="889000" indent="-889000">
              <a:buSzPct val="100000"/>
              <a:buAutoNum type="arabicPeriod" startAt="1"/>
              <a:defRPr i="1"/>
            </a:pPr>
            <a:r>
              <a:t>Why should we write controlled forms?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Uncontrolled Forms"/>
          <p:cNvSpPr txBox="1"/>
          <p:nvPr>
            <p:ph type="title"/>
          </p:nvPr>
        </p:nvSpPr>
        <p:spPr>
          <a:xfrm>
            <a:off x="1206500" y="948957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Uncontrolled Forms</a:t>
            </a:r>
          </a:p>
        </p:txBody>
      </p:sp>
      <p:sp>
        <p:nvSpPr>
          <p:cNvPr id="159" name="export default function Form() {…"/>
          <p:cNvSpPr txBox="1"/>
          <p:nvPr>
            <p:ph type="body" sz="half" idx="1"/>
          </p:nvPr>
        </p:nvSpPr>
        <p:spPr>
          <a:xfrm>
            <a:off x="11863022" y="4185411"/>
            <a:ext cx="11020183" cy="7848446"/>
          </a:xfrm>
          <a:prstGeom prst="rect">
            <a:avLst/>
          </a:prstGeom>
        </p:spPr>
        <p:txBody>
          <a:bodyPr/>
          <a:lstStyle/>
          <a:p>
            <a:pPr marL="0" indent="0" defTabSz="2096971">
              <a:spcBef>
                <a:spcPts val="3800"/>
              </a:spcBef>
              <a:buSzTx/>
              <a:buNone/>
              <a:defRPr sz="4128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Form() {</a:t>
            </a:r>
          </a:p>
          <a:p>
            <a:pPr lvl="1" marL="0" indent="393192" defTabSz="2096971">
              <a:spcBef>
                <a:spcPts val="3800"/>
              </a:spcBef>
              <a:buSzTx/>
              <a:buNone/>
              <a:defRPr sz="4128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marL="0" indent="786384" defTabSz="2096971">
              <a:spcBef>
                <a:spcPts val="3800"/>
              </a:spcBef>
              <a:buSzTx/>
              <a:buNone/>
              <a:defRPr sz="412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3" marL="0" indent="1179576" defTabSz="2096971">
              <a:spcBef>
                <a:spcPts val="3800"/>
              </a:spcBef>
              <a:buSzTx/>
              <a:buNone/>
              <a:defRPr sz="412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&lt;label&gt;Name&lt;input /&gt;&lt;/label&gt;</a:t>
            </a:r>
          </a:p>
          <a:p>
            <a:pPr lvl="3" marL="0" indent="1179576" defTabSz="2096971">
              <a:spcBef>
                <a:spcPts val="3800"/>
              </a:spcBef>
              <a:buSzTx/>
              <a:buNone/>
              <a:defRPr sz="412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&lt;input type=“submit” /&gt;</a:t>
            </a:r>
          </a:p>
          <a:p>
            <a:pPr lvl="2" marL="0" indent="786384" defTabSz="2096971">
              <a:spcBef>
                <a:spcPts val="3800"/>
              </a:spcBef>
              <a:buSzTx/>
              <a:buNone/>
              <a:defRPr sz="412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1" marL="0" indent="393192" defTabSz="2096971">
              <a:spcBef>
                <a:spcPts val="3800"/>
              </a:spcBef>
              <a:buSzTx/>
              <a:buNone/>
              <a:defRPr sz="4128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marL="0" indent="0" defTabSz="2096971">
              <a:spcBef>
                <a:spcPts val="3800"/>
              </a:spcBef>
              <a:buSzTx/>
              <a:buNone/>
              <a:defRPr sz="4128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60" name="export default function App() {…"/>
          <p:cNvSpPr txBox="1"/>
          <p:nvPr/>
        </p:nvSpPr>
        <p:spPr>
          <a:xfrm>
            <a:off x="1206500" y="4248504"/>
            <a:ext cx="11020183" cy="7848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App() {</a:t>
            </a:r>
          </a:p>
          <a:p>
            <a:pPr lvl="1" indent="384047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indent="768095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&lt;&gt;</a:t>
            </a:r>
          </a:p>
          <a:p>
            <a:pPr lvl="3" indent="1152143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&lt;h1&gt;Fill this out, please!&lt;/h1&gt;</a:t>
            </a:r>
          </a:p>
          <a:p>
            <a:pPr lvl="3" indent="1152143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 /&gt;</a:t>
            </a:r>
          </a:p>
          <a:p>
            <a:pPr lvl="2" indent="768095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&lt;/&gt;</a:t>
            </a:r>
          </a:p>
          <a:p>
            <a:pPr lvl="1" indent="384047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ntrolled For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Controlled Forms</a:t>
            </a:r>
          </a:p>
        </p:txBody>
      </p:sp>
      <p:sp>
        <p:nvSpPr>
          <p:cNvPr id="163" name="Earlier this week, we learned that a user event is often a sign we have something dynamic and independent that we can hold in stat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Earlier this week, we learned that a </a:t>
            </a:r>
            <a:r>
              <a:rPr u="sng"/>
              <a:t>user event</a:t>
            </a:r>
            <a:r>
              <a:t> is often a sign we have something </a:t>
            </a:r>
            <a:r>
              <a:rPr u="sng"/>
              <a:t>dynamic</a:t>
            </a:r>
            <a:r>
              <a:t> and </a:t>
            </a:r>
            <a:r>
              <a:rPr u="sng"/>
              <a:t>independent</a:t>
            </a:r>
            <a:r>
              <a:t> that we can hold in state.</a:t>
            </a:r>
          </a:p>
          <a:p>
            <a:pPr/>
            <a:r>
              <a:t>When a user fills out a form, they fire countless events.</a:t>
            </a:r>
          </a:p>
          <a:p>
            <a:pPr/>
            <a:r>
              <a:t>Most of these events affect a form’s input values.</a:t>
            </a:r>
          </a:p>
          <a:p>
            <a:pPr/>
            <a:r>
              <a:t>Ergo, it makes sense to hold and update input values in state!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export default function Form() {…"/>
          <p:cNvSpPr txBox="1"/>
          <p:nvPr>
            <p:ph type="body" sz="half" idx="1"/>
          </p:nvPr>
        </p:nvSpPr>
        <p:spPr>
          <a:xfrm>
            <a:off x="12010170" y="2902230"/>
            <a:ext cx="11020183" cy="7848446"/>
          </a:xfrm>
          <a:prstGeom prst="rect">
            <a:avLst/>
          </a:prstGeom>
        </p:spPr>
        <p:txBody>
          <a:bodyPr/>
          <a:lstStyle/>
          <a:p>
            <a:pPr marL="0" indent="0" defTabSz="2096971">
              <a:spcBef>
                <a:spcPts val="3800"/>
              </a:spcBef>
              <a:buSzTx/>
              <a:buNone/>
              <a:defRPr sz="4128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Form() {</a:t>
            </a:r>
          </a:p>
          <a:p>
            <a:pPr lvl="1" marL="0" indent="393192" defTabSz="2096971">
              <a:spcBef>
                <a:spcPts val="3800"/>
              </a:spcBef>
              <a:buSzTx/>
              <a:buNone/>
              <a:defRPr sz="4128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marL="0" indent="786384" defTabSz="2096971">
              <a:spcBef>
                <a:spcPts val="3800"/>
              </a:spcBef>
              <a:buSzTx/>
              <a:buNone/>
              <a:defRPr sz="412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3" marL="0" indent="1179576" defTabSz="2096971">
              <a:spcBef>
                <a:spcPts val="3800"/>
              </a:spcBef>
              <a:buSzTx/>
              <a:buNone/>
              <a:defRPr sz="412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&lt;label&gt;Name&lt;input /&gt;&lt;/label&gt;</a:t>
            </a:r>
          </a:p>
          <a:p>
            <a:pPr lvl="3" marL="0" indent="1179576" defTabSz="2096971">
              <a:spcBef>
                <a:spcPts val="3800"/>
              </a:spcBef>
              <a:buSzTx/>
              <a:buNone/>
              <a:defRPr sz="412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&lt;input type=“submit” /&gt;</a:t>
            </a:r>
          </a:p>
          <a:p>
            <a:pPr lvl="2" marL="0" indent="786384" defTabSz="2096971">
              <a:spcBef>
                <a:spcPts val="3800"/>
              </a:spcBef>
              <a:buSzTx/>
              <a:buNone/>
              <a:defRPr sz="412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1" marL="0" indent="393192" defTabSz="2096971">
              <a:spcBef>
                <a:spcPts val="3800"/>
              </a:spcBef>
              <a:buSzTx/>
              <a:buNone/>
              <a:defRPr sz="4128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marL="0" indent="0" defTabSz="2096971">
              <a:spcBef>
                <a:spcPts val="3800"/>
              </a:spcBef>
              <a:buSzTx/>
              <a:buNone/>
              <a:defRPr sz="4128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66" name="export default function App() {…"/>
          <p:cNvSpPr txBox="1"/>
          <p:nvPr/>
        </p:nvSpPr>
        <p:spPr>
          <a:xfrm>
            <a:off x="1353647" y="2965324"/>
            <a:ext cx="11020183" cy="7848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App() {</a:t>
            </a:r>
          </a:p>
          <a:p>
            <a:pPr lvl="1" indent="384047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indent="768095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&lt;&gt;</a:t>
            </a:r>
          </a:p>
          <a:p>
            <a:pPr lvl="3" indent="1152143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&lt;h1&gt;Fill this out, please!&lt;/h1&gt;</a:t>
            </a:r>
          </a:p>
          <a:p>
            <a:pPr lvl="3" indent="1152143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 /&gt;</a:t>
            </a:r>
          </a:p>
          <a:p>
            <a:pPr lvl="2" indent="768095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&lt;/&gt;</a:t>
            </a:r>
          </a:p>
          <a:p>
            <a:pPr lvl="1" indent="384047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export default function Form() {…"/>
          <p:cNvSpPr txBox="1"/>
          <p:nvPr>
            <p:ph type="body" idx="1"/>
          </p:nvPr>
        </p:nvSpPr>
        <p:spPr>
          <a:xfrm>
            <a:off x="1246103" y="433782"/>
            <a:ext cx="21971001" cy="12848436"/>
          </a:xfrm>
          <a:prstGeom prst="rect">
            <a:avLst/>
          </a:prstGeom>
        </p:spPr>
        <p:txBody>
          <a:bodyPr/>
          <a:lstStyle/>
          <a:p>
            <a:pPr marL="0" indent="0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Form() {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b="1"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[name, setName] = useState(“”);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b="1"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handleChange(event) setName(event.target.value)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marL="0" indent="841247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3" marL="0" indent="1261872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&lt;label&gt;Name</a:t>
            </a:r>
          </a:p>
          <a:p>
            <a:pPr lvl="4" marL="0" indent="1682495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&lt;input </a:t>
            </a:r>
            <a:r>
              <a:rPr b="1">
                <a:solidFill>
                  <a:schemeClr val="accent1">
                    <a:lumOff val="13575"/>
                  </a:schemeClr>
                </a:solidFill>
              </a:rPr>
              <a:t>value={name}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 </a:t>
            </a:r>
            <a:r>
              <a:rPr b="1">
                <a:solidFill>
                  <a:schemeClr val="accent1">
                    <a:lumOff val="13575"/>
                  </a:schemeClr>
                </a:solidFill>
              </a:rPr>
              <a:t>onChange={handleChange}</a:t>
            </a:r>
            <a:r>
              <a:t> /&gt;</a:t>
            </a:r>
          </a:p>
          <a:p>
            <a:pPr lvl="3" marL="0" indent="1261872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&lt;/label&gt;</a:t>
            </a:r>
          </a:p>
          <a:p>
            <a:pPr lvl="3" marL="0" indent="1261872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&lt;input type=“submit” /&gt;</a:t>
            </a:r>
          </a:p>
          <a:p>
            <a:pPr lvl="2" marL="0" indent="841247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marL="0" indent="0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What’s your favorite movie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What’s your favorite movie?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(Un)controlled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(Un)controlled Components</a:t>
            </a:r>
          </a:p>
        </p:txBody>
      </p:sp>
      <p:sp>
        <p:nvSpPr>
          <p:cNvPr id="173" name="An uncontrolled component has state that cannot be altered by its pare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An </a:t>
            </a:r>
            <a:r>
              <a:rPr b="1"/>
              <a:t>uncontrolled component</a:t>
            </a:r>
            <a:r>
              <a:t> has state that cannot be altered by its parent.</a:t>
            </a:r>
          </a:p>
          <a:p>
            <a:pPr lvl="2" marL="1810511" indent="-603504" defTabSz="2413955">
              <a:spcBef>
                <a:spcPts val="4400"/>
              </a:spcBef>
              <a:defRPr sz="4752"/>
            </a:pPr>
            <a:r>
              <a:t>In other words, an </a:t>
            </a:r>
            <a:r>
              <a:rPr b="1"/>
              <a:t>uncontrolled component</a:t>
            </a:r>
            <a:r>
              <a:t> is </a:t>
            </a:r>
            <a:r>
              <a:rPr u="sng"/>
              <a:t>driven by state</a:t>
            </a:r>
            <a:r>
              <a:t>.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A </a:t>
            </a:r>
            <a:r>
              <a:rPr b="1"/>
              <a:t>controlled component</a:t>
            </a:r>
            <a:r>
              <a:t> renders something managed by a parent.</a:t>
            </a:r>
          </a:p>
          <a:p>
            <a:pPr lvl="2" marL="1810511" indent="-603504" defTabSz="2413955">
              <a:spcBef>
                <a:spcPts val="4400"/>
              </a:spcBef>
              <a:defRPr sz="4752"/>
            </a:pPr>
            <a:r>
              <a:t>In other words, a </a:t>
            </a:r>
            <a:r>
              <a:rPr b="1"/>
              <a:t>controlled component</a:t>
            </a:r>
            <a:r>
              <a:t> is </a:t>
            </a:r>
            <a:r>
              <a:rPr u="sng"/>
              <a:t>driven by props</a:t>
            </a:r>
            <a:r>
              <a:t>.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&lt;input&gt;</a:t>
            </a:r>
            <a:r>
              <a:t> element is </a:t>
            </a:r>
            <a:r>
              <a:rPr i="1"/>
              <a:t>uncontrolled</a:t>
            </a:r>
            <a:r>
              <a:t> when its value is managed internally.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&lt;input&gt;</a:t>
            </a:r>
            <a:r>
              <a:t> element is </a:t>
            </a:r>
            <a:r>
              <a:rPr i="1"/>
              <a:t>controlled</a:t>
            </a:r>
            <a:r>
              <a:t> when its value is managed by its parent.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The act of “controlling” a component is often known as </a:t>
            </a:r>
            <a:r>
              <a:rPr i="1"/>
              <a:t>lifting state up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export default function Form() {…"/>
          <p:cNvSpPr txBox="1"/>
          <p:nvPr>
            <p:ph type="body" idx="1"/>
          </p:nvPr>
        </p:nvSpPr>
        <p:spPr>
          <a:xfrm>
            <a:off x="1246103" y="433782"/>
            <a:ext cx="21971001" cy="12848436"/>
          </a:xfrm>
          <a:prstGeom prst="rect">
            <a:avLst/>
          </a:prstGeom>
        </p:spPr>
        <p:txBody>
          <a:bodyPr/>
          <a:lstStyle/>
          <a:p>
            <a:pPr marL="0" indent="0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Form() {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b="1"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[name, setName] = useState(“”);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b="1"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handleChange(event) setName(event.target.value);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marL="0" indent="841247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3" marL="0" indent="1261872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&lt;label&gt;Name</a:t>
            </a:r>
          </a:p>
          <a:p>
            <a:pPr lvl="4" marL="0" indent="1682495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&lt;input </a:t>
            </a:r>
            <a:r>
              <a:rPr b="1">
                <a:solidFill>
                  <a:schemeClr val="accent1">
                    <a:lumOff val="13575"/>
                  </a:schemeClr>
                </a:solidFill>
              </a:rPr>
              <a:t>value={name}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 </a:t>
            </a:r>
            <a:r>
              <a:rPr b="1">
                <a:solidFill>
                  <a:schemeClr val="accent1">
                    <a:lumOff val="13575"/>
                  </a:schemeClr>
                </a:solidFill>
              </a:rPr>
              <a:t>onChange={handleChange}</a:t>
            </a:r>
            <a:r>
              <a:t> /&gt;</a:t>
            </a:r>
          </a:p>
          <a:p>
            <a:pPr lvl="3" marL="0" indent="1261872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&lt;/label&gt;</a:t>
            </a:r>
          </a:p>
          <a:p>
            <a:pPr lvl="3" marL="0" indent="1261872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&lt;input type=“submit” /&gt;</a:t>
            </a:r>
          </a:p>
          <a:p>
            <a:pPr lvl="2" marL="0" indent="841247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marL="0" indent="0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BE00FF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