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Updated January 31, 2024 | Created June 15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Updated January 31, 2024 | Created June 15, 2023</a:t>
            </a:r>
          </a:p>
        </p:txBody>
      </p:sp>
      <p:sp>
        <p:nvSpPr>
          <p:cNvPr id="152" name="React: For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Forms</a:t>
            </a:r>
          </a:p>
        </p:txBody>
      </p:sp>
      <p:sp>
        <p:nvSpPr>
          <p:cNvPr id="153" name="Phase 2 | Week 1, Lesson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| Week 1, Lesson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y “control” a for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“control” a form?</a:t>
            </a:r>
          </a:p>
        </p:txBody>
      </p:sp>
      <p:sp>
        <p:nvSpPr>
          <p:cNvPr id="178" name="Controlling a component (i.e., lifting its state) requires setup.…"/>
          <p:cNvSpPr txBox="1"/>
          <p:nvPr>
            <p:ph type="body" idx="1"/>
          </p:nvPr>
        </p:nvSpPr>
        <p:spPr>
          <a:xfrm>
            <a:off x="1206500" y="4248503"/>
            <a:ext cx="21971000" cy="8256013"/>
          </a:xfrm>
          <a:prstGeom prst="rect">
            <a:avLst/>
          </a:prstGeom>
        </p:spPr>
        <p:txBody>
          <a:bodyPr/>
          <a:lstStyle/>
          <a:p>
            <a:pPr lvl="1"/>
            <a:r>
              <a:t>Controlling a component (i.e., lifting its state) requires setup.</a:t>
            </a:r>
          </a:p>
          <a:p>
            <a:pPr lvl="2"/>
            <a:r>
              <a:t>It’d be tedious and unwise to lift all state.</a:t>
            </a:r>
          </a:p>
          <a:p>
            <a:pPr lvl="2"/>
            <a:r>
              <a:t>Often, state belongs right where its rendered.</a:t>
            </a:r>
          </a:p>
          <a:p>
            <a:pPr lvl="1"/>
            <a:r>
              <a:t>However, controlling a component grants us </a:t>
            </a:r>
            <a:r>
              <a:rPr u="sng"/>
              <a:t>maximal flexibility</a:t>
            </a:r>
            <a:r>
              <a:t>.</a:t>
            </a:r>
          </a:p>
          <a:p>
            <a:pPr lvl="2"/>
            <a:r>
              <a:t>For forms, we get cool stuff like input </a:t>
            </a:r>
            <a:r>
              <a:rPr u="sng"/>
              <a:t>validation</a:t>
            </a:r>
            <a:r>
              <a:t> and </a:t>
            </a:r>
            <a:r>
              <a:rPr u="sng"/>
              <a:t>synchronization.</a:t>
            </a:r>
          </a:p>
        </p:txBody>
      </p:sp>
      <p:sp>
        <p:nvSpPr>
          <p:cNvPr id="179" name="*I put “control” in quotes because when we talk about a controlled form, we really mean a form that controls its children."/>
          <p:cNvSpPr txBox="1"/>
          <p:nvPr/>
        </p:nvSpPr>
        <p:spPr>
          <a:xfrm>
            <a:off x="2324357" y="12692498"/>
            <a:ext cx="1973528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*I put “control” in quotes because when we talk about a controlled form, we really mean a form that controls its children.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’m feeling lucky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I’m feeling lucky.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Questions? // Thanks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 // 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6" name="Today, we’ll answer the following ques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Today, we’ll answer the following questions: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How do we write forms in React?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How do we handle form submissions?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What does it mean for a form to be </a:t>
            </a:r>
            <a:r>
              <a:rPr b="1"/>
              <a:t>(un)controlled</a:t>
            </a:r>
            <a:r>
              <a:t>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Why should we write controlled forms?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Uncontrolled Forms"/>
          <p:cNvSpPr txBox="1"/>
          <p:nvPr>
            <p:ph type="title"/>
          </p:nvPr>
        </p:nvSpPr>
        <p:spPr>
          <a:xfrm>
            <a:off x="1206500" y="94895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Uncontrolled Forms</a:t>
            </a:r>
          </a:p>
        </p:txBody>
      </p:sp>
      <p:sp>
        <p:nvSpPr>
          <p:cNvPr id="159" name="export default function Form() {…"/>
          <p:cNvSpPr txBox="1"/>
          <p:nvPr>
            <p:ph type="body" sz="half" idx="1"/>
          </p:nvPr>
        </p:nvSpPr>
        <p:spPr>
          <a:xfrm>
            <a:off x="11863022" y="4185411"/>
            <a:ext cx="11020183" cy="7848446"/>
          </a:xfrm>
          <a:prstGeom prst="rect">
            <a:avLst/>
          </a:prstGeom>
        </p:spPr>
        <p:txBody>
          <a:bodyPr/>
          <a:lstStyle/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&lt;label&gt;Name&lt;input /&gt;&lt;/label&gt;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0" name="export default function App() {…"/>
          <p:cNvSpPr txBox="1"/>
          <p:nvPr/>
        </p:nvSpPr>
        <p:spPr>
          <a:xfrm>
            <a:off x="1206500" y="4248504"/>
            <a:ext cx="11020183" cy="784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App() {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&lt;h1&gt;Fill this out, please!&lt;/h1&gt;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 /&gt;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rolled 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Controlled Forms</a:t>
            </a:r>
          </a:p>
        </p:txBody>
      </p:sp>
      <p:sp>
        <p:nvSpPr>
          <p:cNvPr id="163" name="Earlier this week, we learned that a user event is often a sign we have something dynamic and independent that we can hold in st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Earlier this week, we learned that a </a:t>
            </a:r>
            <a:r>
              <a:rPr u="sng"/>
              <a:t>user event</a:t>
            </a:r>
            <a:r>
              <a:t> is often a sign we have something </a:t>
            </a:r>
            <a:r>
              <a:rPr u="sng"/>
              <a:t>dynamic</a:t>
            </a:r>
            <a:r>
              <a:t> and </a:t>
            </a:r>
            <a:r>
              <a:rPr u="sng"/>
              <a:t>independent</a:t>
            </a:r>
            <a:r>
              <a:t> that we can hold in state.</a:t>
            </a:r>
          </a:p>
          <a:p>
            <a:pPr/>
            <a:r>
              <a:t>When a user fills out a form, they fire countless events.</a:t>
            </a:r>
          </a:p>
          <a:p>
            <a:pPr/>
            <a:r>
              <a:t>Most of these events affect a form’s input values.</a:t>
            </a:r>
          </a:p>
          <a:p>
            <a:pPr/>
            <a:r>
              <a:t>Ergo, it makes sense to hold and update input values in state!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xport default function Form() {…"/>
          <p:cNvSpPr txBox="1"/>
          <p:nvPr>
            <p:ph type="body" sz="half" idx="1"/>
          </p:nvPr>
        </p:nvSpPr>
        <p:spPr>
          <a:xfrm>
            <a:off x="12010170" y="2902230"/>
            <a:ext cx="11020183" cy="7848446"/>
          </a:xfrm>
          <a:prstGeom prst="rect">
            <a:avLst/>
          </a:prstGeom>
        </p:spPr>
        <p:txBody>
          <a:bodyPr/>
          <a:lstStyle/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&lt;label&gt;Name&lt;input /&gt;&lt;/label&gt;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6" name="export default function App() {…"/>
          <p:cNvSpPr txBox="1"/>
          <p:nvPr/>
        </p:nvSpPr>
        <p:spPr>
          <a:xfrm>
            <a:off x="1353647" y="2965324"/>
            <a:ext cx="11020183" cy="784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App() {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&lt;h1&gt;Fill this out, please!&lt;/h1&gt;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 /&gt;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xport default function Form() {…"/>
          <p:cNvSpPr txBox="1"/>
          <p:nvPr>
            <p:ph type="body" idx="1"/>
          </p:nvPr>
        </p:nvSpPr>
        <p:spPr>
          <a:xfrm>
            <a:off x="1246103" y="433782"/>
            <a:ext cx="21971001" cy="12848436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[name, setName] = useState(“”);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handleChange(event) console.log(event.target.value)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</a:t>
            </a:r>
          </a:p>
          <a:p>
            <a:pPr lvl="4" marL="0" indent="1682495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value={name}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onChange={handleChange}</a:t>
            </a:r>
            <a:r>
              <a:t> /&gt;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&lt;/label&gt;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’s your favorite movie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your favorite movie?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(Un)controlled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(Un)controlled Components</a:t>
            </a:r>
          </a:p>
        </p:txBody>
      </p:sp>
      <p:sp>
        <p:nvSpPr>
          <p:cNvPr id="173" name="An uncontrolled component has state that cannot be altered by its par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 b="1"/>
              <a:t>uncontrolled component</a:t>
            </a:r>
            <a:r>
              <a:t> has state that cannot be altered by its parent.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In other words, an </a:t>
            </a:r>
            <a:r>
              <a:rPr b="1"/>
              <a:t>uncontrolled component</a:t>
            </a:r>
            <a:r>
              <a:t> is </a:t>
            </a:r>
            <a:r>
              <a:rPr u="sng"/>
              <a:t>driven by state</a:t>
            </a:r>
            <a:r>
              <a:t>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 </a:t>
            </a:r>
            <a:r>
              <a:rPr b="1"/>
              <a:t>controlled component</a:t>
            </a:r>
            <a:r>
              <a:t> renders something managed by a parent.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In other words, a </a:t>
            </a:r>
            <a:r>
              <a:rPr b="1"/>
              <a:t>controlled component</a:t>
            </a:r>
            <a:r>
              <a:t> is </a:t>
            </a:r>
            <a:r>
              <a:rPr u="sng"/>
              <a:t>driven by props</a:t>
            </a:r>
            <a:r>
              <a:t>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t> element is </a:t>
            </a:r>
            <a:r>
              <a:rPr i="1"/>
              <a:t>uncontrolled</a:t>
            </a:r>
            <a:r>
              <a:t> when its value isn’t held in state.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t> element is </a:t>
            </a:r>
            <a:r>
              <a:rPr i="1"/>
              <a:t>controlled</a:t>
            </a:r>
            <a:r>
              <a:t> when its value is held in state.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The act of “controlling” a component is often known as </a:t>
            </a:r>
            <a:r>
              <a:rPr i="1"/>
              <a:t>lifting state up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port default function Form() {…"/>
          <p:cNvSpPr txBox="1"/>
          <p:nvPr>
            <p:ph type="body" idx="1"/>
          </p:nvPr>
        </p:nvSpPr>
        <p:spPr>
          <a:xfrm>
            <a:off x="1246103" y="433782"/>
            <a:ext cx="21971001" cy="12848436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[name, setName] = useState(“”);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handleChange(event) setName(event.target.value);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</a:t>
            </a:r>
          </a:p>
          <a:p>
            <a:pPr lvl="4" marL="0" indent="1682495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value={name}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onChange={handleChange}</a:t>
            </a:r>
            <a:r>
              <a:t> /&gt;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&lt;/label&gt;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