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81187e760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81187e760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81187e76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81187e76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81187e760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81187e760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81187e76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81187e76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8a3a608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8a3a608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81187e760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81187e760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81187e7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81187e7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81187e760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81187e760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81187e76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81187e76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81187e76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81187e76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81187e7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81187e7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81187e76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81187e76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81187e76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81187e7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81187e760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81187e760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i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124450"/>
            <a:ext cx="8520600" cy="39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Impact of Ocean Acidification on Routine Metabolic Rate and Critical Partial Oxygen Pressure of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Muusoctopus leioderma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3"/>
          <p:cNvPicPr preferRelativeResize="0"/>
          <p:nvPr/>
        </p:nvPicPr>
        <p:blipFill rotWithShape="1">
          <a:blip r:embed="rId3">
            <a:alphaModFix/>
          </a:blip>
          <a:srcRect b="0" l="0" r="0" t="14434"/>
          <a:stretch/>
        </p:blipFill>
        <p:spPr>
          <a:xfrm>
            <a:off x="1962150" y="-2"/>
            <a:ext cx="5219700" cy="37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3"/>
          <p:cNvSpPr txBox="1"/>
          <p:nvPr/>
        </p:nvSpPr>
        <p:spPr>
          <a:xfrm>
            <a:off x="2079275" y="3702600"/>
            <a:ext cx="4760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Figure 4.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median critical partial oxygen pressure (pCrit) of </a:t>
            </a:r>
            <a:r>
              <a:rPr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Muusoctopus leioderma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1 day and after 7 days in either 1000 or 1800 µatm pCO</a:t>
            </a:r>
            <a:r>
              <a:rPr baseline="-25000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treatments.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testing for differences with an two way ANOVA, one significant p-value (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0.00163)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RMR was found, p-values for pCrit were all insignificant.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Tukey test for RMR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determined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there were significant differences. First, between the 1000 day 1 and 1800 day 1 (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0.0426415). Second, a difference was found between 1000 day 1 and 1000 day 7 (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=0.0193662).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Parametric tests were used with nonparametric data because they are more robust.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549750" y="280275"/>
            <a:ext cx="804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11"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6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3915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possible physiological mechanisms generate this response in </a:t>
            </a:r>
            <a:r>
              <a:rPr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Muusoctopus leioderma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possible reason for this increase in RMR may be a result of hypercapnia (Onthank et al., 2021).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it possible that </a:t>
            </a:r>
            <a:r>
              <a:rPr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Muusoctopus leioderma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would be able to acclimate to the high pCO</a:t>
            </a:r>
            <a:r>
              <a:rPr baseline="-25000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this shallow water population of </a:t>
            </a:r>
            <a:r>
              <a:rPr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Muusoctopus leioderma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 from deeper populations in its ability to handle pH stress?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Muusoctopus leioderma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increased its RMR in response to an elevation in carbon dioxide levels, but it decreased in response to lower carbon dioxide levels.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11">
                <a:latin typeface="Times New Roman"/>
                <a:ea typeface="Times New Roman"/>
                <a:cs typeface="Times New Roman"/>
                <a:sym typeface="Times New Roman"/>
              </a:rPr>
              <a:t>Acknowledgements</a:t>
            </a:r>
            <a:endParaRPr sz="26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wou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ld like to thank the divers who collected the octopuses: Dr. Lloyd Trueblood, Dr. Kirt Onthank, Dr. Alan Verde, Jefferson Humbert, and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Phoebe Churney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especially thankful for Dr. Lloyd Trueblood for his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inspiration, donuts, and late night dives for octopuses, Dr. Erin Banks-Kirkham for her paper guillotine, Dr. David Cowes for his color printer, and to Dr. Kirt Onthank for his assistance with the painful Rstudio.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356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Onthank, K. L., Trueblood, L. A., Taylir Schrock-Duff, &amp; Kore, L. G. (2021).</a:t>
            </a:r>
            <a:endParaRPr sz="2000">
              <a:solidFill>
                <a:srgbClr val="53565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356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Impact of short- and long-term exposure to elevated seawater pco2 on</a:t>
            </a:r>
            <a:endParaRPr sz="2000">
              <a:solidFill>
                <a:srgbClr val="53565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356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metabolic rate and hypoxia tolerance in </a:t>
            </a:r>
            <a:r>
              <a:rPr i="1" lang="en" sz="2000">
                <a:solidFill>
                  <a:srgbClr val="5356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octopus rubescens</a:t>
            </a:r>
            <a:r>
              <a:rPr lang="en" sz="2000">
                <a:solidFill>
                  <a:srgbClr val="5356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" sz="2000">
                <a:solidFill>
                  <a:srgbClr val="5356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Physiological</a:t>
            </a:r>
            <a:endParaRPr i="1" sz="2000">
              <a:solidFill>
                <a:srgbClr val="53565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000">
                <a:solidFill>
                  <a:srgbClr val="5356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 Biochemical Zoology, 94</a:t>
            </a:r>
            <a:r>
              <a:rPr lang="en" sz="2000">
                <a:solidFill>
                  <a:srgbClr val="5356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(1), 1-11.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10.1086/712207</a:t>
            </a:r>
            <a:r>
              <a:rPr lang="en" sz="2000">
                <a:solidFill>
                  <a:srgbClr val="5356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11700" y="1152475"/>
            <a:ext cx="8520600" cy="3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ability of organisms to utilize calcite and aragonite exceedingly decreases as the ocean acidification rate increases.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Dissolution of existing calcite and aragonite structures also is present with increased acidity.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Decreased pH can affect the respiratory pigments of octopuses.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Impaired respiratory pigments lead to less oxygen for metabolic processes.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quick acclimatization to a low pH was observed by Dr. Onthank and Trueblood in </a:t>
            </a:r>
            <a:r>
              <a:rPr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Octopus rubescens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(Onthank et al., 2021).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Times New Roman"/>
                <a:ea typeface="Times New Roman"/>
                <a:cs typeface="Times New Roman"/>
                <a:sym typeface="Times New Roman"/>
              </a:rPr>
              <a:t>Research Questions</a:t>
            </a:r>
            <a:endParaRPr sz="2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the routine metabolic rate of </a:t>
            </a:r>
            <a:r>
              <a:rPr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Muusoctopus leioderma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in high versus ambient pCO</a:t>
            </a:r>
            <a:r>
              <a:rPr baseline="-25000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the critical partial oxygen pressure, an indicator of how well an organism functions under hypoxic stress, of </a:t>
            </a:r>
            <a:r>
              <a:rPr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Muusoctopus leioderma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in high versus ambient pCO</a:t>
            </a:r>
            <a:r>
              <a:rPr baseline="-25000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25" y="309300"/>
            <a:ext cx="2771725" cy="186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525" y="309300"/>
            <a:ext cx="1837998" cy="186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666075" y="3478350"/>
            <a:ext cx="772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Matthew Gano, Nathaniel Iwakoshi, and Kyle Moss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313" y="251050"/>
            <a:ext cx="6409375" cy="36052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/>
          <p:nvPr/>
        </p:nvSpPr>
        <p:spPr>
          <a:xfrm>
            <a:off x="1356800" y="3873050"/>
            <a:ext cx="6409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 </a:t>
            </a:r>
            <a:r>
              <a:rPr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Muusoctopus leioderma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during flow through respiratormetery to determine routine metabolic rate (RMR).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2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of </a:t>
            </a:r>
            <a:r>
              <a:rPr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Muusoctopus leioderma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12) by SCUBA between 10-15m in Burrows Bay, Skagit County,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Washington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Octopuses were placed in treatment tanks with either a pCO</a:t>
            </a:r>
            <a:r>
              <a:rPr baseline="-25000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1,000 </a:t>
            </a:r>
            <a:r>
              <a:rPr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atm or a pCO</a:t>
            </a:r>
            <a:r>
              <a:rPr baseline="-25000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1,800 </a:t>
            </a:r>
            <a:r>
              <a:rPr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atm to simulate current and future ocean acidification conditions.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 was measured daily by spectrophotometry and alkalinity was measured once per week by alkalinity titration and these data points were used to calculate and adjust the treatment tank pCO</a:t>
            </a:r>
            <a:r>
              <a:rPr baseline="-25000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needed.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Routine metabolic rate (RMR) and critical partial oxygen pressure (pCrit) was measured at 24 hours and then after 7 days in treatment by flow through and closed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respirometry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respectively (figure 1).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 analysis was performed using R version 4.0.3 with the package RStudio.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 two way ANOVA and Tukey Test was done to compare the RMR at 1 and 7 days to the pCO2 levels. In addition, these tests were run on the pCrit data to c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ompare the pCrit at 1 and 7 days to the pCO2 levels.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/>
        </p:nvSpPr>
        <p:spPr>
          <a:xfrm>
            <a:off x="2196588" y="3419875"/>
            <a:ext cx="4609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Figure 2.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 median routine metabolic rate (RMR) of </a:t>
            </a:r>
            <a:r>
              <a:rPr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Muusoctopus leioderma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1 day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and after 7 days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either 1000 or 1800 µatm pCO</a:t>
            </a:r>
            <a:r>
              <a:rPr baseline="-25000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treatments.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3">
            <a:alphaModFix/>
          </a:blip>
          <a:srcRect b="0" l="0" r="0" t="15604"/>
          <a:stretch/>
        </p:blipFill>
        <p:spPr>
          <a:xfrm>
            <a:off x="2340700" y="392125"/>
            <a:ext cx="4321001" cy="30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/>
        </p:nvSpPr>
        <p:spPr>
          <a:xfrm>
            <a:off x="2480550" y="3976175"/>
            <a:ext cx="44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2"/>
          <p:cNvSpPr txBox="1"/>
          <p:nvPr/>
        </p:nvSpPr>
        <p:spPr>
          <a:xfrm>
            <a:off x="1814825" y="2909175"/>
            <a:ext cx="4696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Figure 3.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An example of the graph used to calculate critical partial oxygen pressure (pCrit). The red line is the oxygen consumption, and the blue line marks the pCrit value.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22"/>
          <p:cNvPicPr preferRelativeResize="0"/>
          <p:nvPr/>
        </p:nvPicPr>
        <p:blipFill rotWithShape="1">
          <a:blip r:embed="rId3">
            <a:alphaModFix/>
          </a:blip>
          <a:srcRect b="4718" l="0" r="0" t="17156"/>
          <a:stretch/>
        </p:blipFill>
        <p:spPr>
          <a:xfrm>
            <a:off x="1814825" y="0"/>
            <a:ext cx="4744800" cy="29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