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9" r:id="rId3"/>
    <p:sldId id="261" r:id="rId4"/>
    <p:sldId id="264" r:id="rId5"/>
    <p:sldId id="265" r:id="rId6"/>
    <p:sldId id="266" r:id="rId7"/>
    <p:sldId id="268"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682881-77A1-4A77-B595-46C330A755F3}" v="6" dt="2022-07-06T05:22:08.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39" autoAdjust="0"/>
    <p:restoredTop sz="94660"/>
  </p:normalViewPr>
  <p:slideViewPr>
    <p:cSldViewPr snapToGrid="0">
      <p:cViewPr varScale="1">
        <p:scale>
          <a:sx n="107" d="100"/>
          <a:sy n="107" d="100"/>
        </p:scale>
        <p:origin x="50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tvir Singh Swatch" userId="3e0e3285-27c8-4597-b691-8532aab0ea77" providerId="ADAL" clId="{40682881-77A1-4A77-B595-46C330A755F3}"/>
    <pc:docChg chg="custSel modSld">
      <pc:chgData name="Kirtvir Singh Swatch" userId="3e0e3285-27c8-4597-b691-8532aab0ea77" providerId="ADAL" clId="{40682881-77A1-4A77-B595-46C330A755F3}" dt="2022-07-06T14:41:53.844" v="314" actId="20577"/>
      <pc:docMkLst>
        <pc:docMk/>
      </pc:docMkLst>
      <pc:sldChg chg="addSp delSp modSp mod">
        <pc:chgData name="Kirtvir Singh Swatch" userId="3e0e3285-27c8-4597-b691-8532aab0ea77" providerId="ADAL" clId="{40682881-77A1-4A77-B595-46C330A755F3}" dt="2022-07-06T05:22:08.728" v="20"/>
        <pc:sldMkLst>
          <pc:docMk/>
          <pc:sldMk cId="3123436194" sldId="259"/>
        </pc:sldMkLst>
        <pc:spChg chg="mod">
          <ac:chgData name="Kirtvir Singh Swatch" userId="3e0e3285-27c8-4597-b691-8532aab0ea77" providerId="ADAL" clId="{40682881-77A1-4A77-B595-46C330A755F3}" dt="2022-07-06T05:21:50.939" v="18" actId="20577"/>
          <ac:spMkLst>
            <pc:docMk/>
            <pc:sldMk cId="3123436194" sldId="259"/>
            <ac:spMk id="7" creationId="{5598AE6F-75FC-F09F-5485-4088FA7C05BA}"/>
          </ac:spMkLst>
        </pc:spChg>
        <pc:graphicFrameChg chg="mod">
          <ac:chgData name="Kirtvir Singh Swatch" userId="3e0e3285-27c8-4597-b691-8532aab0ea77" providerId="ADAL" clId="{40682881-77A1-4A77-B595-46C330A755F3}" dt="2022-07-06T05:21:43.395" v="6" actId="1076"/>
          <ac:graphicFrameMkLst>
            <pc:docMk/>
            <pc:sldMk cId="3123436194" sldId="259"/>
            <ac:graphicFrameMk id="3" creationId="{9BF887D8-CAAF-8EBA-FAFD-D05BF4FE8801}"/>
          </ac:graphicFrameMkLst>
        </pc:graphicFrameChg>
        <pc:graphicFrameChg chg="add del mod">
          <ac:chgData name="Kirtvir Singh Swatch" userId="3e0e3285-27c8-4597-b691-8532aab0ea77" providerId="ADAL" clId="{40682881-77A1-4A77-B595-46C330A755F3}" dt="2022-07-06T05:22:08.728" v="20"/>
          <ac:graphicFrameMkLst>
            <pc:docMk/>
            <pc:sldMk cId="3123436194" sldId="259"/>
            <ac:graphicFrameMk id="4" creationId="{6CDB4102-4275-F2E5-BE57-CFFEA104EF34}"/>
          </ac:graphicFrameMkLst>
        </pc:graphicFrameChg>
        <pc:graphicFrameChg chg="del">
          <ac:chgData name="Kirtvir Singh Swatch" userId="3e0e3285-27c8-4597-b691-8532aab0ea77" providerId="ADAL" clId="{40682881-77A1-4A77-B595-46C330A755F3}" dt="2022-07-06T05:21:32.549" v="0" actId="478"/>
          <ac:graphicFrameMkLst>
            <pc:docMk/>
            <pc:sldMk cId="3123436194" sldId="259"/>
            <ac:graphicFrameMk id="8" creationId="{3FAE5476-2E74-6E81-C1B9-7689678BDCA7}"/>
          </ac:graphicFrameMkLst>
        </pc:graphicFrameChg>
      </pc:sldChg>
      <pc:sldChg chg="modSp mod">
        <pc:chgData name="Kirtvir Singh Swatch" userId="3e0e3285-27c8-4597-b691-8532aab0ea77" providerId="ADAL" clId="{40682881-77A1-4A77-B595-46C330A755F3}" dt="2022-07-06T14:41:53.844" v="314" actId="20577"/>
        <pc:sldMkLst>
          <pc:docMk/>
          <pc:sldMk cId="153943030" sldId="264"/>
        </pc:sldMkLst>
        <pc:spChg chg="mod">
          <ac:chgData name="Kirtvir Singh Swatch" userId="3e0e3285-27c8-4597-b691-8532aab0ea77" providerId="ADAL" clId="{40682881-77A1-4A77-B595-46C330A755F3}" dt="2022-07-06T14:41:53.844" v="314" actId="20577"/>
          <ac:spMkLst>
            <pc:docMk/>
            <pc:sldMk cId="153943030" sldId="264"/>
            <ac:spMk id="6" creationId="{231B7DEB-2783-31DC-8037-87226622B801}"/>
          </ac:spMkLst>
        </pc:spChg>
      </pc:sldChg>
      <pc:sldChg chg="modSp mod">
        <pc:chgData name="Kirtvir Singh Swatch" userId="3e0e3285-27c8-4597-b691-8532aab0ea77" providerId="ADAL" clId="{40682881-77A1-4A77-B595-46C330A755F3}" dt="2022-07-06T05:37:28.571" v="22" actId="313"/>
        <pc:sldMkLst>
          <pc:docMk/>
          <pc:sldMk cId="688506589" sldId="268"/>
        </pc:sldMkLst>
        <pc:spChg chg="mod">
          <ac:chgData name="Kirtvir Singh Swatch" userId="3e0e3285-27c8-4597-b691-8532aab0ea77" providerId="ADAL" clId="{40682881-77A1-4A77-B595-46C330A755F3}" dt="2022-07-06T05:37:28.571" v="22" actId="313"/>
          <ac:spMkLst>
            <pc:docMk/>
            <pc:sldMk cId="688506589" sldId="268"/>
            <ac:spMk id="3" creationId="{B6016FE8-7B91-20CE-3588-30DEF0DE9E08}"/>
          </ac:spMkLst>
        </pc:spChg>
      </pc:sldChg>
      <pc:sldChg chg="modSp mod">
        <pc:chgData name="Kirtvir Singh Swatch" userId="3e0e3285-27c8-4597-b691-8532aab0ea77" providerId="ADAL" clId="{40682881-77A1-4A77-B595-46C330A755F3}" dt="2022-07-06T05:40:03.586" v="279" actId="113"/>
        <pc:sldMkLst>
          <pc:docMk/>
          <pc:sldMk cId="1175530163" sldId="269"/>
        </pc:sldMkLst>
        <pc:spChg chg="mod">
          <ac:chgData name="Kirtvir Singh Swatch" userId="3e0e3285-27c8-4597-b691-8532aab0ea77" providerId="ADAL" clId="{40682881-77A1-4A77-B595-46C330A755F3}" dt="2022-07-06T05:40:03.586" v="279" actId="113"/>
          <ac:spMkLst>
            <pc:docMk/>
            <pc:sldMk cId="1175530163" sldId="269"/>
            <ac:spMk id="4" creationId="{A08C08B1-0387-2A66-D12A-63FBFF41A5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stuconestogacon-my.sharepoint.com/personal/kswatch0968_conestogac_on_ca/Documents/TERM-2/DATA%20VIS%20AND%20REPORTING%20DASHBOARDS/Full_Dashbard_Prep/Dashboard_Documentation/Final_Polished_Dataset.xlsx?web=1" TargetMode="Externa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2"/>
                </a:solidFill>
                <a:cs typeface="Calibri Light"/>
              </a:rPr>
              <a:t> DASHBOARD DOCUMENTATION</a:t>
            </a:r>
            <a:endParaRPr lang="en-US" dirty="0">
              <a:solidFill>
                <a:schemeClr val="accent2"/>
              </a:solidFill>
            </a:endParaRPr>
          </a:p>
        </p:txBody>
      </p:sp>
      <p:sp>
        <p:nvSpPr>
          <p:cNvPr id="3" name="Subtitle 2"/>
          <p:cNvSpPr>
            <a:spLocks noGrp="1"/>
          </p:cNvSpPr>
          <p:nvPr>
            <p:ph type="subTitle" idx="1"/>
          </p:nvPr>
        </p:nvSpPr>
        <p:spPr>
          <a:xfrm>
            <a:off x="1524000" y="3602038"/>
            <a:ext cx="9144000" cy="2946247"/>
          </a:xfrm>
        </p:spPr>
        <p:txBody>
          <a:bodyPr vert="horz" lIns="91440" tIns="45720" rIns="91440" bIns="45720" rtlCol="0" anchor="t">
            <a:normAutofit/>
          </a:bodyPr>
          <a:lstStyle/>
          <a:p>
            <a:endParaRPr lang="en-US" dirty="0">
              <a:solidFill>
                <a:schemeClr val="accent1">
                  <a:lumMod val="50000"/>
                </a:schemeClr>
              </a:solidFill>
              <a:ea typeface="Calibri"/>
              <a:cs typeface="Calibri"/>
            </a:endParaRPr>
          </a:p>
          <a:p>
            <a:endParaRPr lang="en-US" dirty="0">
              <a:solidFill>
                <a:schemeClr val="accent1">
                  <a:lumMod val="50000"/>
                </a:schemeClr>
              </a:solidFill>
              <a:ea typeface="Calibri"/>
              <a:cs typeface="Calibri"/>
            </a:endParaRPr>
          </a:p>
          <a:p>
            <a:endParaRPr lang="en-US" dirty="0">
              <a:solidFill>
                <a:schemeClr val="accent1">
                  <a:lumMod val="50000"/>
                </a:schemeClr>
              </a:solidFill>
              <a:ea typeface="Calibri"/>
              <a:cs typeface="Calibri"/>
            </a:endParaRPr>
          </a:p>
          <a:p>
            <a:endParaRPr lang="en-US" dirty="0">
              <a:solidFill>
                <a:schemeClr val="accent1">
                  <a:lumMod val="50000"/>
                </a:schemeClr>
              </a:solidFill>
              <a:ea typeface="Calibri"/>
              <a:cs typeface="Calibri"/>
            </a:endParaRPr>
          </a:p>
          <a:p>
            <a:r>
              <a:rPr lang="en-US" sz="1800" dirty="0">
                <a:solidFill>
                  <a:schemeClr val="accent1">
                    <a:lumMod val="50000"/>
                  </a:schemeClr>
                </a:solidFill>
                <a:ea typeface="Calibri"/>
                <a:cs typeface="Calibri"/>
              </a:rPr>
              <a:t>---------------------------------------</a:t>
            </a:r>
          </a:p>
          <a:p>
            <a:r>
              <a:rPr lang="en-US" sz="1800" dirty="0">
                <a:solidFill>
                  <a:schemeClr val="accent1">
                    <a:lumMod val="50000"/>
                  </a:schemeClr>
                </a:solidFill>
                <a:ea typeface="Calibri"/>
                <a:cs typeface="Calibri"/>
              </a:rPr>
              <a:t>BY - KIRT SWATCH (8800968)</a:t>
            </a:r>
          </a:p>
          <a:p>
            <a:r>
              <a:rPr lang="en-US" sz="1800" dirty="0">
                <a:solidFill>
                  <a:schemeClr val="accent1">
                    <a:lumMod val="50000"/>
                  </a:schemeClr>
                </a:solidFill>
                <a:ea typeface="Calibri"/>
                <a:cs typeface="Calibri"/>
              </a:rPr>
              <a:t>Submitted to – Professor Amanda.</a:t>
            </a:r>
          </a:p>
        </p:txBody>
      </p:sp>
    </p:spTree>
    <p:extLst>
      <p:ext uri="{BB962C8B-B14F-4D97-AF65-F5344CB8AC3E}">
        <p14:creationId xmlns:p14="http://schemas.microsoft.com/office/powerpoint/2010/main" val="38733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BCFD-89B8-2365-7133-7E21E86E07B6}"/>
              </a:ext>
            </a:extLst>
          </p:cNvPr>
          <p:cNvSpPr>
            <a:spLocks noGrp="1"/>
          </p:cNvSpPr>
          <p:nvPr>
            <p:ph type="title"/>
          </p:nvPr>
        </p:nvSpPr>
        <p:spPr>
          <a:xfrm>
            <a:off x="838200" y="365125"/>
            <a:ext cx="10515600" cy="1039929"/>
          </a:xfrm>
        </p:spPr>
        <p:txBody>
          <a:bodyPr>
            <a:normAutofit/>
          </a:bodyPr>
          <a:lstStyle/>
          <a:p>
            <a:br>
              <a:rPr lang="en-US" b="1" dirty="0">
                <a:solidFill>
                  <a:schemeClr val="accent2"/>
                </a:solidFill>
              </a:rPr>
            </a:br>
            <a:endParaRPr lang="en-CA" sz="2000" b="1" dirty="0">
              <a:solidFill>
                <a:schemeClr val="accent2"/>
              </a:solidFill>
            </a:endParaRPr>
          </a:p>
        </p:txBody>
      </p:sp>
      <p:sp>
        <p:nvSpPr>
          <p:cNvPr id="7" name="Content Placeholder 6">
            <a:extLst>
              <a:ext uri="{FF2B5EF4-FFF2-40B4-BE49-F238E27FC236}">
                <a16:creationId xmlns:a16="http://schemas.microsoft.com/office/drawing/2014/main" id="{5598AE6F-75FC-F09F-5485-4088FA7C05BA}"/>
              </a:ext>
            </a:extLst>
          </p:cNvPr>
          <p:cNvSpPr>
            <a:spLocks noGrp="1"/>
          </p:cNvSpPr>
          <p:nvPr>
            <p:ph idx="1"/>
          </p:nvPr>
        </p:nvSpPr>
        <p:spPr>
          <a:xfrm>
            <a:off x="156117" y="144966"/>
            <a:ext cx="11942955" cy="6623823"/>
          </a:xfrm>
        </p:spPr>
        <p:txBody>
          <a:bodyPr/>
          <a:lstStyle/>
          <a:p>
            <a:pPr marL="514350" indent="-514350">
              <a:lnSpc>
                <a:spcPct val="100000"/>
              </a:lnSpc>
              <a:spcBef>
                <a:spcPts val="0"/>
              </a:spcBef>
              <a:buAutoNum type="arabicPeriod"/>
            </a:pPr>
            <a:endParaRPr lang="en-US" sz="2800" dirty="0">
              <a:solidFill>
                <a:schemeClr val="accent2"/>
              </a:solidFill>
            </a:endParaRPr>
          </a:p>
          <a:p>
            <a:pPr marL="514350" indent="-514350">
              <a:lnSpc>
                <a:spcPct val="100000"/>
              </a:lnSpc>
              <a:spcBef>
                <a:spcPts val="0"/>
              </a:spcBef>
              <a:buAutoNum type="arabicPeriod"/>
            </a:pPr>
            <a:endParaRPr lang="en-US" sz="2000" dirty="0">
              <a:solidFill>
                <a:schemeClr val="accent2"/>
              </a:solidFill>
            </a:endParaRPr>
          </a:p>
          <a:p>
            <a:pPr marL="514350" indent="-514350">
              <a:lnSpc>
                <a:spcPct val="100000"/>
              </a:lnSpc>
              <a:spcBef>
                <a:spcPts val="0"/>
              </a:spcBef>
              <a:buAutoNum type="arabicPeriod"/>
            </a:pPr>
            <a:r>
              <a:rPr lang="en-US" sz="2000" dirty="0">
                <a:solidFill>
                  <a:schemeClr val="accent2"/>
                </a:solidFill>
              </a:rPr>
              <a:t>Submit Dashboard - Power BI (PBIX) file -</a:t>
            </a:r>
          </a:p>
          <a:p>
            <a:pPr marL="0" indent="0">
              <a:lnSpc>
                <a:spcPct val="100000"/>
              </a:lnSpc>
              <a:spcBef>
                <a:spcPts val="0"/>
              </a:spcBef>
              <a:buNone/>
            </a:pPr>
            <a:r>
              <a:rPr lang="en-US" sz="2000" dirty="0">
                <a:solidFill>
                  <a:schemeClr val="accent2"/>
                </a:solidFill>
              </a:rPr>
              <a:t>      </a:t>
            </a:r>
            <a:r>
              <a:rPr lang="en-US" sz="1600" dirty="0">
                <a:solidFill>
                  <a:schemeClr val="accent2"/>
                </a:solidFill>
              </a:rPr>
              <a:t>     </a:t>
            </a:r>
            <a:r>
              <a:rPr lang="en-US" sz="1600" dirty="0">
                <a:solidFill>
                  <a:schemeClr val="tx1">
                    <a:lumMod val="95000"/>
                    <a:lumOff val="5000"/>
                  </a:schemeClr>
                </a:solidFill>
              </a:rPr>
              <a:t> (File Attached below – Mental_Illness_US.pbix)</a:t>
            </a:r>
          </a:p>
          <a:p>
            <a:pPr marL="0" indent="0">
              <a:lnSpc>
                <a:spcPct val="100000"/>
              </a:lnSpc>
              <a:spcBef>
                <a:spcPts val="0"/>
              </a:spcBef>
              <a:buNone/>
            </a:pPr>
            <a:endParaRPr lang="en-US" sz="2000" dirty="0">
              <a:solidFill>
                <a:schemeClr val="tx1">
                  <a:lumMod val="95000"/>
                  <a:lumOff val="5000"/>
                </a:schemeClr>
              </a:solidFill>
            </a:endParaRPr>
          </a:p>
          <a:p>
            <a:pPr marL="0" indent="0">
              <a:lnSpc>
                <a:spcPct val="100000"/>
              </a:lnSpc>
              <a:spcBef>
                <a:spcPts val="0"/>
              </a:spcBef>
              <a:buNone/>
            </a:pPr>
            <a:endParaRPr lang="en-US" dirty="0">
              <a:solidFill>
                <a:schemeClr val="accent2"/>
              </a:solidFill>
            </a:endParaRPr>
          </a:p>
          <a:p>
            <a:pPr marL="0" indent="0">
              <a:lnSpc>
                <a:spcPct val="100000"/>
              </a:lnSpc>
              <a:spcBef>
                <a:spcPts val="0"/>
              </a:spcBef>
              <a:buNone/>
            </a:pPr>
            <a:endParaRPr lang="en-US" sz="2000" dirty="0">
              <a:solidFill>
                <a:schemeClr val="accent2"/>
              </a:solidFill>
            </a:endParaRPr>
          </a:p>
          <a:p>
            <a:pPr marL="0" indent="0">
              <a:lnSpc>
                <a:spcPct val="100000"/>
              </a:lnSpc>
              <a:spcBef>
                <a:spcPts val="0"/>
              </a:spcBef>
              <a:buNone/>
            </a:pPr>
            <a:r>
              <a:rPr lang="en-US" sz="2000" dirty="0">
                <a:solidFill>
                  <a:schemeClr val="accent2"/>
                </a:solidFill>
              </a:rPr>
              <a:t>2. Submit Data – Submit data set or details to configure data access-</a:t>
            </a:r>
            <a:endParaRPr lang="en-US" sz="2000" dirty="0">
              <a:solidFill>
                <a:schemeClr val="tx1">
                  <a:lumMod val="95000"/>
                  <a:lumOff val="5000"/>
                </a:schemeClr>
              </a:solidFill>
            </a:endParaRPr>
          </a:p>
          <a:p>
            <a:pPr marL="0" indent="0">
              <a:lnSpc>
                <a:spcPct val="100000"/>
              </a:lnSpc>
              <a:spcBef>
                <a:spcPts val="0"/>
              </a:spcBef>
              <a:buNone/>
            </a:pPr>
            <a:r>
              <a:rPr lang="en-US" sz="2000" dirty="0">
                <a:solidFill>
                  <a:schemeClr val="tx1">
                    <a:lumMod val="95000"/>
                    <a:lumOff val="5000"/>
                  </a:schemeClr>
                </a:solidFill>
              </a:rPr>
              <a:t>           </a:t>
            </a:r>
            <a:r>
              <a:rPr lang="en-US" sz="1600" dirty="0">
                <a:solidFill>
                  <a:schemeClr val="tx1">
                    <a:lumMod val="95000"/>
                    <a:lumOff val="5000"/>
                  </a:schemeClr>
                </a:solidFill>
              </a:rPr>
              <a:t> (File Attached below – Final_Polished_Dataset)</a:t>
            </a:r>
          </a:p>
          <a:p>
            <a:pPr marL="0" indent="0">
              <a:lnSpc>
                <a:spcPct val="100000"/>
              </a:lnSpc>
              <a:spcBef>
                <a:spcPts val="0"/>
              </a:spcBef>
              <a:buNone/>
            </a:pPr>
            <a:r>
              <a:rPr lang="en-US" sz="1600" dirty="0">
                <a:solidFill>
                  <a:schemeClr val="tx1">
                    <a:lumMod val="95000"/>
                    <a:lumOff val="5000"/>
                  </a:schemeClr>
                </a:solidFill>
                <a:hlinkClick r:id="rId2"/>
              </a:rPr>
              <a:t>Final_Polished_Dataset</a:t>
            </a:r>
            <a:endParaRPr lang="en-US" sz="1600" dirty="0">
              <a:solidFill>
                <a:schemeClr val="tx1">
                  <a:lumMod val="95000"/>
                  <a:lumOff val="5000"/>
                </a:schemeClr>
              </a:solidFill>
            </a:endParaRPr>
          </a:p>
          <a:p>
            <a:pPr marL="0" indent="0">
              <a:lnSpc>
                <a:spcPct val="100000"/>
              </a:lnSpc>
              <a:spcBef>
                <a:spcPts val="0"/>
              </a:spcBef>
              <a:buNone/>
            </a:pPr>
            <a:endParaRPr lang="en-US" sz="2000" dirty="0">
              <a:solidFill>
                <a:schemeClr val="accent2"/>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IN" sz="1800" dirty="0">
                <a:effectLst/>
                <a:latin typeface="Times New Roman" panose="02020603050405020304" pitchFamily="18" charset="0"/>
                <a:ea typeface="Times New Roman" panose="02020603050405020304" pitchFamily="18" charset="0"/>
              </a:rPr>
            </a:br>
            <a:endParaRPr lang="en-CA" dirty="0"/>
          </a:p>
        </p:txBody>
      </p:sp>
      <p:graphicFrame>
        <p:nvGraphicFramePr>
          <p:cNvPr id="3" name="Object 2">
            <a:extLst>
              <a:ext uri="{FF2B5EF4-FFF2-40B4-BE49-F238E27FC236}">
                <a16:creationId xmlns:a16="http://schemas.microsoft.com/office/drawing/2014/main" id="{9BF887D8-CAAF-8EBA-FAFD-D05BF4FE8801}"/>
              </a:ext>
            </a:extLst>
          </p:cNvPr>
          <p:cNvGraphicFramePr>
            <a:graphicFrameLocks noChangeAspect="1"/>
          </p:cNvGraphicFramePr>
          <p:nvPr>
            <p:extLst>
              <p:ext uri="{D42A27DB-BD31-4B8C-83A1-F6EECF244321}">
                <p14:modId xmlns:p14="http://schemas.microsoft.com/office/powerpoint/2010/main" val="2109770949"/>
              </p:ext>
            </p:extLst>
          </p:nvPr>
        </p:nvGraphicFramePr>
        <p:xfrm>
          <a:off x="2543744" y="1687482"/>
          <a:ext cx="1403629" cy="437517"/>
        </p:xfrm>
        <a:graphic>
          <a:graphicData uri="http://schemas.openxmlformats.org/presentationml/2006/ole">
            <mc:AlternateContent xmlns:mc="http://schemas.openxmlformats.org/markup-compatibility/2006">
              <mc:Choice xmlns:v="urn:schemas-microsoft-com:vml" Requires="v">
                <p:oleObj name="Packager Shell Object" showAsIcon="1" r:id="rId3" imgW="1247040" imgH="388800" progId="Package">
                  <p:embed/>
                </p:oleObj>
              </mc:Choice>
              <mc:Fallback>
                <p:oleObj name="Packager Shell Object" showAsIcon="1" r:id="rId3" imgW="1247040" imgH="388800" progId="Package">
                  <p:embed/>
                  <p:pic>
                    <p:nvPicPr>
                      <p:cNvPr id="3" name="Object 2">
                        <a:extLst>
                          <a:ext uri="{FF2B5EF4-FFF2-40B4-BE49-F238E27FC236}">
                            <a16:creationId xmlns:a16="http://schemas.microsoft.com/office/drawing/2014/main" id="{9BF887D8-CAAF-8EBA-FAFD-D05BF4FE8801}"/>
                          </a:ext>
                        </a:extLst>
                      </p:cNvPr>
                      <p:cNvPicPr/>
                      <p:nvPr/>
                    </p:nvPicPr>
                    <p:blipFill>
                      <a:blip r:embed="rId4"/>
                      <a:stretch>
                        <a:fillRect/>
                      </a:stretch>
                    </p:blipFill>
                    <p:spPr>
                      <a:xfrm>
                        <a:off x="2543744" y="1687482"/>
                        <a:ext cx="1403629" cy="437517"/>
                      </a:xfrm>
                      <a:prstGeom prst="rect">
                        <a:avLst/>
                      </a:prstGeom>
                    </p:spPr>
                  </p:pic>
                </p:oleObj>
              </mc:Fallback>
            </mc:AlternateContent>
          </a:graphicData>
        </a:graphic>
      </p:graphicFrame>
    </p:spTree>
    <p:extLst>
      <p:ext uri="{BB962C8B-B14F-4D97-AF65-F5344CB8AC3E}">
        <p14:creationId xmlns:p14="http://schemas.microsoft.com/office/powerpoint/2010/main" val="312343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96DC-4737-7B9E-06F6-231590EE1A75}"/>
              </a:ext>
            </a:extLst>
          </p:cNvPr>
          <p:cNvSpPr>
            <a:spLocks noGrp="1"/>
          </p:cNvSpPr>
          <p:nvPr>
            <p:ph type="title"/>
          </p:nvPr>
        </p:nvSpPr>
        <p:spPr>
          <a:xfrm>
            <a:off x="393879" y="100362"/>
            <a:ext cx="10515600" cy="691376"/>
          </a:xfrm>
        </p:spPr>
        <p:txBody>
          <a:bodyPr>
            <a:normAutofit/>
          </a:bodyPr>
          <a:lstStyle/>
          <a:p>
            <a:r>
              <a:rPr lang="en-CA" sz="1800" b="1" dirty="0">
                <a:solidFill>
                  <a:schemeClr val="accent2"/>
                </a:solidFill>
              </a:rPr>
              <a:t>3.</a:t>
            </a:r>
            <a:r>
              <a:rPr lang="en-US" sz="1800" b="1" dirty="0">
                <a:solidFill>
                  <a:schemeClr val="accent2"/>
                </a:solidFill>
              </a:rPr>
              <a:t> Dashboard Summary – </a:t>
            </a:r>
            <a:r>
              <a:rPr lang="en-US" sz="1800" dirty="0">
                <a:solidFill>
                  <a:schemeClr val="accent2"/>
                </a:solidFill>
              </a:rPr>
              <a:t>Executive summary of the dashboard project, including description of the purpose, users, and screenshots of the layout and functionality.</a:t>
            </a:r>
            <a:endParaRPr lang="en-CA" sz="1800" dirty="0">
              <a:solidFill>
                <a:schemeClr val="accent2"/>
              </a:solidFill>
            </a:endParaRPr>
          </a:p>
        </p:txBody>
      </p:sp>
      <p:sp>
        <p:nvSpPr>
          <p:cNvPr id="3" name="Content Placeholder 2">
            <a:extLst>
              <a:ext uri="{FF2B5EF4-FFF2-40B4-BE49-F238E27FC236}">
                <a16:creationId xmlns:a16="http://schemas.microsoft.com/office/drawing/2014/main" id="{5696A0F3-CB89-F2E3-7DFA-C44C4D68E85E}"/>
              </a:ext>
            </a:extLst>
          </p:cNvPr>
          <p:cNvSpPr>
            <a:spLocks noGrp="1"/>
          </p:cNvSpPr>
          <p:nvPr>
            <p:ph idx="1"/>
          </p:nvPr>
        </p:nvSpPr>
        <p:spPr>
          <a:xfrm>
            <a:off x="-39841" y="1004552"/>
            <a:ext cx="11383040" cy="5752773"/>
          </a:xfrm>
        </p:spPr>
        <p:txBody>
          <a:bodyPr>
            <a:normAutofit/>
          </a:bodyPr>
          <a:lstStyle/>
          <a:p>
            <a:pPr marL="457200" indent="0" algn="just">
              <a:lnSpc>
                <a:spcPct val="107000"/>
              </a:lnSpc>
              <a:spcAft>
                <a:spcPts val="800"/>
              </a:spcAft>
              <a:buNone/>
            </a:pPr>
            <a:r>
              <a:rPr lang="en-CA" sz="1400" b="1" dirty="0"/>
              <a:t>SUMMARY</a:t>
            </a:r>
            <a:r>
              <a:rPr lang="en-CA" sz="1400" dirty="0"/>
              <a:t> - This Dashboard allows the doctors to search</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patients affected by mental health illness (Anxiety or Depression ) based on State (in US), Age group, Sexual Orientation, Ethnicity etc.</a:t>
            </a:r>
            <a:endParaRPr lang="en-CA" sz="1400" dirty="0">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07000"/>
              </a:lnSpc>
              <a:spcAft>
                <a:spcPts val="800"/>
              </a:spcAft>
              <a:buNone/>
            </a:pPr>
            <a:r>
              <a:rPr lang="en-CA" sz="1400" b="1" dirty="0"/>
              <a:t>USERS &amp; PURPOSE – </a:t>
            </a:r>
            <a:r>
              <a:rPr lang="en-CA" sz="1400" dirty="0"/>
              <a:t>All</a:t>
            </a:r>
            <a:r>
              <a:rPr lang="en-CA" sz="1400" b="1" dirty="0"/>
              <a:t> </a:t>
            </a:r>
            <a:r>
              <a:rPr lang="en-IN" sz="1400" dirty="0">
                <a:effectLst/>
                <a:latin typeface="Times New Roman" panose="02020603050405020304" pitchFamily="18" charset="0"/>
                <a:ea typeface="Calibri" panose="020F0502020204030204" pitchFamily="34" charset="0"/>
              </a:rPr>
              <a:t>Baylor College Doctors , which they can decide where they need to open the mental cure clinic based on the dashboard data.</a:t>
            </a:r>
            <a:endParaRPr lang="en-CA" sz="1400" dirty="0"/>
          </a:p>
          <a:p>
            <a:pPr marL="0" indent="0">
              <a:buNone/>
            </a:pPr>
            <a:r>
              <a:rPr lang="en-CA" sz="1400" dirty="0"/>
              <a:t>       </a:t>
            </a:r>
          </a:p>
          <a:p>
            <a:pPr marL="0" indent="0">
              <a:buNone/>
            </a:pPr>
            <a:endParaRPr lang="en-CA" sz="1400" dirty="0"/>
          </a:p>
          <a:p>
            <a:pPr marL="0" indent="0">
              <a:buNone/>
            </a:pPr>
            <a:endParaRPr lang="en-CA" sz="1400" dirty="0"/>
          </a:p>
          <a:p>
            <a:pPr marL="0" indent="0">
              <a:buNone/>
            </a:pPr>
            <a:endParaRPr lang="en-CA" sz="1400" dirty="0"/>
          </a:p>
          <a:p>
            <a:pPr marL="0" indent="0">
              <a:buNone/>
            </a:pPr>
            <a:r>
              <a:rPr lang="en-CA" sz="1400" dirty="0"/>
              <a:t>           </a:t>
            </a:r>
          </a:p>
          <a:p>
            <a:pPr marL="0" indent="0">
              <a:buNone/>
            </a:pPr>
            <a:endParaRPr lang="en-CA" sz="1400" b="1" dirty="0"/>
          </a:p>
          <a:p>
            <a:pPr marL="0" indent="0">
              <a:buNone/>
            </a:pPr>
            <a:endParaRPr lang="en-CA" sz="1400" b="1" dirty="0"/>
          </a:p>
          <a:p>
            <a:pPr marL="0" indent="0">
              <a:buNone/>
            </a:pPr>
            <a:r>
              <a:rPr lang="en-CA" sz="1400" b="1" dirty="0"/>
              <a:t>                                              SCREENSHOT</a:t>
            </a:r>
            <a:r>
              <a:rPr lang="en-CA" sz="1400" dirty="0"/>
              <a:t> - </a:t>
            </a:r>
          </a:p>
          <a:p>
            <a:pPr marL="457200" indent="-457200">
              <a:buAutoNum type="arabicPeriod"/>
            </a:pPr>
            <a:endParaRPr lang="en-CA" sz="2000" dirty="0"/>
          </a:p>
        </p:txBody>
      </p:sp>
      <p:pic>
        <p:nvPicPr>
          <p:cNvPr id="11" name="Picture 10">
            <a:extLst>
              <a:ext uri="{FF2B5EF4-FFF2-40B4-BE49-F238E27FC236}">
                <a16:creationId xmlns:a16="http://schemas.microsoft.com/office/drawing/2014/main" id="{F52C0B8D-7562-B8B3-F4A6-07D0A309D14C}"/>
              </a:ext>
            </a:extLst>
          </p:cNvPr>
          <p:cNvPicPr>
            <a:picLocks noChangeAspect="1"/>
          </p:cNvPicPr>
          <p:nvPr/>
        </p:nvPicPr>
        <p:blipFill>
          <a:blip r:embed="rId2"/>
          <a:stretch>
            <a:fillRect/>
          </a:stretch>
        </p:blipFill>
        <p:spPr>
          <a:xfrm>
            <a:off x="3103023" y="2597296"/>
            <a:ext cx="7554245" cy="3729302"/>
          </a:xfrm>
          <a:prstGeom prst="rect">
            <a:avLst/>
          </a:prstGeom>
        </p:spPr>
      </p:pic>
    </p:spTree>
    <p:extLst>
      <p:ext uri="{BB962C8B-B14F-4D97-AF65-F5344CB8AC3E}">
        <p14:creationId xmlns:p14="http://schemas.microsoft.com/office/powerpoint/2010/main" val="1762494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8294-3CD8-E63D-B1EE-E2BB93D368FA}"/>
              </a:ext>
            </a:extLst>
          </p:cNvPr>
          <p:cNvSpPr>
            <a:spLocks noGrp="1"/>
          </p:cNvSpPr>
          <p:nvPr>
            <p:ph type="title"/>
          </p:nvPr>
        </p:nvSpPr>
        <p:spPr>
          <a:xfrm>
            <a:off x="255196" y="133397"/>
            <a:ext cx="10515600" cy="482368"/>
          </a:xfrm>
        </p:spPr>
        <p:txBody>
          <a:bodyPr>
            <a:normAutofit/>
          </a:bodyPr>
          <a:lstStyle/>
          <a:p>
            <a:r>
              <a:rPr lang="en-CA" sz="2000" b="1" dirty="0">
                <a:solidFill>
                  <a:schemeClr val="accent2"/>
                </a:solidFill>
              </a:rPr>
              <a:t>3.</a:t>
            </a:r>
            <a:r>
              <a:rPr lang="en-US" sz="2000" b="1" dirty="0">
                <a:solidFill>
                  <a:schemeClr val="accent2"/>
                </a:solidFill>
              </a:rPr>
              <a:t> Dashboard Summary – continues …</a:t>
            </a:r>
            <a:endParaRPr lang="en-CA" sz="2000" b="1" dirty="0">
              <a:solidFill>
                <a:schemeClr val="accent2"/>
              </a:solidFill>
            </a:endParaRPr>
          </a:p>
        </p:txBody>
      </p:sp>
      <p:sp>
        <p:nvSpPr>
          <p:cNvPr id="6" name="Rectangle 5">
            <a:extLst>
              <a:ext uri="{FF2B5EF4-FFF2-40B4-BE49-F238E27FC236}">
                <a16:creationId xmlns:a16="http://schemas.microsoft.com/office/drawing/2014/main" id="{231B7DEB-2783-31DC-8037-87226622B801}"/>
              </a:ext>
            </a:extLst>
          </p:cNvPr>
          <p:cNvSpPr/>
          <p:nvPr/>
        </p:nvSpPr>
        <p:spPr>
          <a:xfrm>
            <a:off x="312233" y="1352287"/>
            <a:ext cx="4716967" cy="1687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buAutoNum type="arabicPeriod"/>
            </a:pPr>
            <a:r>
              <a:rPr lang="en-CA" sz="1400" dirty="0"/>
              <a:t>First section of the dashboard explains the top 10 states in US having number of patients and those hotspots areas needs immediate help by opening hospitals or clinics. To check the exact numbers, click on blue dots for explained exact figures. Also added filters based on age, state and Time period.</a:t>
            </a:r>
          </a:p>
        </p:txBody>
      </p:sp>
      <p:pic>
        <p:nvPicPr>
          <p:cNvPr id="8" name="Picture 7">
            <a:extLst>
              <a:ext uri="{FF2B5EF4-FFF2-40B4-BE49-F238E27FC236}">
                <a16:creationId xmlns:a16="http://schemas.microsoft.com/office/drawing/2014/main" id="{8F1974C2-222C-3539-BDAF-5243CA09DA78}"/>
              </a:ext>
            </a:extLst>
          </p:cNvPr>
          <p:cNvPicPr>
            <a:picLocks noChangeAspect="1"/>
          </p:cNvPicPr>
          <p:nvPr/>
        </p:nvPicPr>
        <p:blipFill>
          <a:blip r:embed="rId2"/>
          <a:stretch>
            <a:fillRect/>
          </a:stretch>
        </p:blipFill>
        <p:spPr>
          <a:xfrm>
            <a:off x="6252514" y="1349547"/>
            <a:ext cx="3741493" cy="1815907"/>
          </a:xfrm>
          <a:prstGeom prst="rect">
            <a:avLst/>
          </a:prstGeom>
        </p:spPr>
      </p:pic>
      <p:cxnSp>
        <p:nvCxnSpPr>
          <p:cNvPr id="12" name="Straight Arrow Connector 11">
            <a:extLst>
              <a:ext uri="{FF2B5EF4-FFF2-40B4-BE49-F238E27FC236}">
                <a16:creationId xmlns:a16="http://schemas.microsoft.com/office/drawing/2014/main" id="{5BECF79D-2497-2D1D-9744-C9D4D250E582}"/>
              </a:ext>
            </a:extLst>
          </p:cNvPr>
          <p:cNvCxnSpPr/>
          <p:nvPr/>
        </p:nvCxnSpPr>
        <p:spPr>
          <a:xfrm>
            <a:off x="5089637" y="2257501"/>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B36B467-6AE9-C633-E3F8-DB069C8541BF}"/>
              </a:ext>
            </a:extLst>
          </p:cNvPr>
          <p:cNvSpPr/>
          <p:nvPr/>
        </p:nvSpPr>
        <p:spPr>
          <a:xfrm>
            <a:off x="312233" y="4443211"/>
            <a:ext cx="4716967" cy="1687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CA" dirty="0"/>
              <a:t>2</a:t>
            </a:r>
            <a:r>
              <a:rPr lang="en-CA" sz="1600" dirty="0"/>
              <a:t>. Second section of the dashboard explains value of patients based on the different group ages. For instance, 18-29 Years group age is most affected by mental illness.</a:t>
            </a:r>
          </a:p>
        </p:txBody>
      </p:sp>
      <p:pic>
        <p:nvPicPr>
          <p:cNvPr id="17" name="Picture 16">
            <a:extLst>
              <a:ext uri="{FF2B5EF4-FFF2-40B4-BE49-F238E27FC236}">
                <a16:creationId xmlns:a16="http://schemas.microsoft.com/office/drawing/2014/main" id="{E0FA0B82-9187-3C93-6842-7B0E4D1B589B}"/>
              </a:ext>
            </a:extLst>
          </p:cNvPr>
          <p:cNvPicPr>
            <a:picLocks noChangeAspect="1"/>
          </p:cNvPicPr>
          <p:nvPr/>
        </p:nvPicPr>
        <p:blipFill>
          <a:blip r:embed="rId3"/>
          <a:stretch>
            <a:fillRect/>
          </a:stretch>
        </p:blipFill>
        <p:spPr>
          <a:xfrm>
            <a:off x="6345382" y="4343976"/>
            <a:ext cx="3741493" cy="1923008"/>
          </a:xfrm>
          <a:prstGeom prst="rect">
            <a:avLst/>
          </a:prstGeom>
        </p:spPr>
      </p:pic>
      <p:cxnSp>
        <p:nvCxnSpPr>
          <p:cNvPr id="21" name="Straight Arrow Connector 20">
            <a:extLst>
              <a:ext uri="{FF2B5EF4-FFF2-40B4-BE49-F238E27FC236}">
                <a16:creationId xmlns:a16="http://schemas.microsoft.com/office/drawing/2014/main" id="{FB304CA1-BFEE-44AC-8A27-4871CD435BB7}"/>
              </a:ext>
            </a:extLst>
          </p:cNvPr>
          <p:cNvCxnSpPr/>
          <p:nvPr/>
        </p:nvCxnSpPr>
        <p:spPr>
          <a:xfrm>
            <a:off x="5181600" y="5319132"/>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94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F511-382B-2C8F-AD82-DD5B57AC79E5}"/>
              </a:ext>
            </a:extLst>
          </p:cNvPr>
          <p:cNvSpPr>
            <a:spLocks noGrp="1"/>
          </p:cNvSpPr>
          <p:nvPr>
            <p:ph type="title"/>
          </p:nvPr>
        </p:nvSpPr>
        <p:spPr>
          <a:xfrm>
            <a:off x="252237" y="235047"/>
            <a:ext cx="10515600" cy="681037"/>
          </a:xfrm>
        </p:spPr>
        <p:txBody>
          <a:bodyPr>
            <a:normAutofit/>
          </a:bodyPr>
          <a:lstStyle/>
          <a:p>
            <a:r>
              <a:rPr kumimoji="0" lang="en-CA" sz="2000" b="1" i="0" u="none" strike="noStrike" kern="1200" cap="none" spc="0" normalizeH="0" baseline="0" noProof="0" dirty="0">
                <a:ln>
                  <a:noFill/>
                </a:ln>
                <a:solidFill>
                  <a:srgbClr val="ED7D31"/>
                </a:solidFill>
                <a:effectLst/>
                <a:uLnTx/>
                <a:uFillTx/>
                <a:latin typeface="Calibri Light" panose="020F0302020204030204"/>
                <a:ea typeface="+mj-ea"/>
                <a:cs typeface="+mj-cs"/>
              </a:rPr>
              <a:t>3.</a:t>
            </a:r>
            <a:r>
              <a:rPr kumimoji="0" lang="en-US" sz="2000" b="1" i="0" u="none" strike="noStrike" kern="1200" cap="none" spc="0" normalizeH="0" baseline="0" noProof="0" dirty="0">
                <a:ln>
                  <a:noFill/>
                </a:ln>
                <a:solidFill>
                  <a:srgbClr val="ED7D31"/>
                </a:solidFill>
                <a:effectLst/>
                <a:uLnTx/>
                <a:uFillTx/>
                <a:latin typeface="Calibri Light" panose="020F0302020204030204"/>
                <a:ea typeface="+mj-ea"/>
                <a:cs typeface="+mj-cs"/>
              </a:rPr>
              <a:t> Dashboard Summary – continues..</a:t>
            </a:r>
            <a:endParaRPr lang="en-CA" sz="2000" dirty="0"/>
          </a:p>
        </p:txBody>
      </p:sp>
      <p:sp>
        <p:nvSpPr>
          <p:cNvPr id="4" name="Rectangle 3">
            <a:extLst>
              <a:ext uri="{FF2B5EF4-FFF2-40B4-BE49-F238E27FC236}">
                <a16:creationId xmlns:a16="http://schemas.microsoft.com/office/drawing/2014/main" id="{1D292005-9476-C102-5381-5EEF63EDC328}"/>
              </a:ext>
            </a:extLst>
          </p:cNvPr>
          <p:cNvSpPr/>
          <p:nvPr/>
        </p:nvSpPr>
        <p:spPr>
          <a:xfrm>
            <a:off x="252237" y="1442411"/>
            <a:ext cx="3594934" cy="1559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CA" sz="1400" dirty="0"/>
              <a:t>3. This third section depicts the value (y - axis ) latest month report based on the Indicators (Anxiety, Depression or both) </a:t>
            </a:r>
          </a:p>
        </p:txBody>
      </p:sp>
      <p:sp>
        <p:nvSpPr>
          <p:cNvPr id="5" name="Content Placeholder 4">
            <a:extLst>
              <a:ext uri="{FF2B5EF4-FFF2-40B4-BE49-F238E27FC236}">
                <a16:creationId xmlns:a16="http://schemas.microsoft.com/office/drawing/2014/main" id="{6D08CFC6-B0FF-D135-F5C0-90350C651C2A}"/>
              </a:ext>
            </a:extLst>
          </p:cNvPr>
          <p:cNvSpPr>
            <a:spLocks noGrp="1"/>
          </p:cNvSpPr>
          <p:nvPr>
            <p:ph idx="1"/>
          </p:nvPr>
        </p:nvSpPr>
        <p:spPr>
          <a:xfrm>
            <a:off x="1102857" y="4962293"/>
            <a:ext cx="45719" cy="69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buNone/>
            </a:pPr>
            <a:endParaRPr lang="en-CA" dirty="0"/>
          </a:p>
        </p:txBody>
      </p:sp>
      <p:sp>
        <p:nvSpPr>
          <p:cNvPr id="8" name="Rectangle 7">
            <a:extLst>
              <a:ext uri="{FF2B5EF4-FFF2-40B4-BE49-F238E27FC236}">
                <a16:creationId xmlns:a16="http://schemas.microsoft.com/office/drawing/2014/main" id="{ECD620D9-7147-E12E-A4BB-276176B35738}"/>
              </a:ext>
            </a:extLst>
          </p:cNvPr>
          <p:cNvSpPr/>
          <p:nvPr/>
        </p:nvSpPr>
        <p:spPr>
          <a:xfrm>
            <a:off x="252237" y="4364700"/>
            <a:ext cx="3594934" cy="19177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CA" dirty="0"/>
              <a:t>4</a:t>
            </a:r>
            <a:r>
              <a:rPr lang="en-CA" sz="1400" dirty="0"/>
              <a:t>. This last portion of dashboard reports the sum of value based on age, Disability, sexual orientation , state of all Months' time period based on dataset. </a:t>
            </a:r>
          </a:p>
        </p:txBody>
      </p:sp>
      <p:cxnSp>
        <p:nvCxnSpPr>
          <p:cNvPr id="10" name="Straight Arrow Connector 9">
            <a:extLst>
              <a:ext uri="{FF2B5EF4-FFF2-40B4-BE49-F238E27FC236}">
                <a16:creationId xmlns:a16="http://schemas.microsoft.com/office/drawing/2014/main" id="{6A435B8F-2992-992B-2AA4-6113A5A914D9}"/>
              </a:ext>
            </a:extLst>
          </p:cNvPr>
          <p:cNvCxnSpPr/>
          <p:nvPr/>
        </p:nvCxnSpPr>
        <p:spPr>
          <a:xfrm>
            <a:off x="3898687" y="2198518"/>
            <a:ext cx="8028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45E7802-2B8E-389B-56BC-87B6BE2CF47B}"/>
              </a:ext>
            </a:extLst>
          </p:cNvPr>
          <p:cNvCxnSpPr>
            <a:cxnSpLocks/>
            <a:stCxn id="8" idx="3"/>
            <a:endCxn id="17" idx="1"/>
          </p:cNvCxnSpPr>
          <p:nvPr/>
        </p:nvCxnSpPr>
        <p:spPr>
          <a:xfrm>
            <a:off x="3847171" y="5323561"/>
            <a:ext cx="975967" cy="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93FF4275-A600-69A4-A3EA-A53D931B62E7}"/>
              </a:ext>
            </a:extLst>
          </p:cNvPr>
          <p:cNvPicPr>
            <a:picLocks noChangeAspect="1"/>
          </p:cNvPicPr>
          <p:nvPr/>
        </p:nvPicPr>
        <p:blipFill>
          <a:blip r:embed="rId2"/>
          <a:stretch>
            <a:fillRect/>
          </a:stretch>
        </p:blipFill>
        <p:spPr>
          <a:xfrm>
            <a:off x="4823138" y="1280267"/>
            <a:ext cx="4059804" cy="1843767"/>
          </a:xfrm>
          <a:prstGeom prst="rect">
            <a:avLst/>
          </a:prstGeom>
        </p:spPr>
      </p:pic>
      <p:pic>
        <p:nvPicPr>
          <p:cNvPr id="17" name="Picture 16">
            <a:extLst>
              <a:ext uri="{FF2B5EF4-FFF2-40B4-BE49-F238E27FC236}">
                <a16:creationId xmlns:a16="http://schemas.microsoft.com/office/drawing/2014/main" id="{35FCC0E0-7B13-5189-F8B9-C715FD47898A}"/>
              </a:ext>
            </a:extLst>
          </p:cNvPr>
          <p:cNvPicPr>
            <a:picLocks noChangeAspect="1"/>
          </p:cNvPicPr>
          <p:nvPr/>
        </p:nvPicPr>
        <p:blipFill>
          <a:blip r:embed="rId3"/>
          <a:stretch>
            <a:fillRect/>
          </a:stretch>
        </p:blipFill>
        <p:spPr>
          <a:xfrm>
            <a:off x="4823138" y="4364700"/>
            <a:ext cx="4132522" cy="1917734"/>
          </a:xfrm>
          <a:prstGeom prst="rect">
            <a:avLst/>
          </a:prstGeom>
        </p:spPr>
      </p:pic>
    </p:spTree>
    <p:extLst>
      <p:ext uri="{BB962C8B-B14F-4D97-AF65-F5344CB8AC3E}">
        <p14:creationId xmlns:p14="http://schemas.microsoft.com/office/powerpoint/2010/main" val="427544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BFBF-B6C7-D509-B7D4-C84516092B45}"/>
              </a:ext>
            </a:extLst>
          </p:cNvPr>
          <p:cNvSpPr>
            <a:spLocks noGrp="1"/>
          </p:cNvSpPr>
          <p:nvPr>
            <p:ph type="title"/>
          </p:nvPr>
        </p:nvSpPr>
        <p:spPr>
          <a:xfrm>
            <a:off x="470209" y="623535"/>
            <a:ext cx="10930054" cy="624468"/>
          </a:xfrm>
        </p:spPr>
        <p:txBody>
          <a:bodyPr>
            <a:normAutofit/>
          </a:bodyPr>
          <a:lstStyle/>
          <a:p>
            <a:r>
              <a:rPr lang="en-IN" sz="1600" dirty="0">
                <a:solidFill>
                  <a:schemeClr val="accent2">
                    <a:lumMod val="75000"/>
                  </a:schemeClr>
                </a:solidFill>
                <a:effectLst/>
                <a:latin typeface="Arial" panose="020B0604020202020204" pitchFamily="34" charset="0"/>
                <a:ea typeface="Times New Roman" panose="02020603050405020304" pitchFamily="18" charset="0"/>
              </a:rPr>
              <a:t>4. Tester Instructions – List of steps for peer to configure your dashboard on their local machine</a:t>
            </a:r>
            <a:endParaRPr lang="en-CA" sz="1600" dirty="0">
              <a:solidFill>
                <a:schemeClr val="accent2">
                  <a:lumMod val="75000"/>
                </a:schemeClr>
              </a:solidFill>
            </a:endParaRPr>
          </a:p>
        </p:txBody>
      </p:sp>
      <p:sp>
        <p:nvSpPr>
          <p:cNvPr id="3" name="Content Placeholder 2">
            <a:extLst>
              <a:ext uri="{FF2B5EF4-FFF2-40B4-BE49-F238E27FC236}">
                <a16:creationId xmlns:a16="http://schemas.microsoft.com/office/drawing/2014/main" id="{0A339770-94AE-DC40-2F97-3ED6472551A9}"/>
              </a:ext>
            </a:extLst>
          </p:cNvPr>
          <p:cNvSpPr>
            <a:spLocks noGrp="1"/>
          </p:cNvSpPr>
          <p:nvPr>
            <p:ph idx="1"/>
          </p:nvPr>
        </p:nvSpPr>
        <p:spPr>
          <a:xfrm>
            <a:off x="470209" y="1036598"/>
            <a:ext cx="11500625" cy="624468"/>
          </a:xfrm>
        </p:spPr>
        <p:txBody>
          <a:bodyPr>
            <a:normAutofit/>
          </a:bodyPr>
          <a:lstStyle/>
          <a:p>
            <a:pPr marL="0" indent="0">
              <a:buNone/>
            </a:pPr>
            <a:r>
              <a:rPr lang="en-CA" sz="1600" dirty="0"/>
              <a:t>-  Open the PowerBI PBIX File in your machine. Please note POWER BI software must be installed in your machine.</a:t>
            </a:r>
          </a:p>
          <a:p>
            <a:endParaRPr lang="en-CA" dirty="0"/>
          </a:p>
          <a:p>
            <a:endParaRPr lang="en-CA" dirty="0"/>
          </a:p>
        </p:txBody>
      </p:sp>
      <p:sp>
        <p:nvSpPr>
          <p:cNvPr id="8" name="TextBox 7">
            <a:extLst>
              <a:ext uri="{FF2B5EF4-FFF2-40B4-BE49-F238E27FC236}">
                <a16:creationId xmlns:a16="http://schemas.microsoft.com/office/drawing/2014/main" id="{BFAD2535-7902-9F93-F63A-C509766AA219}"/>
              </a:ext>
            </a:extLst>
          </p:cNvPr>
          <p:cNvSpPr txBox="1"/>
          <p:nvPr/>
        </p:nvSpPr>
        <p:spPr>
          <a:xfrm>
            <a:off x="387504" y="1649220"/>
            <a:ext cx="11095464" cy="4093428"/>
          </a:xfrm>
          <a:prstGeom prst="rect">
            <a:avLst/>
          </a:prstGeom>
          <a:noFill/>
        </p:spPr>
        <p:txBody>
          <a:bodyPr wrap="square" rtlCol="0">
            <a:spAutoFit/>
          </a:bodyPr>
          <a:lstStyle/>
          <a:p>
            <a:r>
              <a:rPr lang="en-CA" sz="1600" dirty="0">
                <a:solidFill>
                  <a:schemeClr val="accent2">
                    <a:lumMod val="75000"/>
                  </a:schemeClr>
                </a:solidFill>
              </a:rPr>
              <a:t>5. </a:t>
            </a:r>
            <a:r>
              <a:rPr lang="en-IN" sz="1600" dirty="0">
                <a:solidFill>
                  <a:schemeClr val="accent2">
                    <a:lumMod val="75000"/>
                  </a:schemeClr>
                </a:solidFill>
                <a:effectLst/>
                <a:latin typeface="Arial" panose="020B0604020202020204" pitchFamily="34" charset="0"/>
                <a:ea typeface="Times New Roman" panose="02020603050405020304" pitchFamily="18" charset="0"/>
              </a:rPr>
              <a:t>End-User Instructions – </a:t>
            </a:r>
          </a:p>
          <a:p>
            <a:r>
              <a:rPr lang="en-IN" sz="1600" dirty="0">
                <a:solidFill>
                  <a:schemeClr val="accent2">
                    <a:lumMod val="75000"/>
                  </a:schemeClr>
                </a:solidFill>
                <a:latin typeface="Arial" panose="020B0604020202020204" pitchFamily="34" charset="0"/>
              </a:rPr>
              <a:t> - </a:t>
            </a:r>
            <a:r>
              <a:rPr lang="en-IN" sz="1600" dirty="0">
                <a:solidFill>
                  <a:schemeClr val="tx1">
                    <a:lumMod val="95000"/>
                    <a:lumOff val="5000"/>
                  </a:schemeClr>
                </a:solidFill>
                <a:latin typeface="Arial" panose="020B0604020202020204" pitchFamily="34" charset="0"/>
              </a:rPr>
              <a:t>Data set includes Depression and Anxiety Mental illness patient's values, confidence level values based on different States in the united states , Age groups of patients , People with disability, sexual orientation patients etc. The recoded dataset has data from May 2020 till May 2022.</a:t>
            </a:r>
          </a:p>
          <a:p>
            <a:endParaRPr lang="en-IN" sz="1600" dirty="0">
              <a:solidFill>
                <a:schemeClr val="tx1">
                  <a:lumMod val="95000"/>
                  <a:lumOff val="5000"/>
                </a:schemeClr>
              </a:solidFill>
              <a:latin typeface="Arial" panose="020B0604020202020204" pitchFamily="34" charset="0"/>
            </a:endParaRPr>
          </a:p>
          <a:p>
            <a:pPr marL="342900" indent="-342900">
              <a:buFontTx/>
              <a:buChar char="-"/>
            </a:pPr>
            <a:r>
              <a:rPr lang="en-IN" sz="1600" dirty="0">
                <a:solidFill>
                  <a:schemeClr val="tx1">
                    <a:lumMod val="95000"/>
                    <a:lumOff val="5000"/>
                  </a:schemeClr>
                </a:solidFill>
                <a:latin typeface="Arial" panose="020B0604020202020204" pitchFamily="34" charset="0"/>
              </a:rPr>
              <a:t>Doctors\End users can check the Dashboard and figure out the regions having most numbers mental disorder patients and act accordingly to open the clinics at hotspots. Please check the – “</a:t>
            </a:r>
            <a:r>
              <a:rPr lang="en-CA" sz="1600" i="0" dirty="0">
                <a:solidFill>
                  <a:srgbClr val="414FB1"/>
                </a:solidFill>
                <a:effectLst/>
                <a:latin typeface="Segoe UI" panose="020B0502040204020203" pitchFamily="34" charset="0"/>
              </a:rPr>
              <a:t>STATES REQUIRED IMMEDIATE ATTENTION</a:t>
            </a:r>
            <a:r>
              <a:rPr lang="en-IN" sz="1600" dirty="0">
                <a:solidFill>
                  <a:schemeClr val="tx1">
                    <a:lumMod val="95000"/>
                    <a:lumOff val="5000"/>
                  </a:schemeClr>
                </a:solidFill>
                <a:latin typeface="Arial" panose="020B0604020202020204" pitchFamily="34" charset="0"/>
              </a:rPr>
              <a:t>” section in the dashboard to find out top 12 regions. In fact hover over near any figure to get insight of the data being shown in dashboard.</a:t>
            </a:r>
          </a:p>
          <a:p>
            <a:pPr marL="342900" indent="-342900">
              <a:buFontTx/>
              <a:buChar char="-"/>
            </a:pPr>
            <a:r>
              <a:rPr lang="en-IN" sz="1600" dirty="0">
                <a:solidFill>
                  <a:schemeClr val="tx1">
                    <a:lumMod val="95000"/>
                    <a:lumOff val="5000"/>
                  </a:schemeClr>
                </a:solidFill>
                <a:latin typeface="Arial" panose="020B0604020202020204" pitchFamily="34" charset="0"/>
              </a:rPr>
              <a:t>The data can be checked based on age group as well. There are filters as well on the top of the dashboard to filter the whole page based on Age, Time period and State.</a:t>
            </a:r>
          </a:p>
          <a:p>
            <a:pPr marL="342900" indent="-342900">
              <a:buFontTx/>
              <a:buChar char="-"/>
            </a:pPr>
            <a:endParaRPr lang="en-IN" sz="1600" dirty="0">
              <a:solidFill>
                <a:schemeClr val="tx1">
                  <a:lumMod val="95000"/>
                  <a:lumOff val="5000"/>
                </a:schemeClr>
              </a:solidFill>
              <a:latin typeface="Arial" panose="020B0604020202020204" pitchFamily="34" charset="0"/>
            </a:endParaRPr>
          </a:p>
          <a:p>
            <a:pPr marL="342900" indent="-342900">
              <a:buFontTx/>
              <a:buChar char="-"/>
            </a:pPr>
            <a:r>
              <a:rPr lang="en-IN" sz="1600" dirty="0">
                <a:solidFill>
                  <a:schemeClr val="accent2">
                    <a:lumMod val="75000"/>
                  </a:schemeClr>
                </a:solidFill>
                <a:latin typeface="Arial" panose="020B0604020202020204" pitchFamily="34" charset="0"/>
              </a:rPr>
              <a:t>For Troubleshooting – </a:t>
            </a:r>
            <a:r>
              <a:rPr lang="en-IN" sz="1600" dirty="0">
                <a:solidFill>
                  <a:schemeClr val="tx1">
                    <a:lumMod val="95000"/>
                    <a:lumOff val="5000"/>
                  </a:schemeClr>
                </a:solidFill>
                <a:latin typeface="Arial" panose="020B0604020202020204" pitchFamily="34" charset="0"/>
              </a:rPr>
              <a:t>For this please check the excel sheet . Fields, Visualization and Filter options in the Power BI. Troubleshooting can also be done by manipulating the data being shown in the dashboard\by changing the values and observing the figures.</a:t>
            </a:r>
            <a:endParaRPr lang="en-IN" sz="1600" dirty="0">
              <a:solidFill>
                <a:schemeClr val="accent2">
                  <a:lumMod val="75000"/>
                </a:schemeClr>
              </a:solidFill>
              <a:latin typeface="Arial" panose="020B0604020202020204" pitchFamily="34" charset="0"/>
            </a:endParaRPr>
          </a:p>
          <a:p>
            <a:r>
              <a:rPr lang="en-IN" sz="2000" dirty="0">
                <a:solidFill>
                  <a:schemeClr val="tx1">
                    <a:lumMod val="95000"/>
                    <a:lumOff val="5000"/>
                  </a:schemeClr>
                </a:solidFill>
                <a:latin typeface="Arial" panose="020B0604020202020204" pitchFamily="34" charset="0"/>
              </a:rPr>
              <a:t>  </a:t>
            </a:r>
            <a:endParaRPr lang="en-CA" sz="2000" dirty="0">
              <a:solidFill>
                <a:schemeClr val="accent2">
                  <a:lumMod val="75000"/>
                </a:schemeClr>
              </a:solidFill>
            </a:endParaRPr>
          </a:p>
        </p:txBody>
      </p:sp>
    </p:spTree>
    <p:extLst>
      <p:ext uri="{BB962C8B-B14F-4D97-AF65-F5344CB8AC3E}">
        <p14:creationId xmlns:p14="http://schemas.microsoft.com/office/powerpoint/2010/main" val="138106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B1D6-4B7F-65F3-1171-CC1BFD0C3C7C}"/>
              </a:ext>
            </a:extLst>
          </p:cNvPr>
          <p:cNvSpPr>
            <a:spLocks noGrp="1"/>
          </p:cNvSpPr>
          <p:nvPr>
            <p:ph type="title"/>
          </p:nvPr>
        </p:nvSpPr>
        <p:spPr>
          <a:xfrm>
            <a:off x="316416" y="100013"/>
            <a:ext cx="11208834" cy="1449659"/>
          </a:xfrm>
        </p:spPr>
        <p:txBody>
          <a:bodyPr>
            <a:normAutofit/>
          </a:bodyPr>
          <a:lstStyle/>
          <a:p>
            <a:r>
              <a:rPr lang="en-IN" sz="1800" dirty="0">
                <a:solidFill>
                  <a:schemeClr val="accent2">
                    <a:lumMod val="75000"/>
                  </a:schemeClr>
                </a:solidFill>
                <a:effectLst/>
                <a:latin typeface="Arial" panose="020B0604020202020204" pitchFamily="34" charset="0"/>
                <a:ea typeface="Times New Roman" panose="02020603050405020304" pitchFamily="18" charset="0"/>
              </a:rPr>
              <a:t>6. Design &amp; Test Specifications – list the specifications from the Designer document, document and explain</a:t>
            </a:r>
            <a:r>
              <a:rPr lang="en-IN" sz="1800" dirty="0">
                <a:solidFill>
                  <a:schemeClr val="accent2">
                    <a:lumMod val="75000"/>
                  </a:schemeClr>
                </a:solidFill>
                <a:latin typeface="Times New Roman" panose="02020603050405020304" pitchFamily="18" charset="0"/>
                <a:ea typeface="Times New Roman" panose="02020603050405020304" pitchFamily="18" charset="0"/>
              </a:rPr>
              <a:t> </a:t>
            </a:r>
            <a:r>
              <a:rPr lang="en-IN" sz="1800" dirty="0">
                <a:solidFill>
                  <a:schemeClr val="accent2">
                    <a:lumMod val="75000"/>
                  </a:schemeClr>
                </a:solidFill>
                <a:effectLst/>
                <a:latin typeface="Arial" panose="020B0604020202020204" pitchFamily="34" charset="0"/>
                <a:ea typeface="Times New Roman" panose="02020603050405020304" pitchFamily="18" charset="0"/>
              </a:rPr>
              <a:t>which requirements were met and unmet.</a:t>
            </a:r>
            <a:br>
              <a:rPr lang="en-IN" sz="1800" dirty="0">
                <a:effectLst/>
                <a:latin typeface="Times New Roman" panose="02020603050405020304" pitchFamily="18" charset="0"/>
                <a:ea typeface="Times New Roman" panose="02020603050405020304" pitchFamily="18" charset="0"/>
              </a:rPr>
            </a:br>
            <a:endParaRPr lang="en-CA" sz="1800" dirty="0"/>
          </a:p>
        </p:txBody>
      </p:sp>
      <p:sp>
        <p:nvSpPr>
          <p:cNvPr id="3" name="TextBox 2">
            <a:extLst>
              <a:ext uri="{FF2B5EF4-FFF2-40B4-BE49-F238E27FC236}">
                <a16:creationId xmlns:a16="http://schemas.microsoft.com/office/drawing/2014/main" id="{B6016FE8-7B91-20CE-3588-30DEF0DE9E08}"/>
              </a:ext>
            </a:extLst>
          </p:cNvPr>
          <p:cNvSpPr txBox="1"/>
          <p:nvPr/>
        </p:nvSpPr>
        <p:spPr>
          <a:xfrm>
            <a:off x="316416" y="1155720"/>
            <a:ext cx="11679044" cy="4025204"/>
          </a:xfrm>
          <a:prstGeom prst="rect">
            <a:avLst/>
          </a:prstGeom>
          <a:noFill/>
        </p:spPr>
        <p:txBody>
          <a:bodyPr wrap="square" rtlCol="0">
            <a:spAutoFit/>
          </a:bodyPr>
          <a:lstStyle/>
          <a:p>
            <a:pPr marL="342900" lvl="0" indent="-342900" algn="just">
              <a:lnSpc>
                <a:spcPct val="107000"/>
              </a:lnSpc>
              <a:buFont typeface="+mj-lt"/>
              <a:buAutoNum type="arabicPeriod"/>
            </a:pPr>
            <a:r>
              <a:rPr lang="en-IN" sz="1600" dirty="0">
                <a:effectLst/>
                <a:latin typeface="Arial" panose="020B0604020202020204" pitchFamily="34" charset="0"/>
                <a:ea typeface="Calibri" panose="020F0502020204030204" pitchFamily="34" charset="0"/>
                <a:cs typeface="Arial" panose="020B0604020202020204" pitchFamily="34" charset="0"/>
              </a:rPr>
              <a:t>Pay attention to data quality – </a:t>
            </a:r>
            <a:r>
              <a:rPr lang="en-CA" sz="1600" dirty="0">
                <a:effectLst/>
                <a:latin typeface="Arial" panose="020B0604020202020204" pitchFamily="34" charset="0"/>
                <a:ea typeface="Calibri" panose="020F0502020204030204" pitchFamily="34" charset="0"/>
                <a:cs typeface="Arial" panose="020B0604020202020204" pitchFamily="34" charset="0"/>
              </a:rPr>
              <a:t>Yes, we are extracting the data from government site ‘Centers for disease control and prevention’</a:t>
            </a:r>
          </a:p>
          <a:p>
            <a:pPr marL="342900" lvl="0" indent="-342900" algn="just">
              <a:lnSpc>
                <a:spcPct val="107000"/>
              </a:lnSpc>
              <a:buFont typeface="+mj-lt"/>
              <a:buAutoNum type="arabicPeriod"/>
            </a:pPr>
            <a:r>
              <a:rPr lang="en-IN" sz="1600" dirty="0">
                <a:effectLst/>
                <a:latin typeface="Arial" panose="020B0604020202020204" pitchFamily="34" charset="0"/>
                <a:ea typeface="Calibri" panose="020F0502020204030204" pitchFamily="34" charset="0"/>
                <a:cs typeface="Arial" panose="020B0604020202020204" pitchFamily="34" charset="0"/>
              </a:rPr>
              <a:t>Include automated data – Not met, not sure how to implement automatic data upload to dashboard.</a:t>
            </a:r>
            <a:endParaRPr lang="en-CA"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IN" sz="1600" dirty="0">
                <a:effectLst/>
                <a:latin typeface="Arial" panose="020B0604020202020204" pitchFamily="34" charset="0"/>
                <a:ea typeface="Calibri" panose="020F0502020204030204" pitchFamily="34" charset="0"/>
                <a:cs typeface="Arial" panose="020B0604020202020204" pitchFamily="34" charset="0"/>
              </a:rPr>
              <a:t>Add enough data for a complete picture – Yes, we have enough data in the dataset.</a:t>
            </a:r>
            <a:endParaRPr lang="en-CA"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IN" sz="1600" dirty="0">
                <a:effectLst/>
                <a:latin typeface="Arial" panose="020B0604020202020204" pitchFamily="34" charset="0"/>
                <a:ea typeface="Calibri" panose="020F0502020204030204" pitchFamily="34" charset="0"/>
                <a:cs typeface="Arial" panose="020B0604020202020204" pitchFamily="34" charset="0"/>
              </a:rPr>
              <a:t>Data relevant to the job – Yes, I have polished the dataset and remove the </a:t>
            </a:r>
            <a:r>
              <a:rPr lang="en-IN" sz="1600" dirty="0">
                <a:latin typeface="Arial" panose="020B0604020202020204" pitchFamily="34" charset="0"/>
                <a:ea typeface="Calibri" panose="020F0502020204030204" pitchFamily="34" charset="0"/>
                <a:cs typeface="Arial" panose="020B0604020202020204" pitchFamily="34" charset="0"/>
              </a:rPr>
              <a:t>unwanted data and rearrange few columns to fetch into the dashboard easily</a:t>
            </a:r>
            <a:r>
              <a:rPr lang="en-IN" sz="1600" dirty="0">
                <a:effectLst/>
                <a:latin typeface="Arial" panose="020B0604020202020204" pitchFamily="34" charset="0"/>
                <a:ea typeface="Calibri" panose="020F0502020204030204" pitchFamily="34" charset="0"/>
                <a:cs typeface="Arial" panose="020B0604020202020204" pitchFamily="34" charset="0"/>
              </a:rPr>
              <a:t>.</a:t>
            </a:r>
            <a:endParaRPr lang="en-CA"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IN" sz="1600" dirty="0">
                <a:effectLst/>
                <a:latin typeface="Arial" panose="020B0604020202020204" pitchFamily="34" charset="0"/>
                <a:ea typeface="Calibri" panose="020F0502020204030204" pitchFamily="34" charset="0"/>
                <a:cs typeface="Arial" panose="020B0604020202020204" pitchFamily="34" charset="0"/>
              </a:rPr>
              <a:t>Add Sufficient filters – Yes, added filters on age, state and Time period.</a:t>
            </a:r>
            <a:endParaRPr lang="en-CA"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IN" sz="1600" dirty="0">
                <a:effectLst/>
                <a:latin typeface="Arial" panose="020B0604020202020204" pitchFamily="34" charset="0"/>
                <a:ea typeface="Calibri" panose="020F0502020204030204" pitchFamily="34" charset="0"/>
                <a:cs typeface="Arial" panose="020B0604020202020204" pitchFamily="34" charset="0"/>
              </a:rPr>
              <a:t>All the dashboards must be dynamically responsive. – Yes, the dashboard is responsive.</a:t>
            </a:r>
            <a:endParaRPr lang="en-CA"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IN" sz="1600" dirty="0">
                <a:effectLst/>
                <a:latin typeface="Arial" panose="020B0604020202020204" pitchFamily="34" charset="0"/>
                <a:ea typeface="Calibri" panose="020F0502020204030204" pitchFamily="34" charset="0"/>
                <a:cs typeface="Arial" panose="020B0604020202020204" pitchFamily="34" charset="0"/>
              </a:rPr>
              <a:t>Add sufficient colours that help to view the status easier. – Yes, the dashboard is flamboyant. </a:t>
            </a:r>
            <a:endParaRPr lang="en-CA"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IN" sz="1600" dirty="0">
                <a:effectLst/>
                <a:latin typeface="Arial" panose="020B0604020202020204" pitchFamily="34" charset="0"/>
                <a:ea typeface="Calibri" panose="020F0502020204030204" pitchFamily="34" charset="0"/>
                <a:cs typeface="Arial" panose="020B0604020202020204" pitchFamily="34" charset="0"/>
              </a:rPr>
              <a:t>Rounding the numbers on your dashboard design should also be one of the priorities. - All the figures are rounded off till 2 decimal places. </a:t>
            </a:r>
            <a:endParaRPr lang="en-CA"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IN" sz="1600" dirty="0">
                <a:effectLst/>
                <a:latin typeface="Arial" panose="020B0604020202020204" pitchFamily="34" charset="0"/>
                <a:ea typeface="Calibri" panose="020F0502020204030204" pitchFamily="34" charset="0"/>
                <a:cs typeface="Arial" panose="020B0604020202020204" pitchFamily="34" charset="0"/>
              </a:rPr>
              <a:t>Use labelling and formatting to your data that help to reduce the confusion. – </a:t>
            </a:r>
            <a:r>
              <a:rPr lang="en-IN" sz="1600" dirty="0">
                <a:latin typeface="Arial" panose="020B0604020202020204" pitchFamily="34" charset="0"/>
                <a:ea typeface="Calibri" panose="020F0502020204030204" pitchFamily="34" charset="0"/>
                <a:cs typeface="Arial" panose="020B0604020202020204" pitchFamily="34" charset="0"/>
              </a:rPr>
              <a:t>A</a:t>
            </a:r>
            <a:r>
              <a:rPr lang="en-IN" sz="1600" dirty="0">
                <a:effectLst/>
                <a:latin typeface="Arial" panose="020B0604020202020204" pitchFamily="34" charset="0"/>
                <a:ea typeface="Calibri" panose="020F0502020204030204" pitchFamily="34" charset="0"/>
                <a:cs typeface="Arial" panose="020B0604020202020204" pitchFamily="34" charset="0"/>
              </a:rPr>
              <a:t>dded heading on top of every design to make it easier to recognize the functionality.</a:t>
            </a:r>
            <a:endParaRPr lang="en-CA"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IN" sz="1600" dirty="0">
                <a:effectLst/>
                <a:latin typeface="Arial" panose="020B0604020202020204" pitchFamily="34" charset="0"/>
                <a:ea typeface="Calibri" panose="020F0502020204030204" pitchFamily="34" charset="0"/>
                <a:cs typeface="Arial" panose="020B0604020202020204" pitchFamily="34" charset="0"/>
              </a:rPr>
              <a:t> Animation options can be one of the dashboard elements that give an additional neat visual impression. – Not met, not able to add animations to the dashboard.</a:t>
            </a:r>
            <a:endParaRPr lang="en-CA"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8850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BB03-7B1A-74BC-56FA-3989261642C8}"/>
              </a:ext>
            </a:extLst>
          </p:cNvPr>
          <p:cNvSpPr>
            <a:spLocks noGrp="1"/>
          </p:cNvSpPr>
          <p:nvPr>
            <p:ph type="title"/>
          </p:nvPr>
        </p:nvSpPr>
        <p:spPr>
          <a:xfrm>
            <a:off x="133815" y="1"/>
            <a:ext cx="11219985" cy="947854"/>
          </a:xfrm>
        </p:spPr>
        <p:txBody>
          <a:bodyPr>
            <a:normAutofit/>
          </a:bodyPr>
          <a:lstStyle/>
          <a:p>
            <a:r>
              <a:rPr lang="en-IN" sz="1800" dirty="0">
                <a:solidFill>
                  <a:schemeClr val="accent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rPr>
              <a:t>7. Known Issues – Indicate, where required, the known issues or bugs within your dashboard</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sz="1800" dirty="0"/>
          </a:p>
        </p:txBody>
      </p:sp>
      <p:sp>
        <p:nvSpPr>
          <p:cNvPr id="4" name="TextBox 3">
            <a:extLst>
              <a:ext uri="{FF2B5EF4-FFF2-40B4-BE49-F238E27FC236}">
                <a16:creationId xmlns:a16="http://schemas.microsoft.com/office/drawing/2014/main" id="{A08C08B1-0387-2A66-D12A-63FBFF41A504}"/>
              </a:ext>
            </a:extLst>
          </p:cNvPr>
          <p:cNvSpPr txBox="1"/>
          <p:nvPr/>
        </p:nvSpPr>
        <p:spPr>
          <a:xfrm>
            <a:off x="133815" y="710541"/>
            <a:ext cx="11008112" cy="3385542"/>
          </a:xfrm>
          <a:prstGeom prst="rect">
            <a:avLst/>
          </a:prstGeom>
          <a:noFill/>
        </p:spPr>
        <p:txBody>
          <a:bodyPr wrap="square" rtlCol="0">
            <a:spAutoFit/>
          </a:bodyPr>
          <a:lstStyle/>
          <a:p>
            <a:r>
              <a:rPr lang="en-CA" sz="1400" b="1" dirty="0">
                <a:latin typeface="Arial" panose="020B0604020202020204" pitchFamily="34" charset="0"/>
                <a:cs typeface="Arial" panose="020B0604020202020204" pitchFamily="34" charset="0"/>
              </a:rPr>
              <a:t>Issue 1 </a:t>
            </a:r>
            <a:r>
              <a:rPr lang="en-CA" sz="1400" dirty="0">
                <a:latin typeface="Arial" panose="020B0604020202020204" pitchFamily="34" charset="0"/>
                <a:cs typeface="Arial" panose="020B0604020202020204" pitchFamily="34" charset="0"/>
              </a:rPr>
              <a:t>– The ‘subgroup’ column of the dataset is not pulling all the rows. Like – it contains following values – </a:t>
            </a:r>
          </a:p>
          <a:p>
            <a:endParaRPr lang="en-CA" sz="1400" dirty="0">
              <a:latin typeface="Arial" panose="020B0604020202020204" pitchFamily="34" charset="0"/>
              <a:cs typeface="Arial" panose="020B0604020202020204" pitchFamily="34" charset="0"/>
            </a:endParaRPr>
          </a:p>
          <a:p>
            <a:r>
              <a:rPr lang="en-CA" sz="1400" dirty="0">
                <a:latin typeface="Arial" panose="020B0604020202020204" pitchFamily="34" charset="0"/>
                <a:cs typeface="Arial" panose="020B0604020202020204" pitchFamily="34" charset="0"/>
              </a:rPr>
              <a:t>                  - STATES</a:t>
            </a:r>
          </a:p>
          <a:p>
            <a:r>
              <a:rPr lang="en-CA" sz="1400" dirty="0">
                <a:latin typeface="Arial" panose="020B0604020202020204" pitchFamily="34" charset="0"/>
                <a:cs typeface="Arial" panose="020B0604020202020204" pitchFamily="34" charset="0"/>
              </a:rPr>
              <a:t>                  - SEXUAL ORIENTATION</a:t>
            </a:r>
          </a:p>
          <a:p>
            <a:r>
              <a:rPr lang="en-CA" sz="1400" dirty="0">
                <a:latin typeface="Arial" panose="020B0604020202020204" pitchFamily="34" charset="0"/>
                <a:cs typeface="Arial" panose="020B0604020202020204" pitchFamily="34" charset="0"/>
              </a:rPr>
              <a:t>                  - AGE GROUPS</a:t>
            </a:r>
          </a:p>
          <a:p>
            <a:r>
              <a:rPr lang="en-CA" sz="1400" dirty="0">
                <a:latin typeface="Arial" panose="020B0604020202020204" pitchFamily="34" charset="0"/>
                <a:cs typeface="Arial" panose="020B0604020202020204" pitchFamily="34" charset="0"/>
              </a:rPr>
              <a:t>                  - DISABILTIES</a:t>
            </a:r>
          </a:p>
          <a:p>
            <a:endParaRPr lang="en-CA" sz="1400" dirty="0">
              <a:latin typeface="Arial" panose="020B0604020202020204" pitchFamily="34" charset="0"/>
              <a:cs typeface="Arial" panose="020B0604020202020204" pitchFamily="34" charset="0"/>
            </a:endParaRPr>
          </a:p>
          <a:p>
            <a:r>
              <a:rPr lang="en-CA" sz="1400" dirty="0">
                <a:latin typeface="Arial" panose="020B0604020202020204" pitchFamily="34" charset="0"/>
                <a:cs typeface="Arial" panose="020B0604020202020204" pitchFamily="34" charset="0"/>
              </a:rPr>
              <a:t>However, the dashboard is only pulling states of the US and ignoring other 3 options causing issues to showing data in the dashboard.</a:t>
            </a:r>
          </a:p>
          <a:p>
            <a:endParaRPr lang="en-CA" sz="1400" dirty="0">
              <a:latin typeface="Arial" panose="020B0604020202020204" pitchFamily="34" charset="0"/>
              <a:cs typeface="Arial" panose="020B0604020202020204" pitchFamily="34" charset="0"/>
            </a:endParaRPr>
          </a:p>
          <a:p>
            <a:r>
              <a:rPr lang="en-CA" sz="1400" b="1" dirty="0">
                <a:latin typeface="Arial" panose="020B0604020202020204" pitchFamily="34" charset="0"/>
                <a:cs typeface="Arial" panose="020B0604020202020204" pitchFamily="34" charset="0"/>
              </a:rPr>
              <a:t>Issue 2 </a:t>
            </a:r>
            <a:r>
              <a:rPr lang="en-CA" sz="1400" dirty="0">
                <a:latin typeface="Arial" panose="020B0604020202020204" pitchFamily="34" charset="0"/>
                <a:cs typeface="Arial" panose="020B0604020202020204" pitchFamily="34" charset="0"/>
              </a:rPr>
              <a:t>– We are not completely sure on the ‘value’ column ( showing some numbers ) if it depicts the number of Depressed \ Anxiety patients or not.</a:t>
            </a:r>
          </a:p>
          <a:p>
            <a:endParaRPr lang="en-CA" sz="1400" dirty="0">
              <a:latin typeface="Arial" panose="020B0604020202020204" pitchFamily="34" charset="0"/>
              <a:cs typeface="Arial" panose="020B0604020202020204" pitchFamily="34" charset="0"/>
            </a:endParaRPr>
          </a:p>
          <a:p>
            <a:r>
              <a:rPr lang="en-CA" sz="1400" b="1" dirty="0">
                <a:latin typeface="Arial" panose="020B0604020202020204" pitchFamily="34" charset="0"/>
                <a:cs typeface="Arial" panose="020B0604020202020204" pitchFamily="34" charset="0"/>
              </a:rPr>
              <a:t>Issue 3 </a:t>
            </a:r>
            <a:r>
              <a:rPr lang="en-CA" sz="1400" dirty="0">
                <a:latin typeface="Arial" panose="020B0604020202020204" pitchFamily="34" charset="0"/>
                <a:cs typeface="Arial" panose="020B0604020202020204" pitchFamily="34" charset="0"/>
              </a:rPr>
              <a:t>– We do not have up to date Dataset of the Mental Illness patients. The latest data is from May month. Also, </a:t>
            </a:r>
          </a:p>
          <a:p>
            <a:r>
              <a:rPr lang="en-CA" sz="1400" dirty="0">
                <a:latin typeface="Arial" panose="020B0604020202020204" pitchFamily="34" charset="0"/>
                <a:cs typeface="Arial" panose="020B0604020202020204" pitchFamily="34" charset="0"/>
              </a:rPr>
              <a:t>                 not sure on how to automatically upload the data so the report can show latest values.</a:t>
            </a:r>
          </a:p>
          <a:p>
            <a:endParaRPr lang="en-CA" dirty="0"/>
          </a:p>
        </p:txBody>
      </p:sp>
    </p:spTree>
    <p:extLst>
      <p:ext uri="{BB962C8B-B14F-4D97-AF65-F5344CB8AC3E}">
        <p14:creationId xmlns:p14="http://schemas.microsoft.com/office/powerpoint/2010/main" val="11755301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560</TotalTime>
  <Words>995</Words>
  <Application>Microsoft Macintosh PowerPoint</Application>
  <PresentationFormat>Widescreen</PresentationFormat>
  <Paragraphs>73</Paragraphs>
  <Slides>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Arial</vt:lpstr>
      <vt:lpstr>Calibri</vt:lpstr>
      <vt:lpstr>Calibri Light</vt:lpstr>
      <vt:lpstr>Segoe UI</vt:lpstr>
      <vt:lpstr>Times New Roman</vt:lpstr>
      <vt:lpstr>office theme</vt:lpstr>
      <vt:lpstr>Packager Shell Object</vt:lpstr>
      <vt:lpstr> DASHBOARD DOCUMENTATION</vt:lpstr>
      <vt:lpstr> </vt:lpstr>
      <vt:lpstr>3. Dashboard Summary – Executive summary of the dashboard project, including description of the purpose, users, and screenshots of the layout and functionality.</vt:lpstr>
      <vt:lpstr>3. Dashboard Summary – continues …</vt:lpstr>
      <vt:lpstr>3. Dashboard Summary – continues..</vt:lpstr>
      <vt:lpstr>4. Tester Instructions – List of steps for peer to configure your dashboard on their local machine</vt:lpstr>
      <vt:lpstr>6. Design &amp; Test Specifications – list the specifications from the Designer document, document and explain which requirements were met and unmet. </vt:lpstr>
      <vt:lpstr>7. Known Issues – Indicate, where required, the known issues or bugs within your dashboard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Kirt Swatch</cp:lastModifiedBy>
  <cp:revision>77</cp:revision>
  <dcterms:created xsi:type="dcterms:W3CDTF">2022-05-24T17:32:18Z</dcterms:created>
  <dcterms:modified xsi:type="dcterms:W3CDTF">2023-11-01T17:53:26Z</dcterms:modified>
</cp:coreProperties>
</file>