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08" autoAdjust="0"/>
  </p:normalViewPr>
  <p:slideViewPr>
    <p:cSldViewPr>
      <p:cViewPr varScale="1">
        <p:scale>
          <a:sx n="82" d="100"/>
          <a:sy n="82" d="100"/>
        </p:scale>
        <p:origin x="-1474"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0BBE5D81-72B6-415E-B9B5-72650B40FC69}" type="datetimeFigureOut">
              <a:rPr lang="en-US" smtClean="0"/>
              <a:pPr/>
              <a:t>6/3/2025</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11" name="Slide Number Placeholder 10"/>
          <p:cNvSpPr>
            <a:spLocks noGrp="1"/>
          </p:cNvSpPr>
          <p:nvPr>
            <p:ph type="sldNum" sz="quarter" idx="12"/>
          </p:nvPr>
        </p:nvSpPr>
        <p:spPr/>
        <p:txBody>
          <a:bodyPr/>
          <a:lstStyle>
            <a:extLst/>
          </a:lstStyle>
          <a:p>
            <a:fld id="{2A69C927-450A-4302-87EE-F74B46F2779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BE5D81-72B6-415E-B9B5-72650B40FC69}" type="datetimeFigureOut">
              <a:rPr lang="en-US" smtClean="0"/>
              <a:pPr/>
              <a:t>6/3/2025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A69C927-450A-4302-87EE-F74B46F2779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BE5D81-72B6-415E-B9B5-72650B40FC69}" type="datetimeFigureOut">
              <a:rPr lang="en-US" smtClean="0"/>
              <a:pPr/>
              <a:t>6/3/2025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A69C927-450A-4302-87EE-F74B46F2779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BBE5D81-72B6-415E-B9B5-72650B40FC69}" type="datetimeFigureOut">
              <a:rPr lang="en-US" smtClean="0"/>
              <a:pPr/>
              <a:t>6/3/2025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A69C927-450A-4302-87EE-F74B46F2779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BBE5D81-72B6-415E-B9B5-72650B40FC69}" type="datetimeFigureOut">
              <a:rPr lang="en-US" smtClean="0"/>
              <a:pPr/>
              <a:t>6/3/2025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A69C927-450A-4302-87EE-F74B46F27793}"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BBE5D81-72B6-415E-B9B5-72650B40FC69}" type="datetimeFigureOut">
              <a:rPr lang="en-US" smtClean="0"/>
              <a:pPr/>
              <a:t>6/3/2025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A69C927-450A-4302-87EE-F74B46F2779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BBE5D81-72B6-415E-B9B5-72650B40FC69}" type="datetimeFigureOut">
              <a:rPr lang="en-US" smtClean="0"/>
              <a:pPr/>
              <a:t>6/3/2025</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2A69C927-450A-4302-87EE-F74B46F2779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BBE5D81-72B6-415E-B9B5-72650B40FC69}" type="datetimeFigureOut">
              <a:rPr lang="en-US" smtClean="0"/>
              <a:pPr/>
              <a:t>6/3/2025</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2A69C927-450A-4302-87EE-F74B46F2779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0BBE5D81-72B6-415E-B9B5-72650B40FC69}" type="datetimeFigureOut">
              <a:rPr lang="en-US" smtClean="0"/>
              <a:pPr/>
              <a:t>6/3/2025</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2A69C927-450A-4302-87EE-F74B46F2779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BBE5D81-72B6-415E-B9B5-72650B40FC69}" type="datetimeFigureOut">
              <a:rPr lang="en-US" smtClean="0"/>
              <a:pPr/>
              <a:t>6/3/2025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A69C927-450A-4302-87EE-F74B46F2779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BBE5D81-72B6-415E-B9B5-72650B40FC69}" type="datetimeFigureOut">
              <a:rPr lang="en-US" smtClean="0"/>
              <a:pPr/>
              <a:t>6/3/2025</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A69C927-450A-4302-87EE-F74B46F27793}" type="slidenum">
              <a:rPr lang="en-US" smtClean="0"/>
              <a:pPr/>
              <a:t>‹#›</a:t>
            </a:fld>
            <a:endParaRPr lang="en-US" dirty="0"/>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BBE5D81-72B6-415E-B9B5-72650B40FC69}" type="datetimeFigureOut">
              <a:rPr lang="en-US" smtClean="0"/>
              <a:pPr/>
              <a:t>6/3/2025</a:t>
            </a:fld>
            <a:endParaRPr lang="en-US" dirty="0"/>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dirty="0"/>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A69C927-450A-4302-87EE-F74B46F2779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PIZZA SALES ANALYSIS</a:t>
            </a:r>
            <a:endParaRPr lang="en-US" dirty="0"/>
          </a:p>
        </p:txBody>
      </p:sp>
      <p:sp>
        <p:nvSpPr>
          <p:cNvPr id="3" name="Subtitle 2"/>
          <p:cNvSpPr>
            <a:spLocks noGrp="1"/>
          </p:cNvSpPr>
          <p:nvPr>
            <p:ph type="subTitle" idx="1"/>
          </p:nvPr>
        </p:nvSpPr>
        <p:spPr/>
        <p:txBody>
          <a:bodyPr/>
          <a:lstStyle/>
          <a:p>
            <a:r>
              <a:rPr lang="en-IN" dirty="0" smtClean="0"/>
              <a:t>Using MS SQL and MS POWER BI</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58204" cy="714380"/>
          </a:xfrm>
        </p:spPr>
        <p:txBody>
          <a:bodyPr/>
          <a:lstStyle/>
          <a:p>
            <a:r>
              <a:rPr lang="en-IN" dirty="0" smtClean="0">
                <a:solidFill>
                  <a:schemeClr val="accent1"/>
                </a:solidFill>
              </a:rPr>
              <a:t>Project Summary</a:t>
            </a:r>
            <a:endParaRPr lang="en-US" dirty="0">
              <a:solidFill>
                <a:schemeClr val="accent1"/>
              </a:solidFill>
            </a:endParaRPr>
          </a:p>
        </p:txBody>
      </p:sp>
      <p:sp>
        <p:nvSpPr>
          <p:cNvPr id="3" name="Content Placeholder 2"/>
          <p:cNvSpPr>
            <a:spLocks noGrp="1"/>
          </p:cNvSpPr>
          <p:nvPr>
            <p:ph idx="1"/>
          </p:nvPr>
        </p:nvSpPr>
        <p:spPr>
          <a:xfrm>
            <a:off x="428596" y="1142984"/>
            <a:ext cx="8286808" cy="4786346"/>
          </a:xfrm>
        </p:spPr>
        <p:txBody>
          <a:bodyPr>
            <a:normAutofit fontScale="70000" lnSpcReduction="20000"/>
          </a:bodyPr>
          <a:lstStyle/>
          <a:p>
            <a:r>
              <a:rPr lang="en-IN" sz="2000" b="1" dirty="0" smtClean="0">
                <a:latin typeface="Calibri" pitchFamily="34" charset="0"/>
                <a:ea typeface="Calibri" pitchFamily="34" charset="0"/>
                <a:cs typeface="Calibri" pitchFamily="34" charset="0"/>
              </a:rPr>
              <a:t>AIM: </a:t>
            </a:r>
            <a:r>
              <a:rPr lang="en-IN" sz="2000" dirty="0" smtClean="0">
                <a:latin typeface="Calibri" pitchFamily="34" charset="0"/>
                <a:ea typeface="Calibri" pitchFamily="34" charset="0"/>
                <a:cs typeface="Calibri" pitchFamily="34" charset="0"/>
              </a:rPr>
              <a:t>To analyze and find the trends in the pizza sales in the year 2015 using MS SQL and MS Power BI.</a:t>
            </a:r>
          </a:p>
          <a:p>
            <a:endParaRPr lang="en-IN" sz="2000" dirty="0" smtClean="0">
              <a:latin typeface="Calibri" pitchFamily="34" charset="0"/>
              <a:ea typeface="Calibri" pitchFamily="34" charset="0"/>
              <a:cs typeface="Calibri" pitchFamily="34" charset="0"/>
            </a:endParaRPr>
          </a:p>
          <a:p>
            <a:r>
              <a:rPr lang="en-IN" sz="2000" b="1" dirty="0" smtClean="0">
                <a:latin typeface="Calibri" pitchFamily="34" charset="0"/>
                <a:ea typeface="Calibri" pitchFamily="34" charset="0"/>
                <a:cs typeface="Calibri" pitchFamily="34" charset="0"/>
              </a:rPr>
              <a:t>APPROACH: </a:t>
            </a:r>
            <a:r>
              <a:rPr lang="en-IN" sz="2000" dirty="0" smtClean="0">
                <a:latin typeface="Calibri" pitchFamily="34" charset="0"/>
                <a:ea typeface="Calibri" pitchFamily="34" charset="0"/>
                <a:cs typeface="Calibri" pitchFamily="34" charset="0"/>
              </a:rPr>
              <a:t>First, indicate the KPIs which determine the project aim and then import the data in SQL Server and further find the required KPIs .After this import the data from SQL Server to MS Power BI and then clean the data if necessary , following which  create suitable Measures using DAX formulas and design a dashboard to visually represent the trends.</a:t>
            </a:r>
          </a:p>
          <a:p>
            <a:pPr>
              <a:buNone/>
            </a:pPr>
            <a:endParaRPr lang="en-IN" sz="2000" dirty="0" smtClean="0">
              <a:latin typeface="Calibri" pitchFamily="34" charset="0"/>
              <a:ea typeface="Calibri" pitchFamily="34" charset="0"/>
              <a:cs typeface="Calibri" pitchFamily="34" charset="0"/>
            </a:endParaRPr>
          </a:p>
          <a:p>
            <a:pPr marL="461772" indent="-342900"/>
            <a:r>
              <a:rPr lang="en-IN" sz="2000" b="1" dirty="0" smtClean="0">
                <a:latin typeface="Calibri" pitchFamily="34" charset="0"/>
                <a:ea typeface="Calibri" pitchFamily="34" charset="0"/>
                <a:cs typeface="Calibri" pitchFamily="34" charset="0"/>
              </a:rPr>
              <a:t>KPIs: </a:t>
            </a:r>
          </a:p>
          <a:p>
            <a:pPr marL="461772" indent="-342900">
              <a:buNone/>
            </a:pPr>
            <a:r>
              <a:rPr lang="en-IN" sz="2000" b="1" dirty="0" smtClean="0">
                <a:latin typeface="Calibri" pitchFamily="34" charset="0"/>
                <a:ea typeface="Calibri" pitchFamily="34" charset="0"/>
                <a:cs typeface="Calibri" pitchFamily="34" charset="0"/>
              </a:rPr>
              <a:t>       1)  Total Revenue</a:t>
            </a:r>
            <a:r>
              <a:rPr lang="en-IN" sz="2000" dirty="0" smtClean="0">
                <a:latin typeface="Calibri" pitchFamily="34" charset="0"/>
                <a:ea typeface="Calibri" pitchFamily="34" charset="0"/>
                <a:cs typeface="Calibri" pitchFamily="34" charset="0"/>
              </a:rPr>
              <a:t>: The total revenue generated by the  sales of pizzas.</a:t>
            </a:r>
          </a:p>
          <a:p>
            <a:pPr marL="461772" indent="-342900">
              <a:buNone/>
            </a:pPr>
            <a:r>
              <a:rPr lang="en-IN" sz="2000" dirty="0" smtClean="0">
                <a:latin typeface="Calibri" pitchFamily="34" charset="0"/>
                <a:ea typeface="Calibri" pitchFamily="34" charset="0"/>
                <a:cs typeface="Calibri" pitchFamily="34" charset="0"/>
              </a:rPr>
              <a:t>       </a:t>
            </a:r>
            <a:r>
              <a:rPr lang="en-IN" sz="2000" b="1" dirty="0" smtClean="0">
                <a:latin typeface="Calibri" pitchFamily="34" charset="0"/>
                <a:ea typeface="Calibri" pitchFamily="34" charset="0"/>
                <a:cs typeface="Calibri" pitchFamily="34" charset="0"/>
              </a:rPr>
              <a:t>2)  Total Quantity:  </a:t>
            </a:r>
            <a:r>
              <a:rPr lang="en-IN" sz="2000" dirty="0" smtClean="0">
                <a:latin typeface="Calibri" pitchFamily="34" charset="0"/>
                <a:ea typeface="Calibri" pitchFamily="34" charset="0"/>
                <a:cs typeface="Calibri" pitchFamily="34" charset="0"/>
              </a:rPr>
              <a:t>The total quantity  of pizzas sold in 2015.</a:t>
            </a:r>
          </a:p>
          <a:p>
            <a:pPr marL="461772" indent="-342900">
              <a:buNone/>
            </a:pPr>
            <a:r>
              <a:rPr lang="en-IN" sz="2000" dirty="0" smtClean="0">
                <a:latin typeface="Calibri" pitchFamily="34" charset="0"/>
                <a:ea typeface="Calibri" pitchFamily="34" charset="0"/>
                <a:cs typeface="Calibri" pitchFamily="34" charset="0"/>
              </a:rPr>
              <a:t>      </a:t>
            </a:r>
            <a:r>
              <a:rPr lang="en-IN" sz="2000" b="1" dirty="0" smtClean="0">
                <a:latin typeface="Calibri" pitchFamily="34" charset="0"/>
                <a:ea typeface="Calibri" pitchFamily="34" charset="0"/>
                <a:cs typeface="Calibri" pitchFamily="34" charset="0"/>
              </a:rPr>
              <a:t> 3)  Total Orders: </a:t>
            </a:r>
            <a:r>
              <a:rPr lang="en-IN" sz="2000" dirty="0" smtClean="0">
                <a:latin typeface="Calibri" pitchFamily="34" charset="0"/>
                <a:ea typeface="Calibri" pitchFamily="34" charset="0"/>
                <a:cs typeface="Calibri" pitchFamily="34" charset="0"/>
              </a:rPr>
              <a:t>The total orders received by the pizza company.</a:t>
            </a:r>
          </a:p>
          <a:p>
            <a:pPr marL="461772" indent="-342900">
              <a:buNone/>
            </a:pPr>
            <a:r>
              <a:rPr lang="en-IN" sz="2000" b="1" dirty="0" smtClean="0">
                <a:latin typeface="Calibri" pitchFamily="34" charset="0"/>
                <a:ea typeface="Calibri" pitchFamily="34" charset="0"/>
                <a:cs typeface="Calibri" pitchFamily="34" charset="0"/>
              </a:rPr>
              <a:t>       4)  Average  Pizzas Per Order: </a:t>
            </a:r>
            <a:r>
              <a:rPr lang="en-IN" sz="2000" dirty="0" smtClean="0">
                <a:latin typeface="Calibri" pitchFamily="34" charset="0"/>
                <a:ea typeface="Calibri" pitchFamily="34" charset="0"/>
                <a:cs typeface="Calibri" pitchFamily="34" charset="0"/>
              </a:rPr>
              <a:t>The average pizzas sold in a single order.</a:t>
            </a:r>
          </a:p>
          <a:p>
            <a:pPr>
              <a:buNone/>
            </a:pPr>
            <a:r>
              <a:rPr lang="en-IN" sz="2000" b="1" dirty="0" smtClean="0">
                <a:latin typeface="Calibri" pitchFamily="34" charset="0"/>
                <a:ea typeface="Calibri" pitchFamily="34" charset="0"/>
                <a:cs typeface="Calibri" pitchFamily="34" charset="0"/>
              </a:rPr>
              <a:t>       5)  Average Order Value: </a:t>
            </a:r>
            <a:r>
              <a:rPr lang="en-IN" sz="2000" dirty="0" smtClean="0">
                <a:latin typeface="Calibri" pitchFamily="34" charset="0"/>
                <a:ea typeface="Calibri" pitchFamily="34" charset="0"/>
                <a:cs typeface="Calibri" pitchFamily="34" charset="0"/>
              </a:rPr>
              <a:t>The average value of money per order.</a:t>
            </a:r>
          </a:p>
          <a:p>
            <a:pPr>
              <a:buNone/>
            </a:pPr>
            <a:r>
              <a:rPr lang="en-IN" sz="2000" dirty="0" smtClean="0">
                <a:latin typeface="Calibri" pitchFamily="34" charset="0"/>
                <a:ea typeface="Calibri" pitchFamily="34" charset="0"/>
                <a:cs typeface="Calibri" pitchFamily="34" charset="0"/>
              </a:rPr>
              <a:t>       </a:t>
            </a:r>
            <a:r>
              <a:rPr lang="en-IN" sz="2000" b="1" dirty="0" smtClean="0">
                <a:latin typeface="Calibri" pitchFamily="34" charset="0"/>
                <a:ea typeface="Calibri" pitchFamily="34" charset="0"/>
                <a:cs typeface="Calibri" pitchFamily="34" charset="0"/>
              </a:rPr>
              <a:t>6)  Percentage  Of  Sales by Size and Category: </a:t>
            </a:r>
            <a:r>
              <a:rPr lang="en-IN" sz="2000" dirty="0" smtClean="0">
                <a:latin typeface="Calibri" pitchFamily="34" charset="0"/>
                <a:ea typeface="Calibri" pitchFamily="34" charset="0"/>
                <a:cs typeface="Calibri" pitchFamily="34" charset="0"/>
              </a:rPr>
              <a:t>Total revenue generated by particular size and pizza category. </a:t>
            </a:r>
          </a:p>
          <a:p>
            <a:pPr>
              <a:buNone/>
            </a:pPr>
            <a:r>
              <a:rPr lang="en-IN" sz="2000" dirty="0" smtClean="0">
                <a:latin typeface="Calibri" pitchFamily="34" charset="0"/>
                <a:ea typeface="Calibri" pitchFamily="34" charset="0"/>
                <a:cs typeface="Calibri" pitchFamily="34" charset="0"/>
              </a:rPr>
              <a:t>        </a:t>
            </a:r>
            <a:r>
              <a:rPr lang="en-IN" sz="2000" b="1" dirty="0" smtClean="0">
                <a:latin typeface="Calibri" pitchFamily="34" charset="0"/>
                <a:ea typeface="Calibri" pitchFamily="34" charset="0"/>
                <a:cs typeface="Calibri" pitchFamily="34" charset="0"/>
              </a:rPr>
              <a:t>7)  Total Pizzas sold by Category: </a:t>
            </a:r>
            <a:r>
              <a:rPr lang="en-IN" sz="2000" dirty="0" smtClean="0">
                <a:latin typeface="Calibri" pitchFamily="34" charset="0"/>
                <a:ea typeface="Calibri" pitchFamily="34" charset="0"/>
                <a:cs typeface="Calibri" pitchFamily="34" charset="0"/>
              </a:rPr>
              <a:t>This is the total number of pizzas sold by category.</a:t>
            </a:r>
          </a:p>
          <a:p>
            <a:pPr>
              <a:buNone/>
            </a:pPr>
            <a:endParaRPr lang="en-US" sz="2000" dirty="0" smtClean="0">
              <a:latin typeface="Calibri" pitchFamily="34" charset="0"/>
              <a:ea typeface="Calibri" pitchFamily="34" charset="0"/>
              <a:cs typeface="Calibri" pitchFamily="34" charset="0"/>
            </a:endParaRPr>
          </a:p>
          <a:p>
            <a:r>
              <a:rPr lang="en-IN" sz="2000" b="1" dirty="0" smtClean="0">
                <a:latin typeface="Calibri" pitchFamily="34" charset="0"/>
                <a:ea typeface="Calibri" pitchFamily="34" charset="0"/>
                <a:cs typeface="Calibri" pitchFamily="34" charset="0"/>
              </a:rPr>
              <a:t>Other Trends:</a:t>
            </a:r>
          </a:p>
          <a:p>
            <a:pPr>
              <a:buNone/>
            </a:pPr>
            <a:r>
              <a:rPr lang="en-IN" sz="2000" b="1" dirty="0" smtClean="0">
                <a:latin typeface="Calibri" pitchFamily="34" charset="0"/>
                <a:ea typeface="Calibri" pitchFamily="34" charset="0"/>
                <a:cs typeface="Calibri" pitchFamily="34" charset="0"/>
              </a:rPr>
              <a:t>        -&gt;  Daily Pizza Sales Trend  and Monthly Pizza Sales Trend</a:t>
            </a:r>
          </a:p>
          <a:p>
            <a:pPr>
              <a:buNone/>
            </a:pPr>
            <a:r>
              <a:rPr lang="en-IN" sz="2000" b="1" dirty="0" smtClean="0">
                <a:latin typeface="Calibri" pitchFamily="34" charset="0"/>
                <a:ea typeface="Calibri" pitchFamily="34" charset="0"/>
                <a:cs typeface="Calibri" pitchFamily="34" charset="0"/>
              </a:rPr>
              <a:t>        -&gt;  Top 5 pizzas by Revenue.</a:t>
            </a:r>
          </a:p>
          <a:p>
            <a:pPr>
              <a:buNone/>
            </a:pPr>
            <a:r>
              <a:rPr lang="en-IN" sz="2000" b="1" dirty="0" smtClean="0">
                <a:latin typeface="Calibri" pitchFamily="34" charset="0"/>
                <a:ea typeface="Calibri" pitchFamily="34" charset="0"/>
                <a:cs typeface="Calibri" pitchFamily="34" charset="0"/>
              </a:rPr>
              <a:t>        -&gt;  Top 5 pizzas by Quantity.</a:t>
            </a:r>
          </a:p>
          <a:p>
            <a:pPr>
              <a:buNone/>
            </a:pPr>
            <a:r>
              <a:rPr lang="en-IN" sz="2000" b="1" dirty="0" smtClean="0">
                <a:latin typeface="Calibri" pitchFamily="34" charset="0"/>
                <a:ea typeface="Calibri" pitchFamily="34" charset="0"/>
                <a:cs typeface="Calibri" pitchFamily="34" charset="0"/>
              </a:rPr>
              <a:t>        -&gt;  Top 5 pizzas by  Orders</a:t>
            </a:r>
          </a:p>
          <a:p>
            <a:pPr>
              <a:buNone/>
            </a:pPr>
            <a:r>
              <a:rPr lang="en-IN" sz="2000" b="1" dirty="0" smtClean="0">
                <a:latin typeface="Calibri" pitchFamily="34" charset="0"/>
                <a:ea typeface="Calibri" pitchFamily="34" charset="0"/>
                <a:cs typeface="Calibri" pitchFamily="34" charset="0"/>
              </a:rPr>
              <a:t>        -&gt;  Top 5 pizzas sold by Size</a:t>
            </a:r>
            <a:r>
              <a:rPr lang="en-IN" sz="1900" b="1" dirty="0" smtClean="0">
                <a:latin typeface="Calibri" pitchFamily="34" charset="0"/>
                <a:ea typeface="Calibri" pitchFamily="34" charset="0"/>
                <a:cs typeface="Calibri" pitchFamily="34" charset="0"/>
              </a:rPr>
              <a:t> </a:t>
            </a:r>
          </a:p>
          <a:p>
            <a:pPr>
              <a:buNone/>
            </a:pPr>
            <a:endParaRPr lang="en-IN" sz="1600" b="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58204" cy="714380"/>
          </a:xfrm>
        </p:spPr>
        <p:txBody>
          <a:bodyPr>
            <a:normAutofit/>
          </a:bodyPr>
          <a:lstStyle/>
          <a:p>
            <a:r>
              <a:rPr lang="en-IN" dirty="0" smtClean="0"/>
              <a:t>Data Analysis Using MS SQL</a:t>
            </a:r>
            <a:endParaRPr lang="en-US" dirty="0"/>
          </a:p>
        </p:txBody>
      </p:sp>
      <p:sp>
        <p:nvSpPr>
          <p:cNvPr id="3" name="Rectangle 2"/>
          <p:cNvSpPr/>
          <p:nvPr/>
        </p:nvSpPr>
        <p:spPr>
          <a:xfrm>
            <a:off x="500034" y="1142985"/>
            <a:ext cx="8072494" cy="4770537"/>
          </a:xfrm>
          <a:prstGeom prst="rect">
            <a:avLst/>
          </a:prstGeom>
        </p:spPr>
        <p:txBody>
          <a:bodyPr wrap="square">
            <a:spAutoFit/>
          </a:bodyPr>
          <a:lstStyle/>
          <a:p>
            <a:r>
              <a:rPr lang="en-US" sz="1600" dirty="0" smtClean="0"/>
              <a:t>create database SQL_PROJECTS;</a:t>
            </a:r>
          </a:p>
          <a:p>
            <a:r>
              <a:rPr lang="en-US" sz="1600" dirty="0" smtClean="0"/>
              <a:t>use  SQL_PROJECTS;</a:t>
            </a:r>
          </a:p>
          <a:p>
            <a:endParaRPr lang="en-US" sz="1600" dirty="0" smtClean="0"/>
          </a:p>
          <a:p>
            <a:r>
              <a:rPr lang="en-US" sz="1600" b="1" dirty="0" smtClean="0"/>
              <a:t>select * from pizza_sales;</a:t>
            </a:r>
          </a:p>
          <a:p>
            <a:endParaRPr lang="en-US" sz="1600" dirty="0" smtClean="0"/>
          </a:p>
          <a:p>
            <a:r>
              <a:rPr lang="en-US" sz="1600" b="1" dirty="0" smtClean="0"/>
              <a:t>-- Total Revenue</a:t>
            </a:r>
          </a:p>
          <a:p>
            <a:r>
              <a:rPr lang="en-US" sz="1600" dirty="0" smtClean="0"/>
              <a:t>select sum(total_price) as Total_Revenue from pizza_sales;</a:t>
            </a:r>
          </a:p>
          <a:p>
            <a:endParaRPr lang="en-US" sz="1600" dirty="0" smtClean="0"/>
          </a:p>
          <a:p>
            <a:r>
              <a:rPr lang="en-US" sz="1600" b="1" dirty="0" smtClean="0"/>
              <a:t>-- Average Order Value</a:t>
            </a:r>
          </a:p>
          <a:p>
            <a:r>
              <a:rPr lang="en-US" sz="1600" dirty="0" smtClean="0"/>
              <a:t>select sum(total_price)/count(distinct order_id) as Average_Order_Value </a:t>
            </a:r>
          </a:p>
          <a:p>
            <a:r>
              <a:rPr lang="en-US" sz="1600" dirty="0" smtClean="0"/>
              <a:t>from pizza_sales;</a:t>
            </a:r>
          </a:p>
          <a:p>
            <a:endParaRPr lang="en-US" sz="1600" dirty="0" smtClean="0"/>
          </a:p>
          <a:p>
            <a:r>
              <a:rPr lang="en-US" sz="1600" b="1" dirty="0" smtClean="0"/>
              <a:t>--Total Pizzas Sold</a:t>
            </a:r>
          </a:p>
          <a:p>
            <a:r>
              <a:rPr lang="en-US" sz="1600" dirty="0" smtClean="0"/>
              <a:t>select sum(quantity) as Total_Pizzas_Sold </a:t>
            </a:r>
          </a:p>
          <a:p>
            <a:r>
              <a:rPr lang="en-US" sz="1600" dirty="0" smtClean="0"/>
              <a:t>from pizza_sales;</a:t>
            </a:r>
          </a:p>
          <a:p>
            <a:endParaRPr lang="en-US" sz="1600" dirty="0" smtClean="0"/>
          </a:p>
          <a:p>
            <a:r>
              <a:rPr lang="en-US" sz="1600" b="1" dirty="0" smtClean="0"/>
              <a:t>--Total Orders</a:t>
            </a:r>
          </a:p>
          <a:p>
            <a:r>
              <a:rPr lang="en-US" sz="1600" dirty="0" smtClean="0"/>
              <a:t>select count(distinct order_id) as Total_Orders </a:t>
            </a:r>
          </a:p>
          <a:p>
            <a:r>
              <a:rPr lang="en-US" sz="1600" dirty="0" smtClean="0"/>
              <a:t>from pizza_sales;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357166"/>
            <a:ext cx="8286808" cy="4031873"/>
          </a:xfrm>
          <a:prstGeom prst="rect">
            <a:avLst/>
          </a:prstGeom>
        </p:spPr>
        <p:txBody>
          <a:bodyPr wrap="square">
            <a:spAutoFit/>
          </a:bodyPr>
          <a:lstStyle/>
          <a:p>
            <a:r>
              <a:rPr lang="en-US" sz="1600" b="1" dirty="0" smtClean="0"/>
              <a:t>--Average pizzas per order</a:t>
            </a:r>
          </a:p>
          <a:p>
            <a:r>
              <a:rPr lang="en-US" sz="1600" dirty="0" smtClean="0"/>
              <a:t>select cast(cast(sum(quantity) as decimal(10,2))/cast(count(distinct order_id) as decimal(10,2)) as decimal(10,2))</a:t>
            </a:r>
          </a:p>
          <a:p>
            <a:r>
              <a:rPr lang="en-US" sz="1600" dirty="0" smtClean="0"/>
              <a:t>as Average_Pizzas_Per_Order from pizza_sales;</a:t>
            </a:r>
          </a:p>
          <a:p>
            <a:endParaRPr lang="en-US" sz="1600" dirty="0" smtClean="0"/>
          </a:p>
          <a:p>
            <a:r>
              <a:rPr lang="en-US" sz="1600" b="1" dirty="0" smtClean="0"/>
              <a:t>--Daily Sales</a:t>
            </a:r>
          </a:p>
          <a:p>
            <a:r>
              <a:rPr lang="en-US" sz="1600" dirty="0" smtClean="0"/>
              <a:t>select datename(DW,order_date) as order_day,count(distinct order_id) as no_of_orders</a:t>
            </a:r>
          </a:p>
          <a:p>
            <a:r>
              <a:rPr lang="en-US" sz="1600" dirty="0" smtClean="0"/>
              <a:t>from pizza_sales</a:t>
            </a:r>
          </a:p>
          <a:p>
            <a:r>
              <a:rPr lang="en-US" sz="1600" dirty="0" smtClean="0"/>
              <a:t>group by datename(DW,order_date)</a:t>
            </a:r>
          </a:p>
          <a:p>
            <a:endParaRPr lang="en-US" sz="1600" dirty="0" smtClean="0"/>
          </a:p>
          <a:p>
            <a:r>
              <a:rPr lang="en-US" sz="1600" b="1" dirty="0" smtClean="0"/>
              <a:t>--Monthly sales</a:t>
            </a:r>
          </a:p>
          <a:p>
            <a:r>
              <a:rPr lang="en-US" sz="1600" dirty="0" smtClean="0"/>
              <a:t>select datename(Month,order_date) as order_month,count(distinct order_id) as no_of_orders</a:t>
            </a:r>
          </a:p>
          <a:p>
            <a:r>
              <a:rPr lang="en-US" sz="1600" dirty="0" smtClean="0"/>
              <a:t>from pizza_sales</a:t>
            </a:r>
          </a:p>
          <a:p>
            <a:r>
              <a:rPr lang="en-US" sz="1600" dirty="0" smtClean="0"/>
              <a:t>group by datename(Month,order_date);</a:t>
            </a:r>
            <a:endParaRPr lang="en-US" sz="1600" dirty="0"/>
          </a:p>
        </p:txBody>
      </p:sp>
      <p:sp>
        <p:nvSpPr>
          <p:cNvPr id="3" name="Rectangle 2"/>
          <p:cNvSpPr/>
          <p:nvPr/>
        </p:nvSpPr>
        <p:spPr>
          <a:xfrm>
            <a:off x="357158" y="4357694"/>
            <a:ext cx="8286808" cy="2062103"/>
          </a:xfrm>
          <a:prstGeom prst="rect">
            <a:avLst/>
          </a:prstGeom>
        </p:spPr>
        <p:txBody>
          <a:bodyPr wrap="square">
            <a:spAutoFit/>
          </a:bodyPr>
          <a:lstStyle/>
          <a:p>
            <a:r>
              <a:rPr lang="en-US" sz="1600" b="1" dirty="0" smtClean="0"/>
              <a:t>--Percentage of sales by pizza category </a:t>
            </a:r>
          </a:p>
          <a:p>
            <a:r>
              <a:rPr lang="en-US" sz="1600" dirty="0" smtClean="0"/>
              <a:t>select pizza_category,cast(sum(total_price) as decimal(10,2)) as total_revenue,</a:t>
            </a:r>
          </a:p>
          <a:p>
            <a:r>
              <a:rPr lang="en-US" sz="1600" dirty="0" smtClean="0"/>
              <a:t>cast(sum(total_price)*100/(select sum(total_price) from pizza_sales) as decimal(10,2)) as sales_percent_by_pizza_category</a:t>
            </a:r>
          </a:p>
          <a:p>
            <a:r>
              <a:rPr lang="en-US" sz="1600" dirty="0" smtClean="0"/>
              <a:t>from pizza_sales</a:t>
            </a:r>
          </a:p>
          <a:p>
            <a:r>
              <a:rPr lang="en-US" sz="1600" dirty="0" smtClean="0"/>
              <a:t>group by pizza_category</a:t>
            </a:r>
          </a:p>
          <a:p>
            <a:r>
              <a:rPr lang="en-US" sz="1600" dirty="0" smtClean="0"/>
              <a:t>order by sales_percent_by_pizza_category</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357166"/>
            <a:ext cx="8429684" cy="3293209"/>
          </a:xfrm>
          <a:prstGeom prst="rect">
            <a:avLst/>
          </a:prstGeom>
        </p:spPr>
        <p:txBody>
          <a:bodyPr wrap="square">
            <a:spAutoFit/>
          </a:bodyPr>
          <a:lstStyle/>
          <a:p>
            <a:r>
              <a:rPr lang="en-US" sz="1600" b="1" dirty="0" smtClean="0"/>
              <a:t>--Percentage of sales by Pizza size</a:t>
            </a:r>
          </a:p>
          <a:p>
            <a:r>
              <a:rPr lang="en-US" sz="1600" dirty="0" smtClean="0"/>
              <a:t>select pizza_size,cast(sum(total_price) as decimal(10,2)) as total_revenue,</a:t>
            </a:r>
          </a:p>
          <a:p>
            <a:r>
              <a:rPr lang="en-US" sz="1600" dirty="0" smtClean="0"/>
              <a:t>cast(sum(total_price)*100/(select sum(total_price) from pizza_sales) as decimal(10,2)) as sales_percent_by_size</a:t>
            </a:r>
          </a:p>
          <a:p>
            <a:r>
              <a:rPr lang="en-US" sz="1600" dirty="0" smtClean="0"/>
              <a:t>from pizza_sales</a:t>
            </a:r>
          </a:p>
          <a:p>
            <a:r>
              <a:rPr lang="en-US" sz="1600" dirty="0" smtClean="0"/>
              <a:t>group by pizza_size</a:t>
            </a:r>
          </a:p>
          <a:p>
            <a:r>
              <a:rPr lang="en-US" sz="1600" dirty="0" smtClean="0"/>
              <a:t>order by sales_percent_by_size</a:t>
            </a:r>
          </a:p>
          <a:p>
            <a:endParaRPr lang="en-US" sz="1600" dirty="0" smtClean="0"/>
          </a:p>
          <a:p>
            <a:r>
              <a:rPr lang="en-US" sz="1600" b="1" dirty="0" smtClean="0"/>
              <a:t>--Total Pizzas sold by category</a:t>
            </a:r>
          </a:p>
          <a:p>
            <a:r>
              <a:rPr lang="en-US" sz="1600" dirty="0" smtClean="0"/>
              <a:t>select pizza_category,sum(quantity) as total_pizzas_sold</a:t>
            </a:r>
          </a:p>
          <a:p>
            <a:r>
              <a:rPr lang="en-US" sz="1600" dirty="0" smtClean="0"/>
              <a:t>from pizza_sales</a:t>
            </a:r>
          </a:p>
          <a:p>
            <a:r>
              <a:rPr lang="en-US" sz="1600" dirty="0" smtClean="0"/>
              <a:t>group by pizza_category</a:t>
            </a:r>
          </a:p>
          <a:p>
            <a:r>
              <a:rPr lang="en-US" sz="1600" dirty="0" smtClean="0"/>
              <a:t>order by total_pizzas_sold</a:t>
            </a:r>
            <a:endParaRPr lang="en-US" sz="1600" dirty="0"/>
          </a:p>
        </p:txBody>
      </p:sp>
      <p:sp>
        <p:nvSpPr>
          <p:cNvPr id="3" name="Rectangle 2"/>
          <p:cNvSpPr/>
          <p:nvPr/>
        </p:nvSpPr>
        <p:spPr>
          <a:xfrm>
            <a:off x="357158" y="3714753"/>
            <a:ext cx="8501122" cy="2800767"/>
          </a:xfrm>
          <a:prstGeom prst="rect">
            <a:avLst/>
          </a:prstGeom>
        </p:spPr>
        <p:txBody>
          <a:bodyPr wrap="square">
            <a:spAutoFit/>
          </a:bodyPr>
          <a:lstStyle/>
          <a:p>
            <a:r>
              <a:rPr lang="en-US" sz="1600" b="1" dirty="0" smtClean="0"/>
              <a:t>--Top 5 pizzas by revenue</a:t>
            </a:r>
          </a:p>
          <a:p>
            <a:r>
              <a:rPr lang="en-US" sz="1600" dirty="0" smtClean="0"/>
              <a:t>select top 5 pizza_name as pizzas,sum(total_price) as  total_revenue</a:t>
            </a:r>
          </a:p>
          <a:p>
            <a:r>
              <a:rPr lang="en-US" sz="1600" dirty="0" smtClean="0"/>
              <a:t>from pizza_sales</a:t>
            </a:r>
          </a:p>
          <a:p>
            <a:r>
              <a:rPr lang="en-US" sz="1600" dirty="0" smtClean="0"/>
              <a:t>group by pizza_name</a:t>
            </a:r>
          </a:p>
          <a:p>
            <a:r>
              <a:rPr lang="en-US" sz="1600" dirty="0" smtClean="0"/>
              <a:t>order by total_revenue desc</a:t>
            </a:r>
          </a:p>
          <a:p>
            <a:endParaRPr lang="en-US" sz="1600" dirty="0" smtClean="0"/>
          </a:p>
          <a:p>
            <a:r>
              <a:rPr lang="en-US" sz="1600" b="1" dirty="0" smtClean="0"/>
              <a:t>--Bottom 5 pizzas by revenue</a:t>
            </a:r>
          </a:p>
          <a:p>
            <a:r>
              <a:rPr lang="en-US" sz="1600" dirty="0" smtClean="0"/>
              <a:t>select top 5 pizza_name as pizzas,sum(total_price) as total_revenue</a:t>
            </a:r>
          </a:p>
          <a:p>
            <a:r>
              <a:rPr lang="en-US" sz="1600" dirty="0" smtClean="0"/>
              <a:t>from pizza_sales</a:t>
            </a:r>
          </a:p>
          <a:p>
            <a:r>
              <a:rPr lang="en-US" sz="1600" dirty="0" smtClean="0"/>
              <a:t>group by pizza_name</a:t>
            </a:r>
          </a:p>
          <a:p>
            <a:r>
              <a:rPr lang="en-US" sz="1600" dirty="0" smtClean="0"/>
              <a:t>order by total_revenue asc</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357167"/>
            <a:ext cx="8358246" cy="4595754"/>
          </a:xfrm>
          <a:prstGeom prst="rect">
            <a:avLst/>
          </a:prstGeom>
        </p:spPr>
        <p:txBody>
          <a:bodyPr wrap="square">
            <a:spAutoFit/>
          </a:bodyPr>
          <a:lstStyle/>
          <a:p>
            <a:r>
              <a:rPr lang="en-US" sz="1600" b="1" dirty="0" smtClean="0"/>
              <a:t>--Top 5 pizzas by quantity</a:t>
            </a:r>
          </a:p>
          <a:p>
            <a:r>
              <a:rPr lang="en-US" sz="1600" dirty="0" smtClean="0"/>
              <a:t>select top 5 pizza_name as pizzas,sum(quantity) as quantity_sold</a:t>
            </a:r>
          </a:p>
          <a:p>
            <a:r>
              <a:rPr lang="en-US" sz="1600" dirty="0" smtClean="0"/>
              <a:t>from pizza_sales</a:t>
            </a:r>
          </a:p>
          <a:p>
            <a:r>
              <a:rPr lang="en-US" sz="1600" dirty="0" smtClean="0"/>
              <a:t>group by pizza_name</a:t>
            </a:r>
          </a:p>
          <a:p>
            <a:r>
              <a:rPr lang="en-US" sz="1600" dirty="0" smtClean="0"/>
              <a:t>order by quantity_sold desc</a:t>
            </a:r>
          </a:p>
          <a:p>
            <a:endParaRPr lang="en-US" sz="1600" dirty="0" smtClean="0"/>
          </a:p>
          <a:p>
            <a:r>
              <a:rPr lang="en-US" sz="1600" b="1" dirty="0" smtClean="0"/>
              <a:t>--Bottom 5 pizzas by quantity</a:t>
            </a:r>
          </a:p>
          <a:p>
            <a:r>
              <a:rPr lang="en-US" sz="1600" dirty="0" smtClean="0"/>
              <a:t>select top 5 pizza_name as pizzas,sum(quantity) as quantity_sold</a:t>
            </a:r>
          </a:p>
          <a:p>
            <a:r>
              <a:rPr lang="en-US" sz="1600" dirty="0" smtClean="0"/>
              <a:t>from pizza_sales</a:t>
            </a:r>
          </a:p>
          <a:p>
            <a:r>
              <a:rPr lang="en-US" sz="1600" dirty="0" smtClean="0"/>
              <a:t>group by pizza_name</a:t>
            </a:r>
          </a:p>
          <a:p>
            <a:r>
              <a:rPr lang="en-US" sz="1600" dirty="0" smtClean="0"/>
              <a:t>order by quantity_sold asc</a:t>
            </a:r>
          </a:p>
          <a:p>
            <a:endParaRPr lang="en-US" sz="1600" dirty="0" smtClean="0"/>
          </a:p>
          <a:p>
            <a:r>
              <a:rPr lang="en-US" sz="1600" b="1" dirty="0" smtClean="0"/>
              <a:t>--Top 5 pizzas by pizza size</a:t>
            </a:r>
          </a:p>
          <a:p>
            <a:r>
              <a:rPr lang="en-US" sz="1600" dirty="0" smtClean="0"/>
              <a:t>select top 5 pizza_name as pizzas,sum(quantity) as quantity_sold</a:t>
            </a:r>
          </a:p>
          <a:p>
            <a:r>
              <a:rPr lang="en-US" sz="1600" dirty="0" smtClean="0"/>
              <a:t>from pizza_sales</a:t>
            </a:r>
          </a:p>
          <a:p>
            <a:r>
              <a:rPr lang="en-US" sz="1600" dirty="0" smtClean="0"/>
              <a:t>where pizza_size = 'L'</a:t>
            </a:r>
          </a:p>
          <a:p>
            <a:r>
              <a:rPr lang="en-US" sz="1600" dirty="0" smtClean="0"/>
              <a:t>group by pizza_name</a:t>
            </a:r>
          </a:p>
          <a:p>
            <a:r>
              <a:rPr lang="en-US" sz="1600" dirty="0" smtClean="0"/>
              <a:t>order by quantity_sold desc</a:t>
            </a:r>
            <a:endParaRPr lang="en-US" sz="1600" dirty="0"/>
          </a:p>
        </p:txBody>
      </p:sp>
      <p:sp>
        <p:nvSpPr>
          <p:cNvPr id="3" name="Rectangle 2"/>
          <p:cNvSpPr/>
          <p:nvPr/>
        </p:nvSpPr>
        <p:spPr>
          <a:xfrm>
            <a:off x="428596" y="4929198"/>
            <a:ext cx="8286808" cy="1323439"/>
          </a:xfrm>
          <a:prstGeom prst="rect">
            <a:avLst/>
          </a:prstGeom>
        </p:spPr>
        <p:txBody>
          <a:bodyPr wrap="square">
            <a:spAutoFit/>
          </a:bodyPr>
          <a:lstStyle/>
          <a:p>
            <a:r>
              <a:rPr lang="en-US" sz="1600" b="1" dirty="0" smtClean="0"/>
              <a:t>-- Top 5 pizzas by orders</a:t>
            </a:r>
          </a:p>
          <a:p>
            <a:r>
              <a:rPr lang="en-US" sz="1600" dirty="0" smtClean="0"/>
              <a:t>select top 5 pizza_name as pizzas , count(distinct order_id) as total_orders</a:t>
            </a:r>
          </a:p>
          <a:p>
            <a:r>
              <a:rPr lang="en-US" sz="1600" dirty="0" smtClean="0"/>
              <a:t>from pizza_sales</a:t>
            </a:r>
          </a:p>
          <a:p>
            <a:r>
              <a:rPr lang="en-US" sz="1600" dirty="0" smtClean="0"/>
              <a:t>group by pizza_name</a:t>
            </a:r>
          </a:p>
          <a:p>
            <a:r>
              <a:rPr lang="en-US" sz="1600" dirty="0" smtClean="0"/>
              <a:t>order by total_orders desc</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500042"/>
            <a:ext cx="8183880" cy="571504"/>
          </a:xfrm>
        </p:spPr>
        <p:txBody>
          <a:bodyPr>
            <a:normAutofit fontScale="90000"/>
          </a:bodyPr>
          <a:lstStyle/>
          <a:p>
            <a:r>
              <a:rPr lang="en-IN" dirty="0" smtClean="0"/>
              <a:t>Data Analysis Using Power BI</a:t>
            </a:r>
            <a:endParaRPr lang="en-US" dirty="0"/>
          </a:p>
        </p:txBody>
      </p:sp>
      <p:pic>
        <p:nvPicPr>
          <p:cNvPr id="1026" name="Picture 2"/>
          <p:cNvPicPr>
            <a:picLocks noChangeAspect="1" noChangeArrowheads="1"/>
          </p:cNvPicPr>
          <p:nvPr/>
        </p:nvPicPr>
        <p:blipFill>
          <a:blip r:embed="rId2"/>
          <a:srcRect/>
          <a:stretch>
            <a:fillRect/>
          </a:stretch>
        </p:blipFill>
        <p:spPr bwMode="auto">
          <a:xfrm>
            <a:off x="428596" y="1357297"/>
            <a:ext cx="8286808" cy="512937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57158" y="357166"/>
            <a:ext cx="8501122" cy="607223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85720" y="285728"/>
            <a:ext cx="8643998" cy="621510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230</TotalTime>
  <Words>650</Words>
  <Application>Microsoft Office PowerPoint</Application>
  <PresentationFormat>On-screen Show (4:3)</PresentationFormat>
  <Paragraphs>108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Aspect</vt:lpstr>
      <vt:lpstr>PIZZA SALES ANALYSIS</vt:lpstr>
      <vt:lpstr>Project Summary</vt:lpstr>
      <vt:lpstr>Data Analysis Using MS SQL</vt:lpstr>
      <vt:lpstr>Slide 4</vt:lpstr>
      <vt:lpstr>Slide 5</vt:lpstr>
      <vt:lpstr>Slide 6</vt:lpstr>
      <vt:lpstr>Data Analysis Using Power BI</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SALES ANALYSIS</dc:title>
  <dc:creator>SuryaTeja a</dc:creator>
  <cp:lastModifiedBy>SuryaTeja a</cp:lastModifiedBy>
  <cp:revision>181</cp:revision>
  <dcterms:created xsi:type="dcterms:W3CDTF">2025-05-25T12:09:01Z</dcterms:created>
  <dcterms:modified xsi:type="dcterms:W3CDTF">2025-06-03T12:33:02Z</dcterms:modified>
</cp:coreProperties>
</file>