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sldIdLst>
    <p:sldId id="258" r:id="rId5"/>
    <p:sldId id="283" r:id="rId6"/>
    <p:sldId id="278" r:id="rId7"/>
    <p:sldId id="270" r:id="rId8"/>
    <p:sldId id="272" r:id="rId9"/>
    <p:sldId id="282" r:id="rId10"/>
    <p:sldId id="27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68"/>
    <p:restoredTop sz="94830"/>
  </p:normalViewPr>
  <p:slideViewPr>
    <p:cSldViewPr snapToGrid="0" showGuides="1">
      <p:cViewPr varScale="1">
        <p:scale>
          <a:sx n="82" d="100"/>
          <a:sy n="82" d="100"/>
        </p:scale>
        <p:origin x="-725" y="-96"/>
      </p:cViewPr>
      <p:guideLst>
        <p:guide orient="horz" pos="2184"/>
        <p:guide orient="horz" pos="408"/>
        <p:guide orient="horz" pos="1392"/>
        <p:guide pos="456"/>
        <p:guide pos="3840"/>
        <p:guide pos="7224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1"/>
          <a:ext cx="886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1"/>
          <a:ext cx="1767092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Planning</a:t>
          </a:r>
        </a:p>
      </dsp:txBody>
      <dsp:txXfrm>
        <a:off x="0" y="531"/>
        <a:ext cx="1767092" cy="870055"/>
      </dsp:txXfrm>
    </dsp:sp>
    <dsp:sp modelId="{4586F0D8-A120-274B-BE51-856FCB4AC43F}">
      <dsp:nvSpPr>
        <dsp:cNvPr id="0" name=""/>
        <dsp:cNvSpPr/>
      </dsp:nvSpPr>
      <dsp:spPr>
        <a:xfrm>
          <a:off x="1879857" y="40040"/>
          <a:ext cx="695886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Synergize 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scalable e-commerce</a:t>
          </a:r>
        </a:p>
      </dsp:txBody>
      <dsp:txXfrm>
        <a:off x="1879857" y="40040"/>
        <a:ext cx="6958866" cy="790186"/>
      </dsp:txXfrm>
    </dsp:sp>
    <dsp:sp modelId="{D32907E9-4487-C641-A90B-8734AF86410A}">
      <dsp:nvSpPr>
        <dsp:cNvPr id="0" name=""/>
        <dsp:cNvSpPr/>
      </dsp:nvSpPr>
      <dsp:spPr>
        <a:xfrm>
          <a:off x="1758469" y="740580"/>
          <a:ext cx="7068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70586"/>
          <a:ext cx="8861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70586"/>
          <a:ext cx="1760169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Marketing</a:t>
          </a:r>
        </a:p>
      </dsp:txBody>
      <dsp:txXfrm>
        <a:off x="0" y="870586"/>
        <a:ext cx="1760169" cy="870055"/>
      </dsp:txXfrm>
    </dsp:sp>
    <dsp:sp modelId="{40AD39FF-552E-3645-816F-DA192029EE94}">
      <dsp:nvSpPr>
        <dsp:cNvPr id="0" name=""/>
        <dsp:cNvSpPr/>
      </dsp:nvSpPr>
      <dsp:spPr>
        <a:xfrm>
          <a:off x="1881957" y="910095"/>
          <a:ext cx="696635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Disseminate 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standardized metrics</a:t>
          </a:r>
        </a:p>
      </dsp:txBody>
      <dsp:txXfrm>
        <a:off x="1881957" y="910095"/>
        <a:ext cx="6966353" cy="790186"/>
      </dsp:txXfrm>
    </dsp:sp>
    <dsp:sp modelId="{3C32CEDB-4D51-DE42-A3D8-8AC9E88624F2}">
      <dsp:nvSpPr>
        <dsp:cNvPr id="0" name=""/>
        <dsp:cNvSpPr/>
      </dsp:nvSpPr>
      <dsp:spPr>
        <a:xfrm>
          <a:off x="1760169" y="1700282"/>
          <a:ext cx="704067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40641"/>
          <a:ext cx="88614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40641"/>
          <a:ext cx="1770554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Design</a:t>
          </a:r>
        </a:p>
      </dsp:txBody>
      <dsp:txXfrm>
        <a:off x="0" y="1740641"/>
        <a:ext cx="1770554" cy="870055"/>
      </dsp:txXfrm>
    </dsp:sp>
    <dsp:sp modelId="{C5AD48B0-9931-9B4D-A60B-A844B7F448FC}">
      <dsp:nvSpPr>
        <dsp:cNvPr id="0" name=""/>
        <dsp:cNvSpPr/>
      </dsp:nvSpPr>
      <dsp:spPr>
        <a:xfrm>
          <a:off x="1883887" y="1780150"/>
          <a:ext cx="6957903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Coordinate 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e-business applications</a:t>
          </a:r>
        </a:p>
      </dsp:txBody>
      <dsp:txXfrm>
        <a:off x="1883887" y="1780150"/>
        <a:ext cx="6957903" cy="790186"/>
      </dsp:txXfrm>
    </dsp:sp>
    <dsp:sp modelId="{1486AE56-865C-6E48-9D6E-6B6DFA851578}">
      <dsp:nvSpPr>
        <dsp:cNvPr id="0" name=""/>
        <dsp:cNvSpPr/>
      </dsp:nvSpPr>
      <dsp:spPr>
        <a:xfrm>
          <a:off x="1770554" y="2570337"/>
          <a:ext cx="70822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10696"/>
          <a:ext cx="88614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10696"/>
          <a:ext cx="1756708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Strategy</a:t>
          </a:r>
        </a:p>
      </dsp:txBody>
      <dsp:txXfrm>
        <a:off x="0" y="2610696"/>
        <a:ext cx="1756708" cy="870055"/>
      </dsp:txXfrm>
    </dsp:sp>
    <dsp:sp modelId="{4249D1DC-A83D-314A-B537-01066820A2A2}">
      <dsp:nvSpPr>
        <dsp:cNvPr id="0" name=""/>
        <dsp:cNvSpPr/>
      </dsp:nvSpPr>
      <dsp:spPr>
        <a:xfrm>
          <a:off x="1882324" y="2633572"/>
          <a:ext cx="6965961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Foster holistically 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superior methodologies</a:t>
          </a:r>
        </a:p>
      </dsp:txBody>
      <dsp:txXfrm>
        <a:off x="1882324" y="2633572"/>
        <a:ext cx="6965961" cy="790186"/>
      </dsp:txXfrm>
    </dsp:sp>
    <dsp:sp modelId="{0D57756D-529C-2140-A977-BD0E25A5CF9F}">
      <dsp:nvSpPr>
        <dsp:cNvPr id="0" name=""/>
        <dsp:cNvSpPr/>
      </dsp:nvSpPr>
      <dsp:spPr>
        <a:xfrm>
          <a:off x="1756708" y="3440392"/>
          <a:ext cx="70268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80751"/>
          <a:ext cx="88614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80751"/>
          <a:ext cx="1716901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  <a:cs typeface="Arial Black" panose="020B0604020202020204" pitchFamily="34" charset="0"/>
            </a:rPr>
            <a:t>Launch</a:t>
          </a:r>
        </a:p>
      </dsp:txBody>
      <dsp:txXfrm>
        <a:off x="0" y="3480751"/>
        <a:ext cx="1716901" cy="870055"/>
      </dsp:txXfrm>
    </dsp:sp>
    <dsp:sp modelId="{FDF61795-EF4F-DD4D-9159-4AAF6F881146}">
      <dsp:nvSpPr>
        <dsp:cNvPr id="0" name=""/>
        <dsp:cNvSpPr/>
      </dsp:nvSpPr>
      <dsp:spPr>
        <a:xfrm>
          <a:off x="1758670" y="3520261"/>
          <a:ext cx="7013040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Deploy strategic 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networks with compelling e-business needs</a:t>
          </a:r>
        </a:p>
      </dsp:txBody>
      <dsp:txXfrm>
        <a:off x="1758670" y="3520261"/>
        <a:ext cx="7013040" cy="790186"/>
      </dsp:txXfrm>
    </dsp:sp>
    <dsp:sp modelId="{C75E1AE3-DD31-AD48-9D72-710374FAA08B}">
      <dsp:nvSpPr>
        <dsp:cNvPr id="0" name=""/>
        <dsp:cNvSpPr/>
      </dsp:nvSpPr>
      <dsp:spPr>
        <a:xfrm>
          <a:off x="1716901" y="4310447"/>
          <a:ext cx="68676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12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69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11.svg"/><Relationship Id="rId7" Type="http://schemas.openxmlformats.org/officeDocument/2006/relationships/image" Target="../media/image8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213.svg"/><Relationship Id="rId5" Type="http://schemas.openxmlformats.org/officeDocument/2006/relationships/image" Target="../media/image61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1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4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98.svg"/><Relationship Id="rId7" Type="http://schemas.openxmlformats.org/officeDocument/2006/relationships/image" Target="../media/image189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110.svg"/><Relationship Id="rId4" Type="http://schemas.openxmlformats.org/officeDocument/2006/relationships/image" Target="../media/image20.png"/><Relationship Id="rId9" Type="http://schemas.openxmlformats.org/officeDocument/2006/relationships/image" Target="../media/image236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8.svg"/><Relationship Id="rId7" Type="http://schemas.openxmlformats.org/officeDocument/2006/relationships/image" Target="../media/image18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61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6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6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5.svg"/><Relationship Id="rId7" Type="http://schemas.openxmlformats.org/officeDocument/2006/relationships/image" Target="../media/image27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120.svg"/><Relationship Id="rId5" Type="http://schemas.openxmlformats.org/officeDocument/2006/relationships/image" Target="../media/image213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2921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xmlns="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xmlns="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xmlns="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xmlns="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xmlns="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xmlns="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xmlns="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xmlns="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xmlns="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xmlns="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xmlns="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xmlns="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xmlns="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xmlns="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xmlns="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xmlns="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xmlns="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xmlns="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xmlns="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xmlns="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xmlns="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xmlns="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xmlns="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xmlns="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xmlns="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xmlns="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xmlns="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xmlns="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xmlns="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xmlns="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xmlns="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xmlns="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xmlns="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xmlns="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xmlns="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xmlns="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xmlns="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xmlns="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xmlns="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xmlns="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xmlns="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xmlns="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xmlns="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xmlns="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xmlns="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xmlns="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xmlns="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xmlns="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xmlns="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xmlns="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xmlns="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xmlns="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xmlns="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xmlns="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xmlns="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xmlns="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xmlns="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xmlns="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xmlns="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xmlns="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xmlns="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xmlns="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xmlns="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xmlns="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xmlns="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xmlns="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xmlns="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xmlns="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xmlns="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xmlns="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xmlns="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xmlns="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xmlns="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xmlns="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xmlns="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xmlns="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xmlns="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xmlns="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xmlns="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xmlns="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xmlns="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xmlns="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1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613660"/>
            <a:ext cx="6144768" cy="2232660"/>
          </a:xfrm>
        </p:spPr>
        <p:txBody>
          <a:bodyPr/>
          <a:lstStyle/>
          <a:p>
            <a:r>
              <a:rPr lang="en-US" sz="4800" dirty="0" smtClean="0"/>
              <a:t>Used Cars Data </a:t>
            </a:r>
            <a:r>
              <a:rPr lang="en-US" sz="4800" dirty="0" smtClean="0"/>
              <a:t>Web  Scraping Project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Internship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xmlns="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Dataset &amp; Results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xmlns="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Visualizations &amp; Findings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xmlns="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9" y="1614196"/>
            <a:ext cx="10291665" cy="319106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u="sng" dirty="0" smtClean="0"/>
              <a:t>Project Title</a:t>
            </a:r>
            <a:r>
              <a:rPr lang="en-US" dirty="0" smtClean="0"/>
              <a:t>: </a:t>
            </a:r>
            <a:r>
              <a:rPr lang="en-US" dirty="0" smtClean="0"/>
              <a:t> Web </a:t>
            </a:r>
            <a:r>
              <a:rPr lang="en-US" dirty="0" smtClean="0"/>
              <a:t>Scraping Used Car Data from </a:t>
            </a:r>
            <a:r>
              <a:rPr lang="en-US" dirty="0" smtClean="0"/>
              <a:t>Cars24</a:t>
            </a:r>
          </a:p>
          <a:p>
            <a:endParaRPr lang="en-US" dirty="0" smtClean="0"/>
          </a:p>
          <a:p>
            <a:r>
              <a:rPr lang="en-US" sz="2000" b="1" u="sng" dirty="0" smtClean="0"/>
              <a:t>Objective</a:t>
            </a:r>
            <a:r>
              <a:rPr lang="en-US" sz="2000" dirty="0" smtClean="0"/>
              <a:t>: </a:t>
            </a:r>
            <a:r>
              <a:rPr lang="en-US" sz="2000" dirty="0" smtClean="0"/>
              <a:t>     </a:t>
            </a:r>
            <a:r>
              <a:rPr lang="en-US" dirty="0" smtClean="0"/>
              <a:t>Scrape </a:t>
            </a:r>
            <a:r>
              <a:rPr lang="en-US" dirty="0" smtClean="0"/>
              <a:t>used car data for 5 brands (Hyundai, Tata, </a:t>
            </a:r>
            <a:r>
              <a:rPr lang="en-US" dirty="0" smtClean="0"/>
              <a:t>Honda , Renault,     </a:t>
            </a:r>
          </a:p>
          <a:p>
            <a:r>
              <a:rPr lang="en-IN" dirty="0" smtClean="0"/>
              <a:t>                          Ford) in Mumbai</a:t>
            </a:r>
          </a:p>
          <a:p>
            <a:endParaRPr lang="en-US" dirty="0" smtClean="0"/>
          </a:p>
          <a:p>
            <a:r>
              <a:rPr lang="en-US" sz="2200" b="1" u="sng" dirty="0" smtClean="0"/>
              <a:t>Scope</a:t>
            </a:r>
            <a:r>
              <a:rPr lang="en-US" sz="2200" dirty="0" smtClean="0"/>
              <a:t>: </a:t>
            </a:r>
            <a:r>
              <a:rPr lang="en-US" sz="2200" dirty="0" smtClean="0"/>
              <a:t>         </a:t>
            </a:r>
            <a:r>
              <a:rPr lang="en-US" dirty="0" smtClean="0"/>
              <a:t>Collect </a:t>
            </a:r>
            <a:r>
              <a:rPr lang="en-US" dirty="0" smtClean="0"/>
              <a:t>25 data points (5 models per brand) with details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                         Car Name</a:t>
            </a:r>
            <a:r>
              <a:rPr lang="en-US" dirty="0" smtClean="0"/>
              <a:t>, Model Year, Kilometers Driven, Fuel Type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Transmission  Type</a:t>
            </a:r>
            <a:r>
              <a:rPr lang="en-US" dirty="0" smtClean="0"/>
              <a:t>, Price, Location</a:t>
            </a:r>
            <a:r>
              <a:rPr lang="en-US" dirty="0" smtClean="0"/>
              <a:t> 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200" b="1" u="sng" dirty="0" smtClean="0"/>
              <a:t>Tools</a:t>
            </a:r>
            <a:r>
              <a:rPr lang="en-US" sz="2200" dirty="0" smtClean="0"/>
              <a:t>: </a:t>
            </a:r>
            <a:r>
              <a:rPr lang="en-US" sz="2200" dirty="0" smtClean="0"/>
              <a:t>       </a:t>
            </a:r>
            <a:r>
              <a:rPr lang="en-US" dirty="0" smtClean="0"/>
              <a:t>Python</a:t>
            </a:r>
            <a:r>
              <a:rPr lang="en-US" dirty="0" smtClean="0"/>
              <a:t>, </a:t>
            </a:r>
            <a:r>
              <a:rPr lang="en-US" dirty="0" smtClean="0"/>
              <a:t>Beautiful Soup</a:t>
            </a:r>
            <a:r>
              <a:rPr lang="en-US" dirty="0" smtClean="0"/>
              <a:t>, requests, pandas, seaborn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IN" dirty="0" smtClean="0"/>
              <a:t>                     matplotlib.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xmlns="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21901" y="653144"/>
            <a:ext cx="8798767" cy="793102"/>
          </a:xfrm>
        </p:spPr>
        <p:txBody>
          <a:bodyPr/>
          <a:lstStyle/>
          <a:p>
            <a:r>
              <a:rPr lang="en-IN" dirty="0" smtClean="0"/>
              <a:t>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31520" y="1754155"/>
            <a:ext cx="8284464" cy="44546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Data </a:t>
            </a:r>
            <a:r>
              <a:rPr lang="en-US" b="1" dirty="0" smtClean="0"/>
              <a:t>Collection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Defined URLs for each brand in Mumbai</a:t>
            </a:r>
          </a:p>
          <a:p>
            <a:pPr lvl="1"/>
            <a:r>
              <a:rPr lang="en-US" sz="2000" dirty="0" smtClean="0"/>
              <a:t>Used requests to fetch HTML, </a:t>
            </a:r>
            <a:r>
              <a:rPr lang="en-US" sz="2000" dirty="0" smtClean="0"/>
              <a:t>Beautiful Soup </a:t>
            </a:r>
            <a:r>
              <a:rPr lang="en-US" sz="2000" dirty="0" smtClean="0"/>
              <a:t>to parse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Data </a:t>
            </a:r>
            <a:r>
              <a:rPr lang="en-US" b="1" dirty="0" smtClean="0"/>
              <a:t>Cleaning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Converted </a:t>
            </a:r>
            <a:r>
              <a:rPr lang="en-US" sz="2000" dirty="0" smtClean="0"/>
              <a:t>Kilometers Driven </a:t>
            </a:r>
            <a:r>
              <a:rPr lang="en-US" sz="2000" dirty="0" smtClean="0"/>
              <a:t>and Price to float</a:t>
            </a:r>
          </a:p>
          <a:p>
            <a:pPr lvl="1"/>
            <a:r>
              <a:rPr lang="en-US" sz="2000" dirty="0" smtClean="0"/>
              <a:t>Saved as cars.csv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Data Analysis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Bar plot: Car counts by location</a:t>
            </a:r>
          </a:p>
          <a:p>
            <a:pPr lvl="1"/>
            <a:r>
              <a:rPr lang="en-US" sz="2000" dirty="0" smtClean="0"/>
              <a:t>Scatter plot: Price vs. Kilometers Driven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6163" y="793970"/>
            <a:ext cx="783771" cy="670935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754155" y="809244"/>
            <a:ext cx="709127" cy="57168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84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Results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979714" y="1825625"/>
            <a:ext cx="9993086" cy="43513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 Dataset</a:t>
            </a:r>
            <a:r>
              <a:rPr lang="en-US" dirty="0" smtClean="0"/>
              <a:t> </a:t>
            </a:r>
            <a:r>
              <a:rPr lang="en-US" dirty="0" smtClean="0"/>
              <a:t>(25 cars, 5 per brand):</a:t>
            </a:r>
          </a:p>
          <a:p>
            <a:pPr lvl="1"/>
            <a:r>
              <a:rPr lang="en-US" sz="2000" dirty="0" smtClean="0"/>
              <a:t>Columns: </a:t>
            </a:r>
            <a:r>
              <a:rPr lang="en-US" sz="2000" dirty="0" smtClean="0"/>
              <a:t>Car Name</a:t>
            </a:r>
            <a:r>
              <a:rPr lang="en-US" sz="2000" dirty="0" smtClean="0"/>
              <a:t>, Model Year (2012–2024), Kilometers Driven (6.6k–110k km), Fuel Type (Petrol: 19, CNG: 3, Diesel: 3), Transmission (Manual: 20, Auto: 5), Price (1.98–7.64 </a:t>
            </a:r>
            <a:r>
              <a:rPr lang="en-US" sz="2000" dirty="0" smtClean="0"/>
              <a:t>lakhs</a:t>
            </a:r>
            <a:r>
              <a:rPr lang="en-US" sz="2000" dirty="0" smtClean="0"/>
              <a:t>), </a:t>
            </a:r>
            <a:r>
              <a:rPr lang="en-US" sz="2000" dirty="0" smtClean="0"/>
              <a:t>Location</a:t>
            </a:r>
          </a:p>
          <a:p>
            <a:pPr lvl="1"/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 Statistics</a:t>
            </a:r>
            <a:r>
              <a:rPr lang="en-US" dirty="0" smtClean="0"/>
              <a:t> </a:t>
            </a:r>
            <a:r>
              <a:rPr lang="en-US" dirty="0" smtClean="0"/>
              <a:t>(from </a:t>
            </a:r>
            <a:r>
              <a:rPr lang="en-US" dirty="0" smtClean="0"/>
              <a:t>df.describe</a:t>
            </a:r>
            <a:r>
              <a:rPr lang="en-US" dirty="0" smtClean="0"/>
              <a:t>()):</a:t>
            </a:r>
          </a:p>
          <a:p>
            <a:pPr lvl="1"/>
            <a:r>
              <a:rPr lang="en-US" sz="2000" dirty="0" smtClean="0"/>
              <a:t>Kilometers Driven: Mean = 52.20k km, Min = 6.60k km, Max = 110.00k km</a:t>
            </a:r>
          </a:p>
          <a:p>
            <a:pPr lvl="1"/>
            <a:r>
              <a:rPr lang="en-US" sz="2000" dirty="0" smtClean="0"/>
              <a:t>Price: Mean = 4.88 </a:t>
            </a:r>
            <a:r>
              <a:rPr lang="en-US" sz="2000" dirty="0" smtClean="0"/>
              <a:t>lakhs</a:t>
            </a:r>
            <a:r>
              <a:rPr lang="en-US" sz="2000" dirty="0" smtClean="0"/>
              <a:t>, Min = 1.98 </a:t>
            </a:r>
            <a:r>
              <a:rPr lang="en-US" sz="2000" dirty="0" smtClean="0"/>
              <a:t>lakhs</a:t>
            </a:r>
            <a:r>
              <a:rPr lang="en-US" sz="2000" dirty="0" smtClean="0"/>
              <a:t>, Max = 7.64 </a:t>
            </a:r>
            <a:r>
              <a:rPr lang="en-US" sz="2000" dirty="0" smtClean="0"/>
              <a:t>lakhs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2"/>
            <a:ext cx="712790" cy="642942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78090" y="914399"/>
            <a:ext cx="354563" cy="410548"/>
          </a:xfrm>
          <a:solidFill>
            <a:schemeClr val="tx1"/>
          </a:solidFill>
        </p:spPr>
        <p:txBody>
          <a:bodyPr/>
          <a:lstStyle/>
          <a:p>
            <a:fld id="{CC43B8D3-9A08-F84C-9DD4-44948BA52D4B}" type="slidenum">
              <a:rPr lang="en-US" smtClean="0"/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0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0343" y="1492898"/>
            <a:ext cx="4338735" cy="438539"/>
          </a:xfrm>
        </p:spPr>
        <p:txBody>
          <a:bodyPr/>
          <a:lstStyle/>
          <a:p>
            <a:r>
              <a:rPr lang="en-US" dirty="0" smtClean="0"/>
              <a:t>      Car </a:t>
            </a:r>
            <a:r>
              <a:rPr lang="en-US" dirty="0" smtClean="0"/>
              <a:t>counts by location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2" y="1950099"/>
            <a:ext cx="4432041" cy="31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06278" y="1520890"/>
            <a:ext cx="4245428" cy="438539"/>
          </a:xfrm>
        </p:spPr>
        <p:txBody>
          <a:bodyPr/>
          <a:lstStyle/>
          <a:p>
            <a:r>
              <a:rPr lang="en-US" dirty="0" smtClean="0"/>
              <a:t>   Price </a:t>
            </a:r>
            <a:r>
              <a:rPr lang="en-US" dirty="0" smtClean="0"/>
              <a:t>vs. Kilometers Driven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84982" y="1959429"/>
            <a:ext cx="4497353" cy="3097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&amp; Findings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IN" dirty="0" smtClean="0"/>
              <a:t>6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912775" y="867747"/>
            <a:ext cx="447869" cy="457200"/>
          </a:xfrm>
          <a:solidFill>
            <a:schemeClr val="accent3"/>
          </a:solidFill>
        </p:spPr>
        <p:txBody>
          <a:bodyPr/>
          <a:lstStyle/>
          <a:p>
            <a:fld id="{CC43B8D3-9A08-F84C-9DD4-44948BA52D4B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156996" y="5290457"/>
            <a:ext cx="4366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Locations like </a:t>
            </a:r>
            <a:r>
              <a:rPr lang="en-US" sz="1400" dirty="0" smtClean="0"/>
              <a:t>Goregaon</a:t>
            </a:r>
            <a:r>
              <a:rPr lang="en-US" sz="1400" dirty="0" smtClean="0"/>
              <a:t>, Mumbai, and Regency </a:t>
            </a:r>
            <a:r>
              <a:rPr lang="en-US" sz="1400" dirty="0" smtClean="0"/>
              <a:t>Anantam</a:t>
            </a:r>
            <a:r>
              <a:rPr lang="en-US" sz="1400" dirty="0" smtClean="0"/>
              <a:t>, </a:t>
            </a:r>
            <a:r>
              <a:rPr lang="en-US" sz="1400" dirty="0" smtClean="0"/>
              <a:t>Dombivli</a:t>
            </a:r>
            <a:r>
              <a:rPr lang="en-US" sz="1400" dirty="0" smtClean="0"/>
              <a:t> East, have multiple listings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7616" y="5253135"/>
            <a:ext cx="430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clear linear relationship between price and kilometers driven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6227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46041"/>
            <a:ext cx="6510528" cy="3135086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Scraped </a:t>
            </a:r>
            <a:r>
              <a:rPr lang="en-US" sz="2800" dirty="0" smtClean="0"/>
              <a:t>25 used car listings </a:t>
            </a:r>
            <a:r>
              <a:rPr lang="en-US" sz="2800" dirty="0" smtClean="0"/>
              <a:t>   from </a:t>
            </a:r>
            <a:r>
              <a:rPr lang="en-US" sz="2800" dirty="0" smtClean="0"/>
              <a:t>Cars24 for </a:t>
            </a:r>
            <a:r>
              <a:rPr lang="en-US" sz="2800" dirty="0" smtClean="0"/>
              <a:t>Mumbai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Processed data, visualized location distribution and price vs. kilometers </a:t>
            </a:r>
            <a:r>
              <a:rPr lang="en-US" sz="2800" dirty="0" smtClean="0"/>
              <a:t>driven</a:t>
            </a:r>
          </a:p>
          <a:p>
            <a:pPr lvl="1">
              <a:buNone/>
            </a:pP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800" dirty="0" smtClean="0"/>
              <a:t>Saved </a:t>
            </a:r>
            <a:r>
              <a:rPr lang="en-US" sz="2800" dirty="0" smtClean="0"/>
              <a:t>as </a:t>
            </a:r>
            <a:r>
              <a:rPr lang="en-US" sz="2800" dirty="0" smtClean="0"/>
              <a:t>cars.csv</a:t>
            </a:r>
          </a:p>
          <a:p>
            <a:pPr lvl="1">
              <a:buNone/>
            </a:pPr>
            <a:endParaRPr lang="en-US" dirty="0" smtClean="0"/>
          </a:p>
          <a:p>
            <a:pPr algn="l" rtl="0" fontAlgn="base"/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                           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651902" y="809244"/>
            <a:ext cx="970000" cy="618340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310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192" y="2491273"/>
            <a:ext cx="4973215" cy="1698653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1796" y="4278235"/>
            <a:ext cx="4450702" cy="117043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Kirtana </a:t>
            </a:r>
            <a:r>
              <a:rPr lang="en-US" sz="2400" dirty="0" smtClean="0"/>
              <a:t>Arya</a:t>
            </a:r>
            <a:r>
              <a:rPr lang="en-US" sz="2400" dirty="0" smtClean="0"/>
              <a:t> </a:t>
            </a:r>
            <a:r>
              <a:rPr lang="en-US" sz="2400" dirty="0" smtClean="0"/>
              <a:t>Somyajula</a:t>
            </a:r>
            <a:endParaRPr lang="en-US" sz="2400" dirty="0"/>
          </a:p>
          <a:p>
            <a:r>
              <a:rPr lang="en-US" dirty="0" smtClean="0"/>
              <a:t>kirtanaaryasomyajula@gmail.com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346</Words>
  <Application>Microsoft Office PowerPoint</Application>
  <PresentationFormat>Custom</PresentationFormat>
  <Paragraphs>74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Used Cars Data Web  Scraping Project </vt:lpstr>
      <vt:lpstr>Contents</vt:lpstr>
      <vt:lpstr>Introduction</vt:lpstr>
      <vt:lpstr>Methodology</vt:lpstr>
      <vt:lpstr>Dataset &amp; Results</vt:lpstr>
      <vt:lpstr>Visualizations &amp; Findings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2022-08-18T06:47:08Z</dcterms:created>
  <dcterms:modified xsi:type="dcterms:W3CDTF">2025-07-10T18:14:06Z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