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3"/>
  </p:notesMasterIdLst>
  <p:sldIdLst>
    <p:sldId id="347" r:id="rId2"/>
    <p:sldId id="287" r:id="rId3"/>
    <p:sldId id="257" r:id="rId4"/>
    <p:sldId id="260" r:id="rId5"/>
    <p:sldId id="340" r:id="rId6"/>
    <p:sldId id="299" r:id="rId7"/>
    <p:sldId id="350" r:id="rId8"/>
    <p:sldId id="288" r:id="rId9"/>
    <p:sldId id="266" r:id="rId10"/>
    <p:sldId id="351" r:id="rId11"/>
    <p:sldId id="343" r:id="rId12"/>
    <p:sldId id="344" r:id="rId13"/>
    <p:sldId id="348" r:id="rId14"/>
    <p:sldId id="345" r:id="rId15"/>
    <p:sldId id="349" r:id="rId16"/>
    <p:sldId id="275" r:id="rId17"/>
    <p:sldId id="352" r:id="rId18"/>
    <p:sldId id="346" r:id="rId19"/>
    <p:sldId id="270" r:id="rId20"/>
    <p:sldId id="271" r:id="rId21"/>
    <p:sldId id="32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4" autoAdjust="0"/>
    <p:restoredTop sz="99822" autoAdjust="0"/>
  </p:normalViewPr>
  <p:slideViewPr>
    <p:cSldViewPr>
      <p:cViewPr>
        <p:scale>
          <a:sx n="75" d="100"/>
          <a:sy n="75" d="100"/>
        </p:scale>
        <p:origin x="-18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11</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13</a:t>
            </a:fld>
            <a:endParaRPr lang="en-US" dirty="0"/>
          </a:p>
        </p:txBody>
      </p:sp>
    </p:spTree>
    <p:extLst>
      <p:ext uri="{BB962C8B-B14F-4D97-AF65-F5344CB8AC3E}">
        <p14:creationId xmlns:p14="http://schemas.microsoft.com/office/powerpoint/2010/main" val="12964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b="1" i="1" dirty="0" smtClean="0">
                <a:solidFill>
                  <a:srgbClr val="FF0000"/>
                </a:solidFill>
              </a:rPr>
              <a:t>Face Mask Detection</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sz="2400" b="1" dirty="0" err="1" smtClean="0">
                <a:solidFill>
                  <a:srgbClr val="C00000"/>
                </a:solidFill>
                <a:latin typeface="Times New Roman" pitchFamily="18" charset="0"/>
                <a:cs typeface="Times New Roman" pitchFamily="18" charset="0"/>
              </a:rPr>
              <a:t>Kirtana</a:t>
            </a:r>
            <a:r>
              <a:rPr lang="en-US" sz="2400" b="1" dirty="0" smtClean="0">
                <a:solidFill>
                  <a:srgbClr val="C00000"/>
                </a:solidFill>
                <a:latin typeface="Times New Roman" pitchFamily="18" charset="0"/>
                <a:cs typeface="Times New Roman" pitchFamily="18" charset="0"/>
              </a:rPr>
              <a:t> </a:t>
            </a:r>
            <a:r>
              <a:rPr lang="en-US" sz="2400" b="1" dirty="0" err="1" smtClean="0">
                <a:solidFill>
                  <a:srgbClr val="C00000"/>
                </a:solidFill>
                <a:latin typeface="Times New Roman" pitchFamily="18" charset="0"/>
                <a:cs typeface="Times New Roman" pitchFamily="18" charset="0"/>
              </a:rPr>
              <a:t>Sridharan</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a:t>
            </a:r>
            <a:r>
              <a:rPr lang="en-US" sz="2400" b="1" dirty="0" smtClean="0">
                <a:solidFill>
                  <a:srgbClr val="000066"/>
                </a:solidFill>
                <a:latin typeface="Times New Roman" pitchFamily="18" charset="0"/>
                <a:cs typeface="Times New Roman" pitchFamily="18" charset="0"/>
              </a:rPr>
              <a:t>1RN18IS061</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711624"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smtClean="0">
                <a:solidFill>
                  <a:srgbClr val="000066"/>
                </a:solidFill>
                <a:latin typeface="Times New Roman" pitchFamily="18" charset="0"/>
                <a:cs typeface="Times New Roman" pitchFamily="18" charset="0"/>
              </a:rPr>
              <a:t>Dr. R </a:t>
            </a:r>
            <a:r>
              <a:rPr lang="en-US" sz="2000" b="1" dirty="0" err="1" smtClean="0">
                <a:solidFill>
                  <a:srgbClr val="000066"/>
                </a:solidFill>
                <a:latin typeface="Times New Roman" pitchFamily="18" charset="0"/>
                <a:cs typeface="Times New Roman" pitchFamily="18" charset="0"/>
              </a:rPr>
              <a:t>Rajkumar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smtClean="0">
                <a:solidFill>
                  <a:schemeClr val="tx1">
                    <a:lumMod val="85000"/>
                    <a:lumOff val="15000"/>
                  </a:schemeClr>
                </a:solidFill>
                <a:latin typeface="Times New Roman" pitchFamily="18" charset="0"/>
                <a:ea typeface="Times New Roman" pitchFamily="18" charset="0"/>
                <a:cs typeface="Times New Roman" pitchFamily="18" charset="0"/>
              </a:rPr>
              <a:t>Asso. </a:t>
            </a: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Prof., </a:t>
            </a:r>
            <a:r>
              <a:rPr lang="en-US" dirty="0">
                <a:solidFill>
                  <a:schemeClr val="tx1">
                    <a:lumMod val="85000"/>
                    <a:lumOff val="15000"/>
                  </a:schemeClr>
                </a:solidFill>
                <a:latin typeface="Times New Roman" pitchFamily="18" charset="0"/>
                <a:ea typeface="Times New Roman" pitchFamily="18" charset="0"/>
                <a:cs typeface="Times New Roman" pitchFamily="18" charset="0"/>
              </a:rPr>
              <a:t>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 xmlns:a16="http://schemas.microsoft.com/office/drawing/2014/main"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smtClean="0">
                <a:solidFill>
                  <a:srgbClr val="000066"/>
                </a:solidFill>
                <a:latin typeface="Times New Roman" pitchFamily="18" charset="0"/>
                <a:cs typeface="Times New Roman" pitchFamily="18" charset="0"/>
              </a:rPr>
              <a:t>Mr. Deepak </a:t>
            </a:r>
            <a:r>
              <a:rPr lang="en-US" sz="2000" b="1" dirty="0" err="1" smtClean="0">
                <a:solidFill>
                  <a:srgbClr val="000066"/>
                </a:solidFill>
                <a:latin typeface="Times New Roman" pitchFamily="18" charset="0"/>
                <a:cs typeface="Times New Roman" pitchFamily="18" charset="0"/>
              </a:rPr>
              <a:t>Garg</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CEO</a:t>
            </a:r>
            <a:r>
              <a:rPr lang="en-US" smtClean="0">
                <a:solidFill>
                  <a:schemeClr val="tx1">
                    <a:lumMod val="85000"/>
                    <a:lumOff val="15000"/>
                  </a:schemeClr>
                </a:solidFill>
                <a:latin typeface="Times New Roman" pitchFamily="18" charset="0"/>
                <a:ea typeface="Times New Roman" pitchFamily="18" charset="0"/>
                <a:cs typeface="Times New Roman" pitchFamily="18" charset="0"/>
              </a:rPr>
              <a:t>, NASTECH</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 xmlns:a16="http://schemas.microsoft.com/office/drawing/2014/main"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IN" b="1" dirty="0">
                <a:solidFill>
                  <a:srgbClr val="C00000"/>
                </a:solidFill>
              </a:rPr>
              <a:t>New Age Solutions Technologies</a:t>
            </a:r>
          </a:p>
        </p:txBody>
      </p:sp>
      <p:pic>
        <p:nvPicPr>
          <p:cNvPr id="4" name="Picture 3">
            <a:extLst>
              <a:ext uri="{FF2B5EF4-FFF2-40B4-BE49-F238E27FC236}">
                <a16:creationId xmlns="" xmlns:a16="http://schemas.microsoft.com/office/drawing/2014/main" id="{F21FB856-35CF-4A56-9834-F6F2676EF9C6}"/>
              </a:ext>
            </a:extLst>
          </p:cNvPr>
          <p:cNvPicPr>
            <a:picLocks noChangeAspect="1"/>
          </p:cNvPicPr>
          <p:nvPr/>
        </p:nvPicPr>
        <p:blipFill>
          <a:blip r:embed="rId3"/>
          <a:stretch>
            <a:fillRect/>
          </a:stretch>
        </p:blipFill>
        <p:spPr>
          <a:xfrm>
            <a:off x="8886634" y="3632356"/>
            <a:ext cx="1371791" cy="1190791"/>
          </a:xfrm>
          <a:prstGeom prst="rect">
            <a:avLst/>
          </a:prstGeom>
        </p:spPr>
      </p:pic>
    </p:spTree>
    <p:extLst>
      <p:ext uri="{BB962C8B-B14F-4D97-AF65-F5344CB8AC3E}">
        <p14:creationId xmlns:p14="http://schemas.microsoft.com/office/powerpoint/2010/main" val="2239511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285750" indent="-285750">
              <a:buFont typeface="Arial" pitchFamily="34" charset="0"/>
              <a:buChar char="•"/>
            </a:pPr>
            <a:r>
              <a:rPr lang="en-US" sz="1800" dirty="0">
                <a:latin typeface="Times New Roman" pitchFamily="18" charset="0"/>
                <a:cs typeface="Times New Roman" pitchFamily="18" charset="0"/>
              </a:rPr>
              <a:t>This convolution network consists of two pairs of </a:t>
            </a:r>
            <a:r>
              <a:rPr lang="en-US" sz="1800" dirty="0" err="1">
                <a:latin typeface="Times New Roman" pitchFamily="18" charset="0"/>
                <a:cs typeface="Times New Roman" pitchFamily="18" charset="0"/>
              </a:rPr>
              <a:t>Conv</a:t>
            </a:r>
            <a:r>
              <a:rPr lang="en-US" sz="1800" dirty="0">
                <a:latin typeface="Times New Roman" pitchFamily="18" charset="0"/>
                <a:cs typeface="Times New Roman" pitchFamily="18" charset="0"/>
              </a:rPr>
              <a:t> and </a:t>
            </a:r>
            <a:r>
              <a:rPr lang="en-US" sz="1800" dirty="0" err="1">
                <a:latin typeface="Times New Roman" pitchFamily="18" charset="0"/>
                <a:cs typeface="Times New Roman" pitchFamily="18" charset="0"/>
              </a:rPr>
              <a:t>MaxPool</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layers that serve as the input and the hidden layer of the network </a:t>
            </a:r>
            <a:r>
              <a:rPr lang="en-US" sz="1800" dirty="0">
                <a:latin typeface="Times New Roman" pitchFamily="18" charset="0"/>
                <a:cs typeface="Times New Roman" pitchFamily="18" charset="0"/>
              </a:rPr>
              <a:t>to extract features from the dataset. </a:t>
            </a: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The hidden layer </a:t>
            </a:r>
            <a:r>
              <a:rPr lang="en-US" sz="1800" dirty="0">
                <a:latin typeface="Times New Roman" pitchFamily="18" charset="0"/>
                <a:cs typeface="Times New Roman" pitchFamily="18" charset="0"/>
              </a:rPr>
              <a:t>is then followed by a Flatten and Dropout layer to convert the data in 1D and ensure </a:t>
            </a:r>
            <a:r>
              <a:rPr lang="en-US" sz="1800" dirty="0" err="1">
                <a:latin typeface="Times New Roman" pitchFamily="18" charset="0"/>
                <a:cs typeface="Times New Roman" pitchFamily="18" charset="0"/>
              </a:rPr>
              <a:t>overfitting</a:t>
            </a:r>
            <a:r>
              <a:rPr lang="en-US" dirty="0"/>
              <a:t>.</a:t>
            </a:r>
            <a:endParaRPr lang="en-IN" dirty="0"/>
          </a:p>
        </p:txBody>
      </p:sp>
      <p:sp>
        <p:nvSpPr>
          <p:cNvPr id="5" name="Date Placeholder 4"/>
          <p:cNvSpPr>
            <a:spLocks noGrp="1"/>
          </p:cNvSpPr>
          <p:nvPr>
            <p:ph type="dt" sz="half" idx="10"/>
          </p:nvPr>
        </p:nvSpPr>
        <p:spPr/>
        <p:txBody>
          <a:bodyPr/>
          <a:lstStyle/>
          <a:p>
            <a:r>
              <a:rPr lang="en-US" smtClean="0"/>
              <a:t>VIII Semester, Department of ISE, RNSIT</a:t>
            </a:r>
            <a:endParaRPr lang="en-US" dirty="0"/>
          </a:p>
        </p:txBody>
      </p:sp>
      <p:sp>
        <p:nvSpPr>
          <p:cNvPr id="6" name="Footer Placeholder 5"/>
          <p:cNvSpPr>
            <a:spLocks noGrp="1"/>
          </p:cNvSpPr>
          <p:nvPr>
            <p:ph type="ftr" sz="quarter" idx="11"/>
          </p:nvPr>
        </p:nvSpPr>
        <p:spPr/>
        <p:txBody>
          <a:bodyPr/>
          <a:lstStyle/>
          <a:p>
            <a:r>
              <a:rPr lang="en-US" smtClean="0"/>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7889" y="1484784"/>
            <a:ext cx="6768752" cy="306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a:xfrm>
            <a:off x="4129882" y="668088"/>
            <a:ext cx="3932237" cy="64807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SYSTEM DESIGN</a:t>
            </a:r>
            <a:r>
              <a:rPr lang="en-US" sz="3200" b="1" u="sng" dirty="0" smtClean="0">
                <a:solidFill>
                  <a:schemeClr val="tx1">
                    <a:lumMod val="75000"/>
                    <a:lumOff val="25000"/>
                  </a:schemeClr>
                </a:solidFill>
                <a:latin typeface="Times New Roman" pitchFamily="18" charset="0"/>
                <a:cs typeface="Times New Roman" pitchFamily="18" charset="0"/>
              </a:rPr>
              <a:t/>
            </a:r>
            <a:br>
              <a:rPr lang="en-US" sz="3200" b="1" u="sng" dirty="0" smtClean="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9358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DETAILED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buFont typeface="Wingdings" pitchFamily="2" charset="2"/>
              <a:buChar char="Ø"/>
            </a:pPr>
            <a:r>
              <a:rPr lang="en-US" b="1" cap="small" dirty="0">
                <a:latin typeface="Times New Roman" pitchFamily="18" charset="0"/>
                <a:cs typeface="Times New Roman" pitchFamily="18" charset="0"/>
              </a:rPr>
              <a:t>FUNCTIONAL MODULES</a:t>
            </a:r>
            <a:endParaRPr lang="en-IN" b="1" cap="small" dirty="0">
              <a:latin typeface="Times New Roman" pitchFamily="18" charset="0"/>
              <a:cs typeface="Times New Roman" pitchFamily="18" charset="0"/>
            </a:endParaRPr>
          </a:p>
          <a:p>
            <a:pPr lvl="1"/>
            <a:r>
              <a:rPr lang="en-US" sz="1700" dirty="0">
                <a:latin typeface="Times New Roman" pitchFamily="18" charset="0"/>
                <a:cs typeface="Times New Roman" pitchFamily="18" charset="0"/>
              </a:rPr>
              <a:t>The entire project is divided into 3 </a:t>
            </a:r>
            <a:r>
              <a:rPr lang="en-US" sz="1700" dirty="0" smtClean="0">
                <a:latin typeface="Times New Roman" pitchFamily="18" charset="0"/>
                <a:cs typeface="Times New Roman" pitchFamily="18" charset="0"/>
              </a:rPr>
              <a:t>modules:</a:t>
            </a:r>
          </a:p>
          <a:p>
            <a:pPr lvl="2"/>
            <a:r>
              <a:rPr lang="en-US" sz="1700" dirty="0" smtClean="0">
                <a:latin typeface="Times New Roman" pitchFamily="18" charset="0"/>
                <a:cs typeface="Times New Roman" pitchFamily="18" charset="0"/>
              </a:rPr>
              <a:t>Face </a:t>
            </a:r>
            <a:r>
              <a:rPr lang="en-US" sz="1700" dirty="0">
                <a:latin typeface="Times New Roman" pitchFamily="18" charset="0"/>
                <a:cs typeface="Times New Roman" pitchFamily="18" charset="0"/>
              </a:rPr>
              <a:t>Detection </a:t>
            </a:r>
            <a:endParaRPr lang="en-US" sz="1700" dirty="0" smtClean="0">
              <a:latin typeface="Times New Roman" pitchFamily="18" charset="0"/>
              <a:cs typeface="Times New Roman" pitchFamily="18" charset="0"/>
            </a:endParaRPr>
          </a:p>
          <a:p>
            <a:pPr lvl="2"/>
            <a:r>
              <a:rPr lang="en-US" sz="1700" dirty="0" smtClean="0">
                <a:latin typeface="Times New Roman" pitchFamily="18" charset="0"/>
                <a:cs typeface="Times New Roman" pitchFamily="18" charset="0"/>
              </a:rPr>
              <a:t>Face </a:t>
            </a:r>
            <a:r>
              <a:rPr lang="en-US" sz="1700" dirty="0">
                <a:latin typeface="Times New Roman" pitchFamily="18" charset="0"/>
                <a:cs typeface="Times New Roman" pitchFamily="18" charset="0"/>
              </a:rPr>
              <a:t>Tracking </a:t>
            </a:r>
            <a:endParaRPr lang="en-US" sz="1700" dirty="0" smtClean="0">
              <a:latin typeface="Times New Roman" pitchFamily="18" charset="0"/>
              <a:cs typeface="Times New Roman" pitchFamily="18" charset="0"/>
            </a:endParaRPr>
          </a:p>
          <a:p>
            <a:pPr lvl="2"/>
            <a:r>
              <a:rPr lang="en-US" sz="1700" dirty="0" smtClean="0">
                <a:latin typeface="Times New Roman" pitchFamily="18" charset="0"/>
                <a:cs typeface="Times New Roman" pitchFamily="18" charset="0"/>
              </a:rPr>
              <a:t>Face </a:t>
            </a:r>
            <a:r>
              <a:rPr lang="en-US" sz="1700" dirty="0">
                <a:latin typeface="Times New Roman" pitchFamily="18" charset="0"/>
                <a:cs typeface="Times New Roman" pitchFamily="18" charset="0"/>
              </a:rPr>
              <a:t>Mask </a:t>
            </a:r>
            <a:r>
              <a:rPr lang="en-US" sz="1700" dirty="0" smtClean="0">
                <a:latin typeface="Times New Roman" pitchFamily="18" charset="0"/>
                <a:cs typeface="Times New Roman" pitchFamily="18" charset="0"/>
              </a:rPr>
              <a:t>Detection</a:t>
            </a:r>
          </a:p>
          <a:p>
            <a:pPr marL="685800" lvl="2" indent="0">
              <a:buNone/>
            </a:pPr>
            <a:endParaRPr lang="en-US" sz="1700" dirty="0">
              <a:latin typeface="Times New Roman" pitchFamily="18" charset="0"/>
              <a:cs typeface="Times New Roman" pitchFamily="18" charset="0"/>
            </a:endParaRPr>
          </a:p>
          <a:p>
            <a:pPr marL="342900" lvl="2" indent="-342900">
              <a:buFont typeface="+mj-lt"/>
              <a:buAutoNum type="arabicPeriod"/>
            </a:pPr>
            <a:r>
              <a:rPr lang="en-IN" sz="1700" dirty="0" smtClean="0">
                <a:latin typeface="Times New Roman" pitchFamily="18" charset="0"/>
                <a:cs typeface="Times New Roman" pitchFamily="18" charset="0"/>
              </a:rPr>
              <a:t>Face Detection:</a:t>
            </a:r>
          </a:p>
          <a:p>
            <a:pPr marL="628650" lvl="3" indent="-285750"/>
            <a:r>
              <a:rPr lang="en-IN" sz="1700" dirty="0" smtClean="0">
                <a:latin typeface="Times New Roman" pitchFamily="18" charset="0"/>
                <a:cs typeface="Times New Roman" pitchFamily="18" charset="0"/>
              </a:rPr>
              <a:t>This </a:t>
            </a:r>
            <a:r>
              <a:rPr lang="en-IN" sz="1700" dirty="0">
                <a:latin typeface="Times New Roman" pitchFamily="18" charset="0"/>
                <a:cs typeface="Times New Roman" pitchFamily="18" charset="0"/>
              </a:rPr>
              <a:t>module takes input from the camera and tries to detect a face in the video input. The detection of the face </a:t>
            </a:r>
            <a:r>
              <a:rPr lang="en-IN" sz="1700" dirty="0" smtClean="0">
                <a:latin typeface="Times New Roman" pitchFamily="18" charset="0"/>
                <a:cs typeface="Times New Roman" pitchFamily="18" charset="0"/>
              </a:rPr>
              <a:t>is </a:t>
            </a:r>
            <a:r>
              <a:rPr lang="en-IN" sz="1700" dirty="0">
                <a:latin typeface="Times New Roman" pitchFamily="18" charset="0"/>
                <a:cs typeface="Times New Roman" pitchFamily="18" charset="0"/>
              </a:rPr>
              <a:t>achieved through the </a:t>
            </a:r>
            <a:r>
              <a:rPr lang="en-IN" sz="1700" dirty="0" err="1">
                <a:latin typeface="Times New Roman" pitchFamily="18" charset="0"/>
                <a:cs typeface="Times New Roman" pitchFamily="18" charset="0"/>
              </a:rPr>
              <a:t>Haar</a:t>
            </a:r>
            <a:r>
              <a:rPr lang="en-IN" sz="1700" dirty="0">
                <a:latin typeface="Times New Roman" pitchFamily="18" charset="0"/>
                <a:cs typeface="Times New Roman" pitchFamily="18" charset="0"/>
              </a:rPr>
              <a:t> classifiers mainly, the Frontal face cascade classifier. </a:t>
            </a:r>
            <a:endParaRPr lang="en-IN" sz="1700" dirty="0" smtClean="0">
              <a:latin typeface="Times New Roman" pitchFamily="18" charset="0"/>
              <a:cs typeface="Times New Roman" pitchFamily="18" charset="0"/>
            </a:endParaRPr>
          </a:p>
          <a:p>
            <a:pPr marL="628650" lvl="3" indent="-285750"/>
            <a:r>
              <a:rPr lang="en-IN" sz="1700" dirty="0" smtClean="0">
                <a:latin typeface="Times New Roman" pitchFamily="18" charset="0"/>
                <a:cs typeface="Times New Roman" pitchFamily="18" charset="0"/>
              </a:rPr>
              <a:t>The </a:t>
            </a:r>
            <a:r>
              <a:rPr lang="en-IN" sz="1700" dirty="0">
                <a:latin typeface="Times New Roman" pitchFamily="18" charset="0"/>
                <a:cs typeface="Times New Roman" pitchFamily="18" charset="0"/>
              </a:rPr>
              <a:t>face is detected in a rectangle format. Face detection is accomplished by the </a:t>
            </a:r>
            <a:r>
              <a:rPr lang="en-IN" sz="1700" dirty="0" err="1">
                <a:latin typeface="Times New Roman" pitchFamily="18" charset="0"/>
                <a:cs typeface="Times New Roman" pitchFamily="18" charset="0"/>
              </a:rPr>
              <a:t>OpenCV</a:t>
            </a:r>
            <a:r>
              <a:rPr lang="en-IN" sz="1700" dirty="0">
                <a:latin typeface="Times New Roman" pitchFamily="18" charset="0"/>
                <a:cs typeface="Times New Roman" pitchFamily="18" charset="0"/>
              </a:rPr>
              <a:t> algorithm proposed by Paul Viola and Michael Jones in </a:t>
            </a:r>
            <a:r>
              <a:rPr lang="en-IN" sz="1700" dirty="0" smtClean="0">
                <a:latin typeface="Times New Roman" pitchFamily="18" charset="0"/>
                <a:cs typeface="Times New Roman" pitchFamily="18" charset="0"/>
              </a:rPr>
              <a:t>2001.</a:t>
            </a:r>
          </a:p>
          <a:p>
            <a:pPr marL="628650" lvl="3" indent="-285750"/>
            <a:endParaRPr lang="en-US" sz="1700" dirty="0" smtClean="0">
              <a:latin typeface="Times New Roman" pitchFamily="18" charset="0"/>
              <a:cs typeface="Times New Roman" pitchFamily="18" charset="0"/>
            </a:endParaRPr>
          </a:p>
          <a:p>
            <a:pPr marL="0" indent="0">
              <a:buNone/>
            </a:pPr>
            <a:r>
              <a:rPr lang="en-US" sz="1700" dirty="0" smtClean="0">
                <a:latin typeface="Times New Roman" pitchFamily="18" charset="0"/>
                <a:cs typeface="Times New Roman" pitchFamily="18" charset="0"/>
              </a:rPr>
              <a:t>2. </a:t>
            </a:r>
            <a:r>
              <a:rPr lang="en-IN" sz="1700" dirty="0" smtClean="0">
                <a:latin typeface="Times New Roman" pitchFamily="18" charset="0"/>
                <a:cs typeface="Times New Roman" pitchFamily="18" charset="0"/>
              </a:rPr>
              <a:t>Face </a:t>
            </a:r>
            <a:r>
              <a:rPr lang="en-IN" sz="1700" dirty="0">
                <a:latin typeface="Times New Roman" pitchFamily="18" charset="0"/>
                <a:cs typeface="Times New Roman" pitchFamily="18" charset="0"/>
              </a:rPr>
              <a:t>tracking</a:t>
            </a:r>
            <a:endParaRPr lang="en-IN" sz="1700" i="1" dirty="0">
              <a:latin typeface="Times New Roman" pitchFamily="18" charset="0"/>
              <a:cs typeface="Times New Roman" pitchFamily="18" charset="0"/>
            </a:endParaRPr>
          </a:p>
          <a:p>
            <a:pPr marL="622300" indent="-266700"/>
            <a:r>
              <a:rPr lang="en-US" sz="1700" dirty="0" smtClean="0">
                <a:latin typeface="Times New Roman" pitchFamily="18" charset="0"/>
                <a:cs typeface="Times New Roman" pitchFamily="18" charset="0"/>
              </a:rPr>
              <a:t>Due </a:t>
            </a:r>
            <a:r>
              <a:rPr lang="en-US" sz="1700" dirty="0">
                <a:latin typeface="Times New Roman" pitchFamily="18" charset="0"/>
                <a:cs typeface="Times New Roman" pitchFamily="18" charset="0"/>
              </a:rPr>
              <a:t>to the real-time nature of the project, the faces need to be tracked continuously for any form of distraction. Hence the faces are continuously detected during the entire time</a:t>
            </a:r>
            <a:r>
              <a:rPr lang="en-US" sz="1700" dirty="0" smtClean="0">
                <a:latin typeface="Times New Roman" pitchFamily="18" charset="0"/>
                <a:cs typeface="Times New Roman" pitchFamily="18" charset="0"/>
              </a:rPr>
              <a:t>.</a:t>
            </a:r>
          </a:p>
          <a:p>
            <a:pPr marL="622300" indent="-266700"/>
            <a:r>
              <a:rPr lang="en-US" sz="1700" dirty="0" smtClean="0">
                <a:latin typeface="Times New Roman" pitchFamily="18" charset="0"/>
                <a:cs typeface="Times New Roman" pitchFamily="18" charset="0"/>
              </a:rPr>
              <a:t> </a:t>
            </a:r>
            <a:r>
              <a:rPr lang="en-US" sz="1700" dirty="0">
                <a:latin typeface="Times New Roman" pitchFamily="18" charset="0"/>
                <a:cs typeface="Times New Roman" pitchFamily="18" charset="0"/>
              </a:rPr>
              <a:t>If faces are found, it returns the positions of detected faces as </a:t>
            </a:r>
            <a:r>
              <a:rPr lang="en-US" sz="1700" dirty="0" err="1" smtClean="0">
                <a:latin typeface="Times New Roman" pitchFamily="18" charset="0"/>
                <a:cs typeface="Times New Roman" pitchFamily="18" charset="0"/>
              </a:rPr>
              <a:t>rect</a:t>
            </a:r>
            <a:r>
              <a:rPr lang="en-US" sz="1700" dirty="0" smtClean="0">
                <a:latin typeface="Times New Roman" pitchFamily="18" charset="0"/>
                <a:cs typeface="Times New Roman" pitchFamily="18" charset="0"/>
              </a:rPr>
              <a:t>(</a:t>
            </a:r>
            <a:r>
              <a:rPr lang="en-US" sz="1700" dirty="0" err="1" smtClean="0">
                <a:latin typeface="Times New Roman" pitchFamily="18" charset="0"/>
                <a:cs typeface="Times New Roman" pitchFamily="18" charset="0"/>
              </a:rPr>
              <a:t>x,y,w,h</a:t>
            </a:r>
            <a:r>
              <a:rPr lang="en-US" sz="1700" dirty="0">
                <a:latin typeface="Times New Roman" pitchFamily="18" charset="0"/>
                <a:cs typeface="Times New Roman" pitchFamily="18" charset="0"/>
              </a:rPr>
              <a:t>). Once these locations are returned, we can draw a rectangular box around the location that would depict the region of interest( ROI) for the face </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lvl="3" indent="0">
              <a:buNone/>
            </a:pPr>
            <a:endParaRPr lang="en-US" sz="1700" dirty="0">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ADDD09B3-3028-473B-9357-1EA21BF6A6BD}"/>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Tree>
    <p:extLst>
      <p:ext uri="{BB962C8B-B14F-4D97-AF65-F5344CB8AC3E}">
        <p14:creationId xmlns:p14="http://schemas.microsoft.com/office/powerpoint/2010/main" val="200212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smtClean="0">
                <a:latin typeface="Times New Roman" pitchFamily="18" charset="0"/>
                <a:cs typeface="Times New Roman" pitchFamily="18" charset="0"/>
              </a:rPr>
              <a:t>TRAINING CODE</a:t>
            </a:r>
          </a:p>
          <a:p>
            <a:pPr marL="355600" indent="-355600">
              <a:lnSpc>
                <a:spcPct val="150000"/>
              </a:lnSpc>
              <a:buFont typeface="Wingdings" panose="05000000000000000000" pitchFamily="2" charset="2"/>
              <a:buChar char="v"/>
            </a:pPr>
            <a:endParaRPr lang="en-US" b="1" dirty="0" smtClean="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4" name="TextBox 3"/>
          <p:cNvSpPr txBox="1"/>
          <p:nvPr/>
        </p:nvSpPr>
        <p:spPr>
          <a:xfrm>
            <a:off x="623392" y="1556792"/>
            <a:ext cx="5184576" cy="4893647"/>
          </a:xfrm>
          <a:prstGeom prst="rect">
            <a:avLst/>
          </a:prstGeom>
          <a:noFill/>
        </p:spPr>
        <p:txBody>
          <a:bodyPr wrap="square" rtlCol="0">
            <a:spAutoFit/>
          </a:bodyPr>
          <a:lstStyle/>
          <a:p>
            <a:r>
              <a:rPr lang="en-IN" sz="1200" dirty="0">
                <a:latin typeface="Times New Roman" pitchFamily="18" charset="0"/>
                <a:ea typeface="Tahoma" pitchFamily="34" charset="0"/>
                <a:cs typeface="Times New Roman" pitchFamily="18" charset="0"/>
              </a:rPr>
              <a:t>model = Sequential([</a:t>
            </a:r>
          </a:p>
          <a:p>
            <a:r>
              <a:rPr lang="en-IN" sz="1200" dirty="0">
                <a:latin typeface="Times New Roman" pitchFamily="18" charset="0"/>
                <a:ea typeface="Tahoma" pitchFamily="34" charset="0"/>
                <a:cs typeface="Times New Roman" pitchFamily="18" charset="0"/>
              </a:rPr>
              <a:t>    Conv2D(100, (3,3), activation='</a:t>
            </a:r>
            <a:r>
              <a:rPr lang="en-IN" sz="1200" dirty="0" err="1">
                <a:latin typeface="Times New Roman" pitchFamily="18" charset="0"/>
                <a:ea typeface="Tahoma" pitchFamily="34" charset="0"/>
                <a:cs typeface="Times New Roman" pitchFamily="18" charset="0"/>
              </a:rPr>
              <a:t>relu</a:t>
            </a:r>
            <a:r>
              <a:rPr lang="en-IN" sz="1200" dirty="0">
                <a:latin typeface="Times New Roman" pitchFamily="18" charset="0"/>
                <a:ea typeface="Tahoma" pitchFamily="34" charset="0"/>
                <a:cs typeface="Times New Roman" pitchFamily="18" charset="0"/>
              </a:rPr>
              <a:t>', </a:t>
            </a:r>
            <a:r>
              <a:rPr lang="en-IN" sz="1200" dirty="0" err="1">
                <a:latin typeface="Times New Roman" pitchFamily="18" charset="0"/>
                <a:ea typeface="Tahoma" pitchFamily="34" charset="0"/>
                <a:cs typeface="Times New Roman" pitchFamily="18" charset="0"/>
              </a:rPr>
              <a:t>input_shape</a:t>
            </a:r>
            <a:r>
              <a:rPr lang="en-IN" sz="1200" dirty="0">
                <a:latin typeface="Times New Roman" pitchFamily="18" charset="0"/>
                <a:ea typeface="Tahoma" pitchFamily="34" charset="0"/>
                <a:cs typeface="Times New Roman" pitchFamily="18" charset="0"/>
              </a:rPr>
              <a:t>=(150, 150, 3)),</a:t>
            </a:r>
          </a:p>
          <a:p>
            <a:r>
              <a:rPr lang="en-IN" sz="1200" dirty="0">
                <a:latin typeface="Times New Roman" pitchFamily="18" charset="0"/>
                <a:ea typeface="Tahoma" pitchFamily="34" charset="0"/>
                <a:cs typeface="Times New Roman" pitchFamily="18" charset="0"/>
              </a:rPr>
              <a:t>    MaxPooling2D(2,2),</a:t>
            </a:r>
          </a:p>
          <a:p>
            <a:r>
              <a:rPr lang="en-IN" sz="1200" dirty="0">
                <a:latin typeface="Times New Roman" pitchFamily="18" charset="0"/>
                <a:ea typeface="Tahoma" pitchFamily="34" charset="0"/>
                <a:cs typeface="Times New Roman" pitchFamily="18" charset="0"/>
              </a:rPr>
              <a:t>    </a:t>
            </a:r>
            <a:r>
              <a:rPr lang="en-IN" sz="1200" dirty="0" smtClean="0">
                <a:latin typeface="Times New Roman" pitchFamily="18" charset="0"/>
                <a:ea typeface="Tahoma" pitchFamily="34" charset="0"/>
                <a:cs typeface="Times New Roman" pitchFamily="18" charset="0"/>
              </a:rPr>
              <a:t>    </a:t>
            </a:r>
            <a:r>
              <a:rPr lang="en-IN" sz="1200" dirty="0">
                <a:latin typeface="Times New Roman" pitchFamily="18" charset="0"/>
                <a:ea typeface="Tahoma" pitchFamily="34" charset="0"/>
                <a:cs typeface="Times New Roman" pitchFamily="18" charset="0"/>
              </a:rPr>
              <a:t>Conv2D(100, (3,3), activation='</a:t>
            </a:r>
            <a:r>
              <a:rPr lang="en-IN" sz="1200" dirty="0" err="1">
                <a:latin typeface="Times New Roman" pitchFamily="18" charset="0"/>
                <a:ea typeface="Tahoma" pitchFamily="34" charset="0"/>
                <a:cs typeface="Times New Roman" pitchFamily="18" charset="0"/>
              </a:rPr>
              <a:t>relu</a:t>
            </a:r>
            <a:r>
              <a:rPr lang="en-IN" sz="1200" dirty="0">
                <a:latin typeface="Times New Roman" pitchFamily="18" charset="0"/>
                <a:ea typeface="Tahoma" pitchFamily="34" charset="0"/>
                <a:cs typeface="Times New Roman" pitchFamily="18" charset="0"/>
              </a:rPr>
              <a:t>'),</a:t>
            </a:r>
          </a:p>
          <a:p>
            <a:r>
              <a:rPr lang="en-IN" sz="1200" dirty="0">
                <a:latin typeface="Times New Roman" pitchFamily="18" charset="0"/>
                <a:ea typeface="Tahoma" pitchFamily="34" charset="0"/>
                <a:cs typeface="Times New Roman" pitchFamily="18" charset="0"/>
              </a:rPr>
              <a:t>    MaxPooling2D(2,2),</a:t>
            </a:r>
          </a:p>
          <a:p>
            <a:r>
              <a:rPr lang="en-IN" sz="1200" dirty="0">
                <a:latin typeface="Times New Roman" pitchFamily="18" charset="0"/>
                <a:ea typeface="Tahoma" pitchFamily="34" charset="0"/>
                <a:cs typeface="Times New Roman" pitchFamily="18" charset="0"/>
              </a:rPr>
              <a:t>    </a:t>
            </a:r>
            <a:r>
              <a:rPr lang="en-IN" sz="1200" dirty="0" smtClean="0">
                <a:latin typeface="Times New Roman" pitchFamily="18" charset="0"/>
                <a:ea typeface="Tahoma" pitchFamily="34" charset="0"/>
                <a:cs typeface="Times New Roman" pitchFamily="18" charset="0"/>
              </a:rPr>
              <a:t>    </a:t>
            </a:r>
            <a:r>
              <a:rPr lang="en-IN" sz="1200" dirty="0">
                <a:latin typeface="Times New Roman" pitchFamily="18" charset="0"/>
                <a:ea typeface="Tahoma" pitchFamily="34" charset="0"/>
                <a:cs typeface="Times New Roman" pitchFamily="18" charset="0"/>
              </a:rPr>
              <a:t>Flatten(),</a:t>
            </a:r>
          </a:p>
          <a:p>
            <a:r>
              <a:rPr lang="en-IN" sz="1200" dirty="0">
                <a:latin typeface="Times New Roman" pitchFamily="18" charset="0"/>
                <a:ea typeface="Tahoma" pitchFamily="34" charset="0"/>
                <a:cs typeface="Times New Roman" pitchFamily="18" charset="0"/>
              </a:rPr>
              <a:t>    Dropout(0.5),</a:t>
            </a:r>
          </a:p>
          <a:p>
            <a:r>
              <a:rPr lang="en-IN" sz="1200" dirty="0">
                <a:latin typeface="Times New Roman" pitchFamily="18" charset="0"/>
                <a:ea typeface="Tahoma" pitchFamily="34" charset="0"/>
                <a:cs typeface="Times New Roman" pitchFamily="18" charset="0"/>
              </a:rPr>
              <a:t>    Dense(50, activation='</a:t>
            </a:r>
            <a:r>
              <a:rPr lang="en-IN" sz="1200" dirty="0" err="1">
                <a:latin typeface="Times New Roman" pitchFamily="18" charset="0"/>
                <a:ea typeface="Tahoma" pitchFamily="34" charset="0"/>
                <a:cs typeface="Times New Roman" pitchFamily="18" charset="0"/>
              </a:rPr>
              <a:t>relu</a:t>
            </a:r>
            <a:r>
              <a:rPr lang="en-IN" sz="1200" dirty="0">
                <a:latin typeface="Times New Roman" pitchFamily="18" charset="0"/>
                <a:ea typeface="Tahoma" pitchFamily="34" charset="0"/>
                <a:cs typeface="Times New Roman" pitchFamily="18" charset="0"/>
              </a:rPr>
              <a:t>'),</a:t>
            </a:r>
          </a:p>
          <a:p>
            <a:r>
              <a:rPr lang="en-IN" sz="1200" dirty="0">
                <a:latin typeface="Times New Roman" pitchFamily="18" charset="0"/>
                <a:ea typeface="Tahoma" pitchFamily="34" charset="0"/>
                <a:cs typeface="Times New Roman" pitchFamily="18" charset="0"/>
              </a:rPr>
              <a:t>    Dense(2, activation='</a:t>
            </a:r>
            <a:r>
              <a:rPr lang="en-IN" sz="1200" dirty="0" err="1">
                <a:latin typeface="Times New Roman" pitchFamily="18" charset="0"/>
                <a:ea typeface="Tahoma" pitchFamily="34" charset="0"/>
                <a:cs typeface="Times New Roman" pitchFamily="18" charset="0"/>
              </a:rPr>
              <a:t>softmax</a:t>
            </a:r>
            <a:r>
              <a:rPr lang="en-IN" sz="1200" dirty="0">
                <a:latin typeface="Times New Roman" pitchFamily="18" charset="0"/>
                <a:ea typeface="Tahoma" pitchFamily="34" charset="0"/>
                <a:cs typeface="Times New Roman" pitchFamily="18" charset="0"/>
              </a:rPr>
              <a:t>')</a:t>
            </a:r>
          </a:p>
          <a:p>
            <a:r>
              <a:rPr lang="en-IN" sz="1200" dirty="0">
                <a:latin typeface="Times New Roman" pitchFamily="18" charset="0"/>
                <a:ea typeface="Tahoma" pitchFamily="34" charset="0"/>
                <a:cs typeface="Times New Roman" pitchFamily="18" charset="0"/>
              </a:rPr>
              <a:t>])</a:t>
            </a:r>
          </a:p>
          <a:p>
            <a:r>
              <a:rPr lang="en-IN" sz="1200" dirty="0" err="1">
                <a:latin typeface="Times New Roman" pitchFamily="18" charset="0"/>
                <a:ea typeface="Tahoma" pitchFamily="34" charset="0"/>
                <a:cs typeface="Times New Roman" pitchFamily="18" charset="0"/>
              </a:rPr>
              <a:t>model.compile</a:t>
            </a:r>
            <a:r>
              <a:rPr lang="en-IN" sz="1200" dirty="0">
                <a:latin typeface="Times New Roman" pitchFamily="18" charset="0"/>
                <a:ea typeface="Tahoma" pitchFamily="34" charset="0"/>
                <a:cs typeface="Times New Roman" pitchFamily="18" charset="0"/>
              </a:rPr>
              <a:t>(optimizer='</a:t>
            </a:r>
            <a:r>
              <a:rPr lang="en-IN" sz="1200" dirty="0" err="1">
                <a:latin typeface="Times New Roman" pitchFamily="18" charset="0"/>
                <a:ea typeface="Tahoma" pitchFamily="34" charset="0"/>
                <a:cs typeface="Times New Roman" pitchFamily="18" charset="0"/>
              </a:rPr>
              <a:t>adam</a:t>
            </a:r>
            <a:r>
              <a:rPr lang="en-IN" sz="1200" dirty="0">
                <a:latin typeface="Times New Roman" pitchFamily="18" charset="0"/>
                <a:ea typeface="Tahoma" pitchFamily="34" charset="0"/>
                <a:cs typeface="Times New Roman" pitchFamily="18" charset="0"/>
              </a:rPr>
              <a:t>', loss='</a:t>
            </a:r>
            <a:r>
              <a:rPr lang="en-IN" sz="1200" dirty="0" err="1">
                <a:latin typeface="Times New Roman" pitchFamily="18" charset="0"/>
                <a:ea typeface="Tahoma" pitchFamily="34" charset="0"/>
                <a:cs typeface="Times New Roman" pitchFamily="18" charset="0"/>
              </a:rPr>
              <a:t>binary_crossentropy</a:t>
            </a:r>
            <a:r>
              <a:rPr lang="en-IN" sz="1200" dirty="0">
                <a:latin typeface="Times New Roman" pitchFamily="18" charset="0"/>
                <a:ea typeface="Tahoma" pitchFamily="34" charset="0"/>
                <a:cs typeface="Times New Roman" pitchFamily="18" charset="0"/>
              </a:rPr>
              <a:t>', metrics=['</a:t>
            </a:r>
            <a:r>
              <a:rPr lang="en-IN" sz="1200" dirty="0" err="1">
                <a:latin typeface="Times New Roman" pitchFamily="18" charset="0"/>
                <a:ea typeface="Tahoma" pitchFamily="34" charset="0"/>
                <a:cs typeface="Times New Roman" pitchFamily="18" charset="0"/>
              </a:rPr>
              <a:t>acc</a:t>
            </a:r>
            <a:r>
              <a:rPr lang="en-IN" sz="1200" dirty="0">
                <a:latin typeface="Times New Roman" pitchFamily="18" charset="0"/>
                <a:ea typeface="Tahoma" pitchFamily="34" charset="0"/>
                <a:cs typeface="Times New Roman" pitchFamily="18" charset="0"/>
              </a:rPr>
              <a:t>'])</a:t>
            </a:r>
          </a:p>
          <a:p>
            <a:r>
              <a:rPr lang="en-IN" sz="1200" dirty="0" err="1">
                <a:latin typeface="Times New Roman" pitchFamily="18" charset="0"/>
                <a:ea typeface="Tahoma" pitchFamily="34" charset="0"/>
                <a:cs typeface="Times New Roman" pitchFamily="18" charset="0"/>
              </a:rPr>
              <a:t>model.summary</a:t>
            </a:r>
            <a:r>
              <a:rPr lang="en-IN" sz="1200" dirty="0" smtClean="0">
                <a:latin typeface="Times New Roman" pitchFamily="18" charset="0"/>
                <a:ea typeface="Tahoma" pitchFamily="34" charset="0"/>
                <a:cs typeface="Times New Roman" pitchFamily="18" charset="0"/>
              </a:rPr>
              <a:t>()</a:t>
            </a:r>
          </a:p>
          <a:p>
            <a:endParaRPr lang="en-IN" sz="1200" dirty="0" smtClean="0">
              <a:latin typeface="Times New Roman" pitchFamily="18" charset="0"/>
              <a:ea typeface="Tahoma" pitchFamily="34" charset="0"/>
              <a:cs typeface="Times New Roman" pitchFamily="18" charset="0"/>
            </a:endParaRPr>
          </a:p>
          <a:p>
            <a:r>
              <a:rPr lang="en-IN" sz="1200" dirty="0">
                <a:latin typeface="Times New Roman" pitchFamily="18" charset="0"/>
                <a:cs typeface="Times New Roman" pitchFamily="18" charset="0"/>
              </a:rPr>
              <a:t>TRAINING_DIR = "./train"</a:t>
            </a:r>
          </a:p>
          <a:p>
            <a:r>
              <a:rPr lang="en-IN" sz="1200" dirty="0" err="1">
                <a:latin typeface="Times New Roman" pitchFamily="18" charset="0"/>
                <a:cs typeface="Times New Roman" pitchFamily="18" charset="0"/>
              </a:rPr>
              <a:t>train_datagen</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ImageDataGenerator</a:t>
            </a:r>
            <a:r>
              <a:rPr lang="en-IN" sz="1200" dirty="0">
                <a:latin typeface="Times New Roman" pitchFamily="18" charset="0"/>
                <a:cs typeface="Times New Roman" pitchFamily="18" charset="0"/>
              </a:rPr>
              <a:t>(rescale=1.0/255,</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rotation_range</a:t>
            </a:r>
            <a:r>
              <a:rPr lang="en-IN" sz="1200" dirty="0">
                <a:latin typeface="Times New Roman" pitchFamily="18" charset="0"/>
                <a:cs typeface="Times New Roman" pitchFamily="18" charset="0"/>
              </a:rPr>
              <a:t>=40,</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width_shift_range</a:t>
            </a:r>
            <a:r>
              <a:rPr lang="en-IN" sz="1200" dirty="0">
                <a:latin typeface="Times New Roman" pitchFamily="18" charset="0"/>
                <a:cs typeface="Times New Roman" pitchFamily="18" charset="0"/>
              </a:rPr>
              <a:t>=0.2,</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height_shift_range</a:t>
            </a:r>
            <a:r>
              <a:rPr lang="en-IN" sz="1200" dirty="0">
                <a:latin typeface="Times New Roman" pitchFamily="18" charset="0"/>
                <a:cs typeface="Times New Roman" pitchFamily="18" charset="0"/>
              </a:rPr>
              <a:t>=0.2,</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shear_range</a:t>
            </a:r>
            <a:r>
              <a:rPr lang="en-IN" sz="1200" dirty="0">
                <a:latin typeface="Times New Roman" pitchFamily="18" charset="0"/>
                <a:cs typeface="Times New Roman" pitchFamily="18" charset="0"/>
              </a:rPr>
              <a:t>=0.2,</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zoom_range</a:t>
            </a:r>
            <a:r>
              <a:rPr lang="en-IN" sz="1200" dirty="0">
                <a:latin typeface="Times New Roman" pitchFamily="18" charset="0"/>
                <a:cs typeface="Times New Roman" pitchFamily="18" charset="0"/>
              </a:rPr>
              <a:t>=0.2,</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horizontal_flip</a:t>
            </a:r>
            <a:r>
              <a:rPr lang="en-IN" sz="1200" dirty="0">
                <a:latin typeface="Times New Roman" pitchFamily="18" charset="0"/>
                <a:cs typeface="Times New Roman" pitchFamily="18" charset="0"/>
              </a:rPr>
              <a:t>=True,</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fill_mode</a:t>
            </a:r>
            <a:r>
              <a:rPr lang="en-IN" sz="1200" dirty="0">
                <a:latin typeface="Times New Roman" pitchFamily="18" charset="0"/>
                <a:cs typeface="Times New Roman" pitchFamily="18" charset="0"/>
              </a:rPr>
              <a:t>='nearest</a:t>
            </a:r>
            <a:r>
              <a:rPr lang="en-IN" sz="1200" dirty="0" smtClean="0">
                <a:latin typeface="Times New Roman" pitchFamily="18" charset="0"/>
                <a:cs typeface="Times New Roman" pitchFamily="18" charset="0"/>
              </a:rPr>
              <a:t>')</a:t>
            </a:r>
            <a:r>
              <a:rPr lang="en-IN" sz="1200" dirty="0">
                <a:latin typeface="Times New Roman" pitchFamily="18" charset="0"/>
                <a:cs typeface="Times New Roman" pitchFamily="18" charset="0"/>
              </a:rPr>
              <a:t> </a:t>
            </a:r>
          </a:p>
          <a:p>
            <a:r>
              <a:rPr lang="en-IN" sz="1200" dirty="0" err="1">
                <a:latin typeface="Times New Roman" pitchFamily="18" charset="0"/>
                <a:cs typeface="Times New Roman" pitchFamily="18" charset="0"/>
              </a:rPr>
              <a:t>train_generator</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train_datagen.flow_from_directory</a:t>
            </a:r>
            <a:r>
              <a:rPr lang="en-IN" sz="1200" dirty="0">
                <a:latin typeface="Times New Roman" pitchFamily="18" charset="0"/>
                <a:cs typeface="Times New Roman" pitchFamily="18" charset="0"/>
              </a:rPr>
              <a:t>(TRAINING_DIR, </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batch_size</a:t>
            </a:r>
            <a:r>
              <a:rPr lang="en-IN" sz="1200" dirty="0">
                <a:latin typeface="Times New Roman" pitchFamily="18" charset="0"/>
                <a:cs typeface="Times New Roman" pitchFamily="18" charset="0"/>
              </a:rPr>
              <a:t>=10, </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target_size</a:t>
            </a:r>
            <a:r>
              <a:rPr lang="en-IN" sz="1200" dirty="0">
                <a:latin typeface="Times New Roman" pitchFamily="18" charset="0"/>
                <a:cs typeface="Times New Roman" pitchFamily="18" charset="0"/>
              </a:rPr>
              <a:t>=(150, 150))</a:t>
            </a:r>
          </a:p>
          <a:p>
            <a:endParaRPr lang="en-IN" sz="1200" dirty="0">
              <a:latin typeface="Times New Roman" pitchFamily="18" charset="0"/>
              <a:ea typeface="Tahoma" pitchFamily="34" charset="0"/>
              <a:cs typeface="Times New Roman" pitchFamily="18" charset="0"/>
            </a:endParaRPr>
          </a:p>
        </p:txBody>
      </p:sp>
      <p:sp>
        <p:nvSpPr>
          <p:cNvPr id="7" name="TextBox 6"/>
          <p:cNvSpPr txBox="1"/>
          <p:nvPr/>
        </p:nvSpPr>
        <p:spPr>
          <a:xfrm>
            <a:off x="6888088" y="1556792"/>
            <a:ext cx="4320480" cy="3231654"/>
          </a:xfrm>
          <a:prstGeom prst="rect">
            <a:avLst/>
          </a:prstGeom>
          <a:noFill/>
        </p:spPr>
        <p:txBody>
          <a:bodyPr wrap="square" rtlCol="0">
            <a:spAutoFit/>
          </a:bodyPr>
          <a:lstStyle/>
          <a:p>
            <a:r>
              <a:rPr lang="en-IN" sz="1200" dirty="0">
                <a:latin typeface="Times New Roman" pitchFamily="18" charset="0"/>
                <a:cs typeface="Times New Roman" pitchFamily="18" charset="0"/>
              </a:rPr>
              <a:t>VALIDATION_DIR = "./test"</a:t>
            </a:r>
          </a:p>
          <a:p>
            <a:r>
              <a:rPr lang="en-IN" sz="1200" dirty="0" err="1">
                <a:latin typeface="Times New Roman" pitchFamily="18" charset="0"/>
                <a:cs typeface="Times New Roman" pitchFamily="18" charset="0"/>
              </a:rPr>
              <a:t>validation_datagen</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ImageDataGenerator</a:t>
            </a:r>
            <a:r>
              <a:rPr lang="en-IN" sz="1200" dirty="0">
                <a:latin typeface="Times New Roman" pitchFamily="18" charset="0"/>
                <a:cs typeface="Times New Roman" pitchFamily="18" charset="0"/>
              </a:rPr>
              <a:t>(rescale=1.0/255)</a:t>
            </a:r>
          </a:p>
          <a:p>
            <a:r>
              <a:rPr lang="en-IN" sz="1200" dirty="0">
                <a:latin typeface="Times New Roman" pitchFamily="18" charset="0"/>
                <a:cs typeface="Times New Roman" pitchFamily="18" charset="0"/>
              </a:rPr>
              <a:t> </a:t>
            </a:r>
          </a:p>
          <a:p>
            <a:r>
              <a:rPr lang="en-IN" sz="1200" dirty="0" err="1">
                <a:latin typeface="Times New Roman" pitchFamily="18" charset="0"/>
                <a:cs typeface="Times New Roman" pitchFamily="18" charset="0"/>
              </a:rPr>
              <a:t>validation_generator</a:t>
            </a:r>
            <a:r>
              <a:rPr lang="en-IN" sz="1200" dirty="0">
                <a:latin typeface="Times New Roman" pitchFamily="18" charset="0"/>
                <a:cs typeface="Times New Roman" pitchFamily="18" charset="0"/>
              </a:rPr>
              <a:t> = </a:t>
            </a:r>
            <a:r>
              <a:rPr lang="en-IN" sz="1200" dirty="0" err="1">
                <a:latin typeface="Times New Roman" pitchFamily="18" charset="0"/>
                <a:cs typeface="Times New Roman" pitchFamily="18" charset="0"/>
              </a:rPr>
              <a:t>validation_datagen.flow_from_directory</a:t>
            </a:r>
            <a:r>
              <a:rPr lang="en-IN" sz="1200" dirty="0">
                <a:latin typeface="Times New Roman" pitchFamily="18" charset="0"/>
                <a:cs typeface="Times New Roman" pitchFamily="18" charset="0"/>
              </a:rPr>
              <a:t>(VALIDATION_DIR, </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batch_size</a:t>
            </a:r>
            <a:r>
              <a:rPr lang="en-IN" sz="1200" dirty="0">
                <a:latin typeface="Times New Roman" pitchFamily="18" charset="0"/>
                <a:cs typeface="Times New Roman" pitchFamily="18" charset="0"/>
              </a:rPr>
              <a:t>=10, </a:t>
            </a:r>
          </a:p>
          <a:p>
            <a:r>
              <a:rPr lang="en-IN" sz="1200" dirty="0">
                <a:latin typeface="Times New Roman" pitchFamily="18" charset="0"/>
                <a:cs typeface="Times New Roman" pitchFamily="18" charset="0"/>
              </a:rPr>
              <a:t>                                                         </a:t>
            </a:r>
            <a:r>
              <a:rPr lang="en-IN" sz="1200" dirty="0" err="1">
                <a:latin typeface="Times New Roman" pitchFamily="18" charset="0"/>
                <a:cs typeface="Times New Roman" pitchFamily="18" charset="0"/>
              </a:rPr>
              <a:t>target_size</a:t>
            </a:r>
            <a:r>
              <a:rPr lang="en-IN" sz="1200" dirty="0">
                <a:latin typeface="Times New Roman" pitchFamily="18" charset="0"/>
                <a:cs typeface="Times New Roman" pitchFamily="18" charset="0"/>
              </a:rPr>
              <a:t>=(150, 150))</a:t>
            </a:r>
          </a:p>
          <a:p>
            <a:endParaRPr lang="en-IN" sz="1200" dirty="0" smtClean="0">
              <a:latin typeface="Times New Roman" pitchFamily="18" charset="0"/>
              <a:cs typeface="Times New Roman" pitchFamily="18" charset="0"/>
            </a:endParaRPr>
          </a:p>
          <a:p>
            <a:r>
              <a:rPr lang="en-IN" sz="1200" dirty="0" smtClean="0">
                <a:latin typeface="Times New Roman" pitchFamily="18" charset="0"/>
                <a:cs typeface="Times New Roman" pitchFamily="18" charset="0"/>
              </a:rPr>
              <a:t>checkpoint = </a:t>
            </a:r>
            <a:r>
              <a:rPr lang="en-IN" sz="1200" dirty="0" err="1" smtClean="0">
                <a:latin typeface="Times New Roman" pitchFamily="18" charset="0"/>
                <a:cs typeface="Times New Roman" pitchFamily="18" charset="0"/>
              </a:rPr>
              <a:t>ModelCheckpoint</a:t>
            </a:r>
            <a:r>
              <a:rPr lang="en-IN" sz="1200" dirty="0" smtClean="0">
                <a:latin typeface="Times New Roman" pitchFamily="18" charset="0"/>
                <a:cs typeface="Times New Roman" pitchFamily="18" charset="0"/>
              </a:rPr>
              <a:t>('model2-{epoch:03d}.</a:t>
            </a:r>
            <a:r>
              <a:rPr lang="en-IN" sz="1200" dirty="0" err="1" smtClean="0">
                <a:latin typeface="Times New Roman" pitchFamily="18" charset="0"/>
                <a:cs typeface="Times New Roman" pitchFamily="18" charset="0"/>
              </a:rPr>
              <a:t>model',monitor</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val_loss',verbose</a:t>
            </a:r>
            <a:r>
              <a:rPr lang="en-IN" sz="1200" dirty="0" smtClean="0">
                <a:latin typeface="Times New Roman" pitchFamily="18" charset="0"/>
                <a:cs typeface="Times New Roman" pitchFamily="18" charset="0"/>
              </a:rPr>
              <a:t>=0,save_best_only=</a:t>
            </a:r>
            <a:r>
              <a:rPr lang="en-IN" sz="1200" dirty="0" err="1" smtClean="0">
                <a:latin typeface="Times New Roman" pitchFamily="18" charset="0"/>
                <a:cs typeface="Times New Roman" pitchFamily="18" charset="0"/>
              </a:rPr>
              <a:t>True,mode</a:t>
            </a:r>
            <a:r>
              <a:rPr lang="en-IN" sz="1200" dirty="0" smtClean="0">
                <a:latin typeface="Times New Roman" pitchFamily="18" charset="0"/>
                <a:cs typeface="Times New Roman" pitchFamily="18" charset="0"/>
              </a:rPr>
              <a:t>='auto')</a:t>
            </a:r>
          </a:p>
          <a:p>
            <a:r>
              <a:rPr lang="en-IN" sz="1200" dirty="0" smtClean="0">
                <a:latin typeface="Times New Roman" pitchFamily="18" charset="0"/>
                <a:cs typeface="Times New Roman" pitchFamily="18" charset="0"/>
              </a:rPr>
              <a:t> </a:t>
            </a:r>
          </a:p>
          <a:p>
            <a:r>
              <a:rPr lang="en-IN" sz="1200" dirty="0" smtClean="0">
                <a:latin typeface="Times New Roman" pitchFamily="18" charset="0"/>
                <a:cs typeface="Times New Roman" pitchFamily="18" charset="0"/>
              </a:rPr>
              <a:t>history = </a:t>
            </a:r>
            <a:r>
              <a:rPr lang="en-IN" sz="1200" dirty="0" err="1" smtClean="0">
                <a:latin typeface="Times New Roman" pitchFamily="18" charset="0"/>
                <a:cs typeface="Times New Roman" pitchFamily="18" charset="0"/>
              </a:rPr>
              <a:t>model.fit_generator</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train_generator</a:t>
            </a:r>
            <a:r>
              <a:rPr lang="en-IN" sz="1200" dirty="0" smtClean="0">
                <a:latin typeface="Times New Roman" pitchFamily="18" charset="0"/>
                <a:cs typeface="Times New Roman" pitchFamily="18" charset="0"/>
              </a:rPr>
              <a:t>,</a:t>
            </a:r>
          </a:p>
          <a:p>
            <a:r>
              <a:rPr lang="en-IN" sz="1200" dirty="0" smtClean="0">
                <a:latin typeface="Times New Roman" pitchFamily="18" charset="0"/>
                <a:cs typeface="Times New Roman" pitchFamily="18" charset="0"/>
              </a:rPr>
              <a:t>                              epochs=10,</a:t>
            </a:r>
          </a:p>
          <a:p>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validation_data</a:t>
            </a:r>
            <a:r>
              <a:rPr lang="en-IN" sz="1200" dirty="0" smtClean="0">
                <a:latin typeface="Times New Roman" pitchFamily="18" charset="0"/>
                <a:cs typeface="Times New Roman" pitchFamily="18" charset="0"/>
              </a:rPr>
              <a:t>=</a:t>
            </a:r>
            <a:r>
              <a:rPr lang="en-IN" sz="1200" dirty="0" err="1" smtClean="0">
                <a:latin typeface="Times New Roman" pitchFamily="18" charset="0"/>
                <a:cs typeface="Times New Roman" pitchFamily="18" charset="0"/>
              </a:rPr>
              <a:t>validation_generator</a:t>
            </a:r>
            <a:r>
              <a:rPr lang="en-IN" sz="1200" dirty="0" smtClean="0">
                <a:latin typeface="Times New Roman" pitchFamily="18" charset="0"/>
                <a:cs typeface="Times New Roman" pitchFamily="18" charset="0"/>
              </a:rPr>
              <a:t>,</a:t>
            </a:r>
          </a:p>
          <a:p>
            <a:r>
              <a:rPr lang="en-IN" sz="1200" dirty="0" smtClean="0">
                <a:latin typeface="Times New Roman" pitchFamily="18" charset="0"/>
                <a:cs typeface="Times New Roman" pitchFamily="18" charset="0"/>
              </a:rPr>
              <a:t>                              </a:t>
            </a:r>
            <a:r>
              <a:rPr lang="en-IN" sz="1200" dirty="0" err="1" smtClean="0">
                <a:latin typeface="Times New Roman" pitchFamily="18" charset="0"/>
                <a:cs typeface="Times New Roman" pitchFamily="18" charset="0"/>
              </a:rPr>
              <a:t>callbacks</a:t>
            </a:r>
            <a:r>
              <a:rPr lang="en-IN" sz="1200" dirty="0" smtClean="0">
                <a:latin typeface="Times New Roman" pitchFamily="18" charset="0"/>
                <a:cs typeface="Times New Roman" pitchFamily="18" charset="0"/>
              </a:rPr>
              <a:t>=[checkpoint])</a:t>
            </a:r>
          </a:p>
          <a:p>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269238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IMPLEMENTATION</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smtClean="0">
                <a:latin typeface="Times New Roman" pitchFamily="18" charset="0"/>
                <a:cs typeface="Times New Roman" pitchFamily="18" charset="0"/>
              </a:rPr>
              <a:t>TESTING AND LIVE DETECTION</a:t>
            </a:r>
          </a:p>
          <a:p>
            <a:pPr marL="355600" indent="-355600">
              <a:lnSpc>
                <a:spcPct val="150000"/>
              </a:lnSpc>
              <a:buFont typeface="Wingdings" panose="05000000000000000000" pitchFamily="2" charset="2"/>
              <a:buChar char="v"/>
            </a:pPr>
            <a:endParaRPr lang="en-US" b="1" dirty="0" smtClean="0">
              <a:latin typeface="Times New Roman" pitchFamily="18" charset="0"/>
              <a:cs typeface="Times New Roman" pitchFamily="18" charset="0"/>
            </a:endParaRP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
        <p:nvSpPr>
          <p:cNvPr id="4" name="TextBox 3"/>
          <p:cNvSpPr txBox="1"/>
          <p:nvPr/>
        </p:nvSpPr>
        <p:spPr>
          <a:xfrm>
            <a:off x="623392" y="1556792"/>
            <a:ext cx="5184576" cy="4955203"/>
          </a:xfrm>
          <a:prstGeom prst="rect">
            <a:avLst/>
          </a:prstGeom>
          <a:noFill/>
        </p:spPr>
        <p:txBody>
          <a:bodyPr wrap="square" rtlCol="0">
            <a:spAutoFit/>
          </a:bodyPr>
          <a:lstStyle/>
          <a:p>
            <a:r>
              <a:rPr lang="en-IN" sz="1400" dirty="0" err="1">
                <a:latin typeface="Times New Roman" pitchFamily="18" charset="0"/>
                <a:cs typeface="Times New Roman" pitchFamily="18" charset="0"/>
              </a:rPr>
              <a:t>haarcascade</a:t>
            </a:r>
            <a:r>
              <a:rPr lang="en-IN" sz="1400" dirty="0">
                <a:latin typeface="Times New Roman" pitchFamily="18" charset="0"/>
                <a:cs typeface="Times New Roman" pitchFamily="18" charset="0"/>
              </a:rPr>
              <a:t> = cv2.CascadeClassifier(cv2.data.haarcascades + 'haarcascade_frontalface_default.xml')</a:t>
            </a:r>
          </a:p>
          <a:p>
            <a:r>
              <a:rPr lang="en-IN" sz="1400" dirty="0">
                <a:latin typeface="Times New Roman" pitchFamily="18" charset="0"/>
                <a:cs typeface="Times New Roman" pitchFamily="18" charset="0"/>
              </a:rPr>
              <a:t> </a:t>
            </a:r>
          </a:p>
          <a:p>
            <a:r>
              <a:rPr lang="en-IN" sz="1400" dirty="0">
                <a:latin typeface="Times New Roman" pitchFamily="18" charset="0"/>
                <a:cs typeface="Times New Roman" pitchFamily="18" charset="0"/>
              </a:rPr>
              <a:t>while True:</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rval</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 = </a:t>
            </a:r>
            <a:r>
              <a:rPr lang="en-IN" sz="1400" dirty="0" err="1">
                <a:latin typeface="Times New Roman" pitchFamily="18" charset="0"/>
                <a:cs typeface="Times New Roman" pitchFamily="18" charset="0"/>
              </a:rPr>
              <a:t>cap.read</a:t>
            </a:r>
            <a:r>
              <a:rPr lang="en-IN" sz="1400" dirty="0">
                <a:latin typeface="Times New Roman" pitchFamily="18" charset="0"/>
                <a:cs typeface="Times New Roman" pitchFamily="18" charset="0"/>
              </a:rPr>
              <a:t>()</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=cv2.flip(im,1,1) </a:t>
            </a:r>
          </a:p>
          <a:p>
            <a:r>
              <a:rPr lang="en-IN" sz="1400" dirty="0">
                <a:latin typeface="Times New Roman" pitchFamily="18" charset="0"/>
                <a:cs typeface="Times New Roman" pitchFamily="18" charset="0"/>
              </a:rPr>
              <a:t> </a:t>
            </a:r>
          </a:p>
          <a:p>
            <a:r>
              <a:rPr lang="en-IN" sz="1400" dirty="0">
                <a:latin typeface="Times New Roman" pitchFamily="18" charset="0"/>
                <a:cs typeface="Times New Roman" pitchFamily="18" charset="0"/>
              </a:rPr>
              <a:t>    </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rerect_size</a:t>
            </a:r>
            <a:r>
              <a:rPr lang="en-IN" sz="1400" dirty="0">
                <a:latin typeface="Times New Roman" pitchFamily="18" charset="0"/>
                <a:cs typeface="Times New Roman" pitchFamily="18" charset="0"/>
              </a:rPr>
              <a:t> = cv2.resize(</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im.shape</a:t>
            </a:r>
            <a:r>
              <a:rPr lang="en-IN" sz="1400" dirty="0">
                <a:latin typeface="Times New Roman" pitchFamily="18" charset="0"/>
                <a:cs typeface="Times New Roman" pitchFamily="18" charset="0"/>
              </a:rPr>
              <a:t>[1] // </a:t>
            </a:r>
            <a:r>
              <a:rPr lang="en-IN" sz="1400" dirty="0" err="1">
                <a:latin typeface="Times New Roman" pitchFamily="18" charset="0"/>
                <a:cs typeface="Times New Roman" pitchFamily="18" charset="0"/>
              </a:rPr>
              <a:t>rect_size</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im.shape</a:t>
            </a:r>
            <a:r>
              <a:rPr lang="en-IN" sz="1400" dirty="0">
                <a:latin typeface="Times New Roman" pitchFamily="18" charset="0"/>
                <a:cs typeface="Times New Roman" pitchFamily="18" charset="0"/>
              </a:rPr>
              <a:t>[0] // </a:t>
            </a:r>
            <a:r>
              <a:rPr lang="en-IN" sz="1400" dirty="0" err="1">
                <a:latin typeface="Times New Roman" pitchFamily="18" charset="0"/>
                <a:cs typeface="Times New Roman" pitchFamily="18" charset="0"/>
              </a:rPr>
              <a:t>rect_size</a:t>
            </a:r>
            <a:r>
              <a:rPr lang="en-IN" sz="1400" dirty="0">
                <a:latin typeface="Times New Roman" pitchFamily="18" charset="0"/>
                <a:cs typeface="Times New Roman" pitchFamily="18" charset="0"/>
              </a:rPr>
              <a:t>))</a:t>
            </a:r>
          </a:p>
          <a:p>
            <a:r>
              <a:rPr lang="en-IN" sz="1400" dirty="0">
                <a:latin typeface="Times New Roman" pitchFamily="18" charset="0"/>
                <a:cs typeface="Times New Roman" pitchFamily="18" charset="0"/>
              </a:rPr>
              <a:t>    faces = </a:t>
            </a:r>
            <a:r>
              <a:rPr lang="en-IN" sz="1400" dirty="0" err="1">
                <a:latin typeface="Times New Roman" pitchFamily="18" charset="0"/>
                <a:cs typeface="Times New Roman" pitchFamily="18" charset="0"/>
              </a:rPr>
              <a:t>haarcascade.detectMultiScale</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rerect_size</a:t>
            </a:r>
            <a:r>
              <a:rPr lang="en-IN" sz="1400" dirty="0">
                <a:latin typeface="Times New Roman" pitchFamily="18" charset="0"/>
                <a:cs typeface="Times New Roman" pitchFamily="18" charset="0"/>
              </a:rPr>
              <a:t>)</a:t>
            </a:r>
          </a:p>
          <a:p>
            <a:r>
              <a:rPr lang="en-IN" sz="1400" dirty="0">
                <a:latin typeface="Times New Roman" pitchFamily="18" charset="0"/>
                <a:cs typeface="Times New Roman" pitchFamily="18" charset="0"/>
              </a:rPr>
              <a:t>    for f in faces:</a:t>
            </a:r>
          </a:p>
          <a:p>
            <a:r>
              <a:rPr lang="en-IN" sz="1400" dirty="0">
                <a:latin typeface="Times New Roman" pitchFamily="18" charset="0"/>
                <a:cs typeface="Times New Roman" pitchFamily="18" charset="0"/>
              </a:rPr>
              <a:t>        (x, y, w, h) = [v * </a:t>
            </a:r>
            <a:r>
              <a:rPr lang="en-IN" sz="1400" dirty="0" err="1">
                <a:latin typeface="Times New Roman" pitchFamily="18" charset="0"/>
                <a:cs typeface="Times New Roman" pitchFamily="18" charset="0"/>
              </a:rPr>
              <a:t>rect_size</a:t>
            </a:r>
            <a:r>
              <a:rPr lang="en-IN" sz="1400" dirty="0">
                <a:latin typeface="Times New Roman" pitchFamily="18" charset="0"/>
                <a:cs typeface="Times New Roman" pitchFamily="18" charset="0"/>
              </a:rPr>
              <a:t> for v in f] </a:t>
            </a:r>
          </a:p>
          <a:p>
            <a:r>
              <a:rPr lang="en-IN" sz="1400" dirty="0">
                <a:latin typeface="Times New Roman" pitchFamily="18" charset="0"/>
                <a:cs typeface="Times New Roman" pitchFamily="18" charset="0"/>
              </a:rPr>
              <a:t>        </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face_img</a:t>
            </a:r>
            <a:r>
              <a:rPr lang="en-IN" sz="1400" dirty="0">
                <a:latin typeface="Times New Roman" pitchFamily="18" charset="0"/>
                <a:cs typeface="Times New Roman" pitchFamily="18" charset="0"/>
              </a:rPr>
              <a:t> = </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y:y+h</a:t>
            </a:r>
            <a:r>
              <a:rPr lang="en-IN" sz="1400" dirty="0">
                <a:latin typeface="Times New Roman" pitchFamily="18" charset="0"/>
                <a:cs typeface="Times New Roman" pitchFamily="18" charset="0"/>
              </a:rPr>
              <a:t>, x:x+w]</a:t>
            </a:r>
          </a:p>
          <a:p>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rerect_sized</a:t>
            </a:r>
            <a:r>
              <a:rPr lang="en-IN" sz="1400" dirty="0">
                <a:latin typeface="Times New Roman" pitchFamily="18" charset="0"/>
                <a:cs typeface="Times New Roman" pitchFamily="18" charset="0"/>
              </a:rPr>
              <a:t>=cv2.resize(</a:t>
            </a:r>
            <a:r>
              <a:rPr lang="en-IN" sz="1400" dirty="0" err="1">
                <a:latin typeface="Times New Roman" pitchFamily="18" charset="0"/>
                <a:cs typeface="Times New Roman" pitchFamily="18" charset="0"/>
              </a:rPr>
              <a:t>face_img</a:t>
            </a:r>
            <a:r>
              <a:rPr lang="en-IN" sz="1400" dirty="0">
                <a:latin typeface="Times New Roman" pitchFamily="18" charset="0"/>
                <a:cs typeface="Times New Roman" pitchFamily="18" charset="0"/>
              </a:rPr>
              <a:t>,(150,150))</a:t>
            </a:r>
          </a:p>
          <a:p>
            <a:r>
              <a:rPr lang="en-IN" sz="1400" dirty="0">
                <a:latin typeface="Times New Roman" pitchFamily="18" charset="0"/>
                <a:cs typeface="Times New Roman" pitchFamily="18" charset="0"/>
              </a:rPr>
              <a:t>        normalized=</a:t>
            </a:r>
            <a:r>
              <a:rPr lang="en-IN" sz="1400" dirty="0" err="1">
                <a:latin typeface="Times New Roman" pitchFamily="18" charset="0"/>
                <a:cs typeface="Times New Roman" pitchFamily="18" charset="0"/>
              </a:rPr>
              <a:t>rerect_sized</a:t>
            </a:r>
            <a:r>
              <a:rPr lang="en-IN" sz="1400" dirty="0">
                <a:latin typeface="Times New Roman" pitchFamily="18" charset="0"/>
                <a:cs typeface="Times New Roman" pitchFamily="18" charset="0"/>
              </a:rPr>
              <a:t>/255.0</a:t>
            </a:r>
          </a:p>
          <a:p>
            <a:r>
              <a:rPr lang="en-IN" sz="1400" dirty="0">
                <a:latin typeface="Times New Roman" pitchFamily="18" charset="0"/>
                <a:cs typeface="Times New Roman" pitchFamily="18" charset="0"/>
              </a:rPr>
              <a:t>        reshaped=</a:t>
            </a:r>
            <a:r>
              <a:rPr lang="en-IN" sz="1400" dirty="0" err="1">
                <a:latin typeface="Times New Roman" pitchFamily="18" charset="0"/>
                <a:cs typeface="Times New Roman" pitchFamily="18" charset="0"/>
              </a:rPr>
              <a:t>np.reshape</a:t>
            </a:r>
            <a:r>
              <a:rPr lang="en-IN" sz="1400" dirty="0">
                <a:latin typeface="Times New Roman" pitchFamily="18" charset="0"/>
                <a:cs typeface="Times New Roman" pitchFamily="18" charset="0"/>
              </a:rPr>
              <a:t>(normalized,(1,150,150,3))</a:t>
            </a:r>
          </a:p>
          <a:p>
            <a:r>
              <a:rPr lang="en-IN" sz="1400" dirty="0">
                <a:latin typeface="Times New Roman" pitchFamily="18" charset="0"/>
                <a:cs typeface="Times New Roman" pitchFamily="18" charset="0"/>
              </a:rPr>
              <a:t>        reshaped = </a:t>
            </a:r>
            <a:r>
              <a:rPr lang="en-IN" sz="1400" dirty="0" err="1">
                <a:latin typeface="Times New Roman" pitchFamily="18" charset="0"/>
                <a:cs typeface="Times New Roman" pitchFamily="18" charset="0"/>
              </a:rPr>
              <a:t>np.vstack</a:t>
            </a:r>
            <a:r>
              <a:rPr lang="en-IN" sz="1400" dirty="0">
                <a:latin typeface="Times New Roman" pitchFamily="18" charset="0"/>
                <a:cs typeface="Times New Roman" pitchFamily="18" charset="0"/>
              </a:rPr>
              <a:t>([reshaped])</a:t>
            </a:r>
          </a:p>
          <a:p>
            <a:r>
              <a:rPr lang="en-IN" sz="1400" dirty="0">
                <a:latin typeface="Times New Roman" pitchFamily="18" charset="0"/>
                <a:cs typeface="Times New Roman" pitchFamily="18" charset="0"/>
              </a:rPr>
              <a:t>        result=</a:t>
            </a:r>
            <a:r>
              <a:rPr lang="en-IN" sz="1400" dirty="0" err="1">
                <a:latin typeface="Times New Roman" pitchFamily="18" charset="0"/>
                <a:cs typeface="Times New Roman" pitchFamily="18" charset="0"/>
              </a:rPr>
              <a:t>model.predict</a:t>
            </a:r>
            <a:r>
              <a:rPr lang="en-IN" sz="1400" dirty="0">
                <a:latin typeface="Times New Roman" pitchFamily="18" charset="0"/>
                <a:cs typeface="Times New Roman" pitchFamily="18" charset="0"/>
              </a:rPr>
              <a:t>(reshaped)</a:t>
            </a:r>
          </a:p>
          <a:p>
            <a:r>
              <a:rPr lang="en-IN" sz="1200" dirty="0"/>
              <a:t> </a:t>
            </a:r>
          </a:p>
          <a:p>
            <a:r>
              <a:rPr lang="en-IN" sz="1200" dirty="0"/>
              <a:t>        </a:t>
            </a:r>
          </a:p>
          <a:p>
            <a:r>
              <a:rPr lang="en-IN" sz="1200" dirty="0"/>
              <a:t>        </a:t>
            </a:r>
            <a:endParaRPr lang="en-IN" sz="1200" dirty="0">
              <a:latin typeface="Times New Roman" pitchFamily="18" charset="0"/>
              <a:ea typeface="Tahoma" pitchFamily="34" charset="0"/>
              <a:cs typeface="Times New Roman" pitchFamily="18" charset="0"/>
            </a:endParaRPr>
          </a:p>
        </p:txBody>
      </p:sp>
      <p:sp>
        <p:nvSpPr>
          <p:cNvPr id="7" name="TextBox 6"/>
          <p:cNvSpPr txBox="1"/>
          <p:nvPr/>
        </p:nvSpPr>
        <p:spPr>
          <a:xfrm>
            <a:off x="6888088" y="1526208"/>
            <a:ext cx="4320480" cy="4370427"/>
          </a:xfrm>
          <a:prstGeom prst="rect">
            <a:avLst/>
          </a:prstGeom>
          <a:noFill/>
        </p:spPr>
        <p:txBody>
          <a:bodyPr wrap="square" rtlCol="0">
            <a:spAutoFit/>
          </a:bodyPr>
          <a:lstStyle/>
          <a:p>
            <a:pPr lvl="1"/>
            <a:r>
              <a:rPr lang="en-IN" sz="1400" dirty="0">
                <a:latin typeface="Times New Roman" pitchFamily="18" charset="0"/>
                <a:cs typeface="Times New Roman" pitchFamily="18" charset="0"/>
              </a:rPr>
              <a:t>label=</a:t>
            </a:r>
            <a:r>
              <a:rPr lang="en-IN" sz="1400" dirty="0" err="1">
                <a:latin typeface="Times New Roman" pitchFamily="18" charset="0"/>
                <a:cs typeface="Times New Roman" pitchFamily="18" charset="0"/>
              </a:rPr>
              <a:t>np.argmax</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result,axis</a:t>
            </a:r>
            <a:r>
              <a:rPr lang="en-IN" sz="1400" dirty="0">
                <a:latin typeface="Times New Roman" pitchFamily="18" charset="0"/>
                <a:cs typeface="Times New Roman" pitchFamily="18" charset="0"/>
              </a:rPr>
              <a:t>=1)[0]</a:t>
            </a:r>
          </a:p>
          <a:p>
            <a:pPr lvl="1"/>
            <a:r>
              <a:rPr lang="en-IN" sz="1400" dirty="0">
                <a:latin typeface="Times New Roman" pitchFamily="18" charset="0"/>
                <a:cs typeface="Times New Roman" pitchFamily="18" charset="0"/>
              </a:rPr>
              <a:t>      </a:t>
            </a:r>
          </a:p>
          <a:p>
            <a:pPr lvl="1"/>
            <a:r>
              <a:rPr lang="en-IN" sz="1400" dirty="0">
                <a:latin typeface="Times New Roman" pitchFamily="18" charset="0"/>
                <a:cs typeface="Times New Roman" pitchFamily="18" charset="0"/>
              </a:rPr>
              <a:t>        cv2.rectangle(</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x,y</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x+w,y+h</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GR_dict</a:t>
            </a:r>
            <a:r>
              <a:rPr lang="en-IN" sz="1400" dirty="0">
                <a:latin typeface="Times New Roman" pitchFamily="18" charset="0"/>
                <a:cs typeface="Times New Roman" pitchFamily="18" charset="0"/>
              </a:rPr>
              <a:t>[label],2)</a:t>
            </a:r>
          </a:p>
          <a:p>
            <a:pPr lvl="1"/>
            <a:r>
              <a:rPr lang="en-IN" sz="1400" dirty="0">
                <a:latin typeface="Times New Roman" pitchFamily="18" charset="0"/>
                <a:cs typeface="Times New Roman" pitchFamily="18" charset="0"/>
              </a:rPr>
              <a:t>        cv2.rectangle(</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,(x,y-40),(</a:t>
            </a:r>
            <a:r>
              <a:rPr lang="en-IN" sz="1400" dirty="0" err="1">
                <a:latin typeface="Times New Roman" pitchFamily="18" charset="0"/>
                <a:cs typeface="Times New Roman" pitchFamily="18" charset="0"/>
              </a:rPr>
              <a:t>x+w,y</a:t>
            </a:r>
            <a:r>
              <a:rPr lang="en-IN" sz="1400" dirty="0">
                <a:latin typeface="Times New Roman" pitchFamily="18" charset="0"/>
                <a:cs typeface="Times New Roman" pitchFamily="18" charset="0"/>
              </a:rPr>
              <a:t>),</a:t>
            </a:r>
            <a:r>
              <a:rPr lang="en-IN" sz="1400" dirty="0" err="1">
                <a:latin typeface="Times New Roman" pitchFamily="18" charset="0"/>
                <a:cs typeface="Times New Roman" pitchFamily="18" charset="0"/>
              </a:rPr>
              <a:t>GR_dict</a:t>
            </a:r>
            <a:r>
              <a:rPr lang="en-IN" sz="1400" dirty="0">
                <a:latin typeface="Times New Roman" pitchFamily="18" charset="0"/>
                <a:cs typeface="Times New Roman" pitchFamily="18" charset="0"/>
              </a:rPr>
              <a:t>[label],-1)</a:t>
            </a:r>
          </a:p>
          <a:p>
            <a:pPr lvl="1"/>
            <a:r>
              <a:rPr lang="en-IN" sz="1400" dirty="0">
                <a:latin typeface="Times New Roman" pitchFamily="18" charset="0"/>
                <a:cs typeface="Times New Roman" pitchFamily="18" charset="0"/>
              </a:rPr>
              <a:t>        cv2.putText(</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 results[label], (x, y-10),cv2.FONT_HERSHEY_SIMPLEX,0.8,(255,255,255),2)</a:t>
            </a:r>
          </a:p>
          <a:p>
            <a:pPr lvl="1"/>
            <a:r>
              <a:rPr lang="en-IN" sz="1400" dirty="0">
                <a:latin typeface="Times New Roman" pitchFamily="18" charset="0"/>
                <a:cs typeface="Times New Roman" pitchFamily="18" charset="0"/>
              </a:rPr>
              <a:t> </a:t>
            </a:r>
          </a:p>
          <a:p>
            <a:pPr lvl="1"/>
            <a:r>
              <a:rPr lang="en-IN" sz="1400" dirty="0">
                <a:latin typeface="Times New Roman" pitchFamily="18" charset="0"/>
                <a:cs typeface="Times New Roman" pitchFamily="18" charset="0"/>
              </a:rPr>
              <a:t>    cv2.imshow('LIVE',   </a:t>
            </a:r>
            <a:r>
              <a:rPr lang="en-IN" sz="1400" dirty="0" err="1">
                <a:latin typeface="Times New Roman" pitchFamily="18" charset="0"/>
                <a:cs typeface="Times New Roman" pitchFamily="18" charset="0"/>
              </a:rPr>
              <a:t>im</a:t>
            </a:r>
            <a:r>
              <a:rPr lang="en-IN" sz="1400" dirty="0">
                <a:latin typeface="Times New Roman" pitchFamily="18" charset="0"/>
                <a:cs typeface="Times New Roman" pitchFamily="18" charset="0"/>
              </a:rPr>
              <a:t>)</a:t>
            </a:r>
          </a:p>
          <a:p>
            <a:pPr lvl="1"/>
            <a:r>
              <a:rPr lang="en-IN" sz="1400" dirty="0">
                <a:latin typeface="Times New Roman" pitchFamily="18" charset="0"/>
                <a:cs typeface="Times New Roman" pitchFamily="18" charset="0"/>
              </a:rPr>
              <a:t>    key = cv2.waitKey(10)</a:t>
            </a:r>
          </a:p>
          <a:p>
            <a:pPr lvl="1"/>
            <a:r>
              <a:rPr lang="en-IN" sz="1400" dirty="0">
                <a:latin typeface="Times New Roman" pitchFamily="18" charset="0"/>
                <a:cs typeface="Times New Roman" pitchFamily="18" charset="0"/>
              </a:rPr>
              <a:t>    </a:t>
            </a:r>
          </a:p>
          <a:p>
            <a:pPr lvl="1"/>
            <a:r>
              <a:rPr lang="en-IN" sz="1400" dirty="0">
                <a:latin typeface="Times New Roman" pitchFamily="18" charset="0"/>
                <a:cs typeface="Times New Roman" pitchFamily="18" charset="0"/>
              </a:rPr>
              <a:t>    if key == 27: </a:t>
            </a:r>
          </a:p>
          <a:p>
            <a:pPr lvl="1"/>
            <a:r>
              <a:rPr lang="en-IN" sz="1400" dirty="0">
                <a:latin typeface="Times New Roman" pitchFamily="18" charset="0"/>
                <a:cs typeface="Times New Roman" pitchFamily="18" charset="0"/>
              </a:rPr>
              <a:t>        break</a:t>
            </a:r>
          </a:p>
          <a:p>
            <a:r>
              <a:rPr lang="en-IN" sz="1400" dirty="0">
                <a:latin typeface="Times New Roman" pitchFamily="18" charset="0"/>
                <a:cs typeface="Times New Roman" pitchFamily="18" charset="0"/>
              </a:rPr>
              <a:t> </a:t>
            </a:r>
          </a:p>
          <a:p>
            <a:r>
              <a:rPr lang="en-IN" sz="1400" dirty="0" err="1">
                <a:latin typeface="Times New Roman" pitchFamily="18" charset="0"/>
                <a:cs typeface="Times New Roman" pitchFamily="18" charset="0"/>
              </a:rPr>
              <a:t>cap.release</a:t>
            </a:r>
            <a:r>
              <a:rPr lang="en-IN" sz="1400" dirty="0">
                <a:latin typeface="Times New Roman" pitchFamily="18" charset="0"/>
                <a:cs typeface="Times New Roman" pitchFamily="18" charset="0"/>
              </a:rPr>
              <a:t>()</a:t>
            </a:r>
          </a:p>
          <a:p>
            <a:r>
              <a:rPr lang="en-IN" sz="1400" dirty="0">
                <a:latin typeface="Times New Roman" pitchFamily="18" charset="0"/>
                <a:cs typeface="Times New Roman" pitchFamily="18" charset="0"/>
              </a:rPr>
              <a:t> </a:t>
            </a:r>
          </a:p>
          <a:p>
            <a:r>
              <a:rPr lang="en-IN" sz="1400" dirty="0">
                <a:latin typeface="Times New Roman" pitchFamily="18" charset="0"/>
                <a:cs typeface="Times New Roman" pitchFamily="18" charset="0"/>
              </a:rPr>
              <a:t>cv2.destroyAllWindows()</a:t>
            </a:r>
          </a:p>
          <a:p>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val="254706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0513168" cy="4400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can also be observed in the accuracy loss graph obtained </a:t>
            </a:r>
            <a:r>
              <a:rPr lang="en-US" sz="1800" dirty="0" smtClean="0">
                <a:latin typeface="Times New Roman" pitchFamily="18" charset="0"/>
                <a:cs typeface="Times New Roman" pitchFamily="18" charset="0"/>
              </a:rPr>
              <a:t>below:</a:t>
            </a:r>
          </a:p>
          <a:p>
            <a:pPr lvl="1">
              <a:lnSpc>
                <a:spcPct val="150000"/>
              </a:lnSpc>
            </a:pPr>
            <a:r>
              <a:rPr lang="en-US" dirty="0">
                <a:latin typeface="Times New Roman" pitchFamily="18" charset="0"/>
                <a:cs typeface="Times New Roman" pitchFamily="18" charset="0"/>
              </a:rPr>
              <a:t>The accuracy of the model is 92%. </a:t>
            </a:r>
            <a:endParaRPr lang="en-IN" dirty="0" smtClean="0">
              <a:latin typeface="Times New Roman" pitchFamily="18" charset="0"/>
              <a:cs typeface="Times New Roman" pitchFamily="18" charset="0"/>
            </a:endParaRPr>
          </a:p>
          <a:p>
            <a:pPr lvl="1">
              <a:lnSpc>
                <a:spcPct val="150000"/>
              </a:lnSpc>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loss value is below 0.1. </a:t>
            </a:r>
            <a:endParaRPr lang="en-IN" dirty="0">
              <a:latin typeface="Times New Roman" pitchFamily="18" charset="0"/>
              <a:cs typeface="Times New Roman" pitchFamily="18" charset="0"/>
            </a:endParaRPr>
          </a:p>
          <a:p>
            <a:pPr lvl="0">
              <a:lnSpc>
                <a:spcPct val="150000"/>
              </a:lnSpc>
            </a:pPr>
            <a:r>
              <a:rPr lang="en-US" sz="1800" dirty="0">
                <a:latin typeface="Times New Roman" pitchFamily="18" charset="0"/>
                <a:cs typeface="Times New Roman" pitchFamily="18" charset="0"/>
              </a:rPr>
              <a:t>It can be observed that with every iteration of the model training, the loss is getting gradually decreased and the accuracy is getting </a:t>
            </a:r>
            <a:r>
              <a:rPr lang="en-US" sz="1800" dirty="0" smtClean="0">
                <a:latin typeface="Times New Roman" pitchFamily="18" charset="0"/>
                <a:cs typeface="Times New Roman" pitchFamily="18" charset="0"/>
              </a:rPr>
              <a:t>increased.</a:t>
            </a:r>
            <a:endParaRPr lang="en-IN" sz="1800" dirty="0">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8" name="Picture 7"/>
          <p:cNvPicPr/>
          <p:nvPr/>
        </p:nvPicPr>
        <p:blipFill rotWithShape="1">
          <a:blip r:embed="rId3"/>
          <a:srcRect l="17361" t="35494" r="47917" b="24360"/>
          <a:stretch/>
        </p:blipFill>
        <p:spPr bwMode="auto">
          <a:xfrm>
            <a:off x="1487487" y="3356992"/>
            <a:ext cx="4369539" cy="2919804"/>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4"/>
          <a:srcRect l="17187" t="30864" r="48438" b="28681"/>
          <a:stretch/>
        </p:blipFill>
        <p:spPr bwMode="auto">
          <a:xfrm>
            <a:off x="6601048" y="3361432"/>
            <a:ext cx="4176464" cy="29459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9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RESULTS</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9A39DE3-6D44-4EB6-9B74-A8C7D8E07F8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pic>
        <p:nvPicPr>
          <p:cNvPr id="11" name="Picture 10"/>
          <p:cNvPicPr/>
          <p:nvPr/>
        </p:nvPicPr>
        <p:blipFill rotWithShape="1">
          <a:blip r:embed="rId3"/>
          <a:srcRect l="2329" t="3551" r="50251" b="29586"/>
          <a:stretch/>
        </p:blipFill>
        <p:spPr bwMode="auto">
          <a:xfrm>
            <a:off x="1127448" y="2032625"/>
            <a:ext cx="3609975" cy="2861310"/>
          </a:xfrm>
          <a:prstGeom prst="rect">
            <a:avLst/>
          </a:prstGeom>
          <a:ln>
            <a:noFill/>
          </a:ln>
          <a:extLst>
            <a:ext uri="{53640926-AAD7-44D8-BBD7-CCE9431645EC}">
              <a14:shadowObscured xmlns:a14="http://schemas.microsoft.com/office/drawing/2010/main"/>
            </a:ext>
          </a:extLst>
        </p:spPr>
      </p:pic>
      <p:pic>
        <p:nvPicPr>
          <p:cNvPr id="12" name="Picture 11"/>
          <p:cNvPicPr/>
          <p:nvPr/>
        </p:nvPicPr>
        <p:blipFill rotWithShape="1">
          <a:blip r:embed="rId4"/>
          <a:srcRect l="2496" t="3255" r="50582" b="29560"/>
          <a:stretch/>
        </p:blipFill>
        <p:spPr bwMode="auto">
          <a:xfrm>
            <a:off x="5879976" y="2015609"/>
            <a:ext cx="3869055" cy="31146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311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839416" y="944724"/>
            <a:ext cx="10441160" cy="5292588"/>
          </a:xfrm>
        </p:spPr>
        <p:txBody>
          <a:bodyPr>
            <a:normAutofit/>
          </a:bodyPr>
          <a:lstStyle/>
          <a:p>
            <a:pPr algn="just">
              <a:lnSpc>
                <a:spcPct val="150000"/>
              </a:lnSpc>
            </a:pPr>
            <a:r>
              <a:rPr lang="en-US" sz="1800" dirty="0">
                <a:latin typeface="Times New Roman" pitchFamily="18" charset="0"/>
                <a:ea typeface="Tahoma" pitchFamily="34" charset="0"/>
                <a:cs typeface="Times New Roman" pitchFamily="18" charset="0"/>
              </a:rPr>
              <a:t>As is evident nowadays that face mask detection is very crucial, given the current scenario of the Covid-19 pandemic, this project was an attempt in creating a simple face mask </a:t>
            </a:r>
            <a:r>
              <a:rPr lang="en-US" sz="1800" dirty="0" err="1">
                <a:latin typeface="Times New Roman" pitchFamily="18" charset="0"/>
                <a:ea typeface="Tahoma" pitchFamily="34" charset="0"/>
                <a:cs typeface="Times New Roman" pitchFamily="18" charset="0"/>
              </a:rPr>
              <a:t>detetctor</a:t>
            </a:r>
            <a:r>
              <a:rPr lang="en-US" sz="1800" dirty="0" smtClean="0">
                <a:latin typeface="Times New Roman" pitchFamily="18" charset="0"/>
                <a:ea typeface="Tahoma" pitchFamily="34" charset="0"/>
                <a:cs typeface="Times New Roman" pitchFamily="18" charset="0"/>
              </a:rPr>
              <a:t>..</a:t>
            </a:r>
          </a:p>
          <a:p>
            <a:pPr algn="just">
              <a:lnSpc>
                <a:spcPct val="150000"/>
              </a:lnSpc>
            </a:pPr>
            <a:r>
              <a:rPr lang="en-US" sz="1800" dirty="0" smtClean="0">
                <a:latin typeface="Times New Roman" pitchFamily="18" charset="0"/>
                <a:ea typeface="Tahoma" pitchFamily="34" charset="0"/>
                <a:cs typeface="Times New Roman" pitchFamily="18" charset="0"/>
              </a:rPr>
              <a:t>In </a:t>
            </a:r>
            <a:r>
              <a:rPr lang="en-US" sz="1800" dirty="0">
                <a:latin typeface="Times New Roman" pitchFamily="18" charset="0"/>
                <a:ea typeface="Tahoma" pitchFamily="34" charset="0"/>
                <a:cs typeface="Times New Roman" pitchFamily="18" charset="0"/>
              </a:rPr>
              <a:t>this project, a deep learning model for face mask detection was developed with the help of Convolutional Neural Networks using Python, </a:t>
            </a:r>
            <a:r>
              <a:rPr lang="en-US" sz="1800" dirty="0" err="1">
                <a:latin typeface="Times New Roman" pitchFamily="18" charset="0"/>
                <a:ea typeface="Tahoma" pitchFamily="34" charset="0"/>
                <a:cs typeface="Times New Roman" pitchFamily="18" charset="0"/>
              </a:rPr>
              <a:t>Keras</a:t>
            </a:r>
            <a:r>
              <a:rPr lang="en-US" sz="1800" dirty="0">
                <a:latin typeface="Times New Roman" pitchFamily="18" charset="0"/>
                <a:ea typeface="Tahoma" pitchFamily="34" charset="0"/>
                <a:cs typeface="Times New Roman" pitchFamily="18" charset="0"/>
              </a:rPr>
              <a:t>, and </a:t>
            </a:r>
            <a:r>
              <a:rPr lang="en-US" sz="1800" dirty="0" err="1">
                <a:latin typeface="Times New Roman" pitchFamily="18" charset="0"/>
                <a:ea typeface="Tahoma" pitchFamily="34" charset="0"/>
                <a:cs typeface="Times New Roman" pitchFamily="18" charset="0"/>
              </a:rPr>
              <a:t>OpenCV</a:t>
            </a:r>
            <a:r>
              <a:rPr lang="en-US" sz="1800" dirty="0">
                <a:latin typeface="Times New Roman" pitchFamily="18" charset="0"/>
                <a:ea typeface="Tahoma" pitchFamily="34" charset="0"/>
                <a:cs typeface="Times New Roman" pitchFamily="18" charset="0"/>
              </a:rPr>
              <a:t>. </a:t>
            </a:r>
            <a:endParaRPr lang="en-US" sz="1800" dirty="0" smtClean="0">
              <a:latin typeface="Times New Roman" pitchFamily="18" charset="0"/>
              <a:ea typeface="Tahoma" pitchFamily="34" charset="0"/>
              <a:cs typeface="Times New Roman" pitchFamily="18" charset="0"/>
            </a:endParaRPr>
          </a:p>
          <a:p>
            <a:pPr algn="just">
              <a:lnSpc>
                <a:spcPct val="150000"/>
              </a:lnSpc>
            </a:pPr>
            <a:r>
              <a:rPr lang="en-US" sz="1800" dirty="0" smtClean="0">
                <a:latin typeface="Times New Roman" pitchFamily="18" charset="0"/>
                <a:ea typeface="Tahoma" pitchFamily="34" charset="0"/>
                <a:cs typeface="Times New Roman" pitchFamily="18" charset="0"/>
              </a:rPr>
              <a:t>The </a:t>
            </a:r>
            <a:r>
              <a:rPr lang="en-US" sz="1800" dirty="0">
                <a:latin typeface="Times New Roman" pitchFamily="18" charset="0"/>
                <a:ea typeface="Tahoma" pitchFamily="34" charset="0"/>
                <a:cs typeface="Times New Roman" pitchFamily="18" charset="0"/>
              </a:rPr>
              <a:t>observed model proved to be 92% accurate in the detection of the presence of masks on the person’s face. </a:t>
            </a:r>
            <a:endParaRPr lang="en-IN" sz="1800" dirty="0">
              <a:latin typeface="Times New Roman" pitchFamily="18" charset="0"/>
              <a:ea typeface="Tahoma" pitchFamily="34" charset="0"/>
              <a:cs typeface="Times New Roman" pitchFamily="18" charset="0"/>
            </a:endParaRPr>
          </a:p>
          <a:p>
            <a:pPr>
              <a:lnSpc>
                <a:spcPct val="150000"/>
              </a:lnSpc>
            </a:pPr>
            <a:r>
              <a:rPr lang="en-US" sz="1800" dirty="0" smtClean="0">
                <a:latin typeface="Times New Roman" pitchFamily="18" charset="0"/>
                <a:cs typeface="Times New Roman" pitchFamily="18" charset="0"/>
              </a:rPr>
              <a:t>Face Mask Detection has found its application in various places such in airports, hospitals, offices and other likely public places. </a:t>
            </a: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system has difficulty detecting certain faces when wearing a mask. </a:t>
            </a:r>
          </a:p>
          <a:p>
            <a:pPr algn="just">
              <a:lnSpc>
                <a:spcPct val="150000"/>
              </a:lnSpc>
            </a:pPr>
            <a:r>
              <a:rPr lang="en-US" sz="1800" dirty="0" smtClean="0">
                <a:latin typeface="Times New Roman" pitchFamily="18" charset="0"/>
                <a:cs typeface="Times New Roman" pitchFamily="18" charset="0"/>
              </a:rPr>
              <a:t>This problem is due to the fact that initially, the Open CV Deep Learning based face detector was being used and it is not designed to detect faces with masks. </a:t>
            </a:r>
          </a:p>
          <a:p>
            <a:pPr algn="just">
              <a:lnSpc>
                <a:spcPct val="150000"/>
              </a:lnSpc>
            </a:pPr>
            <a:r>
              <a:rPr lang="en-US" sz="1800" dirty="0" smtClean="0">
                <a:latin typeface="Times New Roman" pitchFamily="18" charset="0"/>
                <a:cs typeface="Times New Roman" pitchFamily="18" charset="0"/>
              </a:rPr>
              <a:t>It could also be observed that the face recognition stage is not robust when the detected face presents a certain angle of inclination. </a:t>
            </a:r>
          </a:p>
          <a:p>
            <a:pPr algn="just">
              <a:lnSpc>
                <a:spcPct val="150000"/>
              </a:lnSpc>
            </a:pPr>
            <a:r>
              <a:rPr lang="en-US" sz="1800" dirty="0" smtClean="0">
                <a:latin typeface="Times New Roman" pitchFamily="18" charset="0"/>
                <a:cs typeface="Times New Roman" pitchFamily="18" charset="0"/>
              </a:rPr>
              <a:t>However, this is not a problem of great impact, as this application is oriented to access control and at this point, the person must maintain a firm and straight posture in front of the device that acquires the image.</a:t>
            </a: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370031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36525"/>
            <a:ext cx="7467600" cy="714396"/>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a:lnSpc>
                <a:spcPct val="150000"/>
              </a:lnSpc>
            </a:pPr>
            <a:r>
              <a:rPr lang="en-IN" sz="1800" dirty="0">
                <a:latin typeface="Times New Roman" pitchFamily="18" charset="0"/>
                <a:cs typeface="Times New Roman" pitchFamily="18" charset="0"/>
              </a:rPr>
              <a:t>To circumvent </a:t>
            </a:r>
            <a:r>
              <a:rPr lang="en-IN" sz="1800" dirty="0" smtClean="0">
                <a:latin typeface="Times New Roman" pitchFamily="18" charset="0"/>
                <a:cs typeface="Times New Roman" pitchFamily="18" charset="0"/>
              </a:rPr>
              <a:t>aforementioned issue, we can train </a:t>
            </a:r>
            <a:r>
              <a:rPr lang="en-IN" sz="1800" dirty="0">
                <a:latin typeface="Times New Roman" pitchFamily="18" charset="0"/>
                <a:cs typeface="Times New Roman" pitchFamily="18" charset="0"/>
              </a:rPr>
              <a:t>a two-class object detector that consists of a </a:t>
            </a:r>
            <a:r>
              <a:rPr lang="en-IN" sz="1800" dirty="0" err="1">
                <a:latin typeface="Times New Roman" pitchFamily="18" charset="0"/>
                <a:cs typeface="Times New Roman" pitchFamily="18" charset="0"/>
              </a:rPr>
              <a:t>with_mask</a:t>
            </a:r>
            <a:r>
              <a:rPr lang="en-IN" sz="1800" dirty="0">
                <a:latin typeface="Times New Roman" pitchFamily="18" charset="0"/>
                <a:cs typeface="Times New Roman" pitchFamily="18" charset="0"/>
              </a:rPr>
              <a:t> class and </a:t>
            </a:r>
            <a:r>
              <a:rPr lang="en-IN" sz="1800" dirty="0" err="1">
                <a:latin typeface="Times New Roman" pitchFamily="18" charset="0"/>
                <a:cs typeface="Times New Roman" pitchFamily="18" charset="0"/>
              </a:rPr>
              <a:t>without_mask</a:t>
            </a:r>
            <a:r>
              <a:rPr lang="en-IN" sz="1800" dirty="0">
                <a:latin typeface="Times New Roman" pitchFamily="18" charset="0"/>
                <a:cs typeface="Times New Roman" pitchFamily="18" charset="0"/>
              </a:rPr>
              <a:t> class. Combining an object detector with a dedicated </a:t>
            </a:r>
            <a:r>
              <a:rPr lang="en-IN" sz="1800" dirty="0" err="1">
                <a:latin typeface="Times New Roman" pitchFamily="18" charset="0"/>
                <a:cs typeface="Times New Roman" pitchFamily="18" charset="0"/>
              </a:rPr>
              <a:t>with_mask</a:t>
            </a:r>
            <a:r>
              <a:rPr lang="en-IN" sz="1800" dirty="0">
                <a:latin typeface="Times New Roman" pitchFamily="18" charset="0"/>
                <a:cs typeface="Times New Roman" pitchFamily="18" charset="0"/>
              </a:rPr>
              <a:t> class will allow improvement of the model in two respects. </a:t>
            </a:r>
            <a:endParaRPr lang="en-IN" sz="1800" dirty="0" smtClean="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First</a:t>
            </a:r>
            <a:r>
              <a:rPr lang="en-IN" sz="1800" dirty="0">
                <a:latin typeface="Times New Roman" pitchFamily="18" charset="0"/>
                <a:cs typeface="Times New Roman" pitchFamily="18" charset="0"/>
              </a:rPr>
              <a:t>, the object detector will be able to naturally detect people wearing masks that otherwise would have been impossible for the face detector to detect due to too much of the face being obscured. </a:t>
            </a:r>
            <a:endParaRPr lang="en-IN" sz="1800" dirty="0" smtClean="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Secondly</a:t>
            </a:r>
            <a:r>
              <a:rPr lang="en-IN" sz="1800" dirty="0">
                <a:latin typeface="Times New Roman" pitchFamily="18" charset="0"/>
                <a:cs typeface="Times New Roman" pitchFamily="18" charset="0"/>
              </a:rPr>
              <a:t>, this approach reduces our computer vision pipeline to a single step — rather than applying face detection and then our face mask detector model, all we need to do is apply the object detector to give us bounding boxes for people both </a:t>
            </a:r>
            <a:r>
              <a:rPr lang="en-IN" sz="1800" dirty="0" err="1">
                <a:latin typeface="Times New Roman" pitchFamily="18" charset="0"/>
                <a:cs typeface="Times New Roman" pitchFamily="18" charset="0"/>
              </a:rPr>
              <a:t>with_mask</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without_mask</a:t>
            </a:r>
            <a:r>
              <a:rPr lang="en-IN" sz="1800" dirty="0">
                <a:latin typeface="Times New Roman" pitchFamily="18" charset="0"/>
                <a:cs typeface="Times New Roman" pitchFamily="18" charset="0"/>
              </a:rPr>
              <a:t> in a single forward pass of the network. </a:t>
            </a:r>
            <a:endParaRPr lang="en-IN" sz="1800" dirty="0" smtClean="0">
              <a:latin typeface="Times New Roman" pitchFamily="18" charset="0"/>
              <a:cs typeface="Times New Roman" pitchFamily="18" charset="0"/>
            </a:endParaRPr>
          </a:p>
          <a:p>
            <a:pPr>
              <a:lnSpc>
                <a:spcPct val="150000"/>
              </a:lnSpc>
            </a:pPr>
            <a:r>
              <a:rPr lang="en-IN" sz="1800" dirty="0" smtClean="0">
                <a:latin typeface="Times New Roman" pitchFamily="18" charset="0"/>
                <a:cs typeface="Times New Roman" pitchFamily="18" charset="0"/>
              </a:rPr>
              <a:t>Not </a:t>
            </a:r>
            <a:r>
              <a:rPr lang="en-IN" sz="1800" dirty="0">
                <a:latin typeface="Times New Roman" pitchFamily="18" charset="0"/>
                <a:cs typeface="Times New Roman" pitchFamily="18" charset="0"/>
              </a:rPr>
              <a:t>only is such a method more computationally efficient, it’s also more “elegant” and end-to-end.</a:t>
            </a:r>
          </a:p>
          <a:p>
            <a:endParaRPr lang="en-US" sz="1800" dirty="0"/>
          </a:p>
        </p:txBody>
      </p:sp>
      <p:sp>
        <p:nvSpPr>
          <p:cNvPr id="5" name="Date Placeholder 4">
            <a:extLst>
              <a:ext uri="{FF2B5EF4-FFF2-40B4-BE49-F238E27FC236}">
                <a16:creationId xmlns=""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EE063CF-6D7D-432E-B18C-EBA1A9073E2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[1]</a:t>
            </a:r>
            <a:r>
              <a:rPr lang="en-US"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Gayatri</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Deora</a:t>
            </a:r>
            <a:r>
              <a:rPr lang="en-IN" sz="1700" dirty="0">
                <a:latin typeface="Times New Roman" pitchFamily="18" charset="0"/>
                <a:cs typeface="Times New Roman" pitchFamily="18" charset="0"/>
              </a:rPr>
              <a:t>, Ramakrishna </a:t>
            </a:r>
            <a:r>
              <a:rPr lang="en-IN" sz="1700" dirty="0" err="1">
                <a:latin typeface="Times New Roman" pitchFamily="18" charset="0"/>
                <a:cs typeface="Times New Roman" pitchFamily="18" charset="0"/>
              </a:rPr>
              <a:t>Godhula</a:t>
            </a:r>
            <a:r>
              <a:rPr lang="en-IN" sz="1700" dirty="0">
                <a:latin typeface="Times New Roman" pitchFamily="18" charset="0"/>
                <a:cs typeface="Times New Roman" pitchFamily="18" charset="0"/>
              </a:rPr>
              <a:t> and </a:t>
            </a:r>
            <a:r>
              <a:rPr lang="en-IN" sz="1700" dirty="0" err="1">
                <a:latin typeface="Times New Roman" pitchFamily="18" charset="0"/>
                <a:cs typeface="Times New Roman" pitchFamily="18" charset="0"/>
              </a:rPr>
              <a:t>Dr.</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Vishwas</a:t>
            </a:r>
            <a:r>
              <a:rPr lang="en-IN" sz="1700" dirty="0">
                <a:latin typeface="Times New Roman" pitchFamily="18" charset="0"/>
                <a:cs typeface="Times New Roman" pitchFamily="18" charset="0"/>
              </a:rPr>
              <a:t> </a:t>
            </a:r>
            <a:r>
              <a:rPr lang="en-IN" sz="1700" dirty="0" err="1">
                <a:latin typeface="Times New Roman" pitchFamily="18" charset="0"/>
                <a:cs typeface="Times New Roman" pitchFamily="18" charset="0"/>
              </a:rPr>
              <a:t>Udpikar</a:t>
            </a:r>
            <a:r>
              <a:rPr lang="en-IN" sz="1700" dirty="0">
                <a:latin typeface="Times New Roman" pitchFamily="18" charset="0"/>
                <a:cs typeface="Times New Roman" pitchFamily="18" charset="0"/>
              </a:rPr>
              <a:t> “Study of Masked Face Detection Approach in Video Analytics”. 2016, IEEE Conference on Advances in Signal Processing.</a:t>
            </a:r>
            <a:endParaRPr lang="en-US" sz="1700" dirty="0">
              <a:latin typeface="Times New Roman" pitchFamily="18" charset="0"/>
              <a:cs typeface="Times New Roman" pitchFamily="18" charset="0"/>
            </a:endParaRP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[2] </a:t>
            </a:r>
            <a:r>
              <a:rPr lang="en-IN" sz="1700" dirty="0" smtClean="0">
                <a:latin typeface="Times New Roman" pitchFamily="18" charset="0"/>
                <a:cs typeface="Times New Roman" pitchFamily="18" charset="0"/>
              </a:rPr>
              <a:t> </a:t>
            </a:r>
            <a:r>
              <a:rPr lang="en-IN" sz="1700" dirty="0">
                <a:latin typeface="Times New Roman" pitchFamily="18" charset="0"/>
                <a:cs typeface="Times New Roman" pitchFamily="18" charset="0"/>
              </a:rPr>
              <a:t>S. </a:t>
            </a:r>
            <a:r>
              <a:rPr lang="en-IN" sz="1700" dirty="0" err="1">
                <a:latin typeface="Times New Roman" pitchFamily="18" charset="0"/>
                <a:cs typeface="Times New Roman" pitchFamily="18" charset="0"/>
              </a:rPr>
              <a:t>Meivel</a:t>
            </a:r>
            <a:r>
              <a:rPr lang="en-IN" sz="1700" dirty="0">
                <a:latin typeface="Times New Roman" pitchFamily="18" charset="0"/>
                <a:cs typeface="Times New Roman" pitchFamily="18" charset="0"/>
              </a:rPr>
              <a:t>, K. Indira Devi, S. Uma </a:t>
            </a:r>
            <a:r>
              <a:rPr lang="en-IN" sz="1700" dirty="0" err="1">
                <a:latin typeface="Times New Roman" pitchFamily="18" charset="0"/>
                <a:cs typeface="Times New Roman" pitchFamily="18" charset="0"/>
              </a:rPr>
              <a:t>Maheswari</a:t>
            </a:r>
            <a:r>
              <a:rPr lang="en-IN" sz="1700" dirty="0">
                <a:latin typeface="Times New Roman" pitchFamily="18" charset="0"/>
                <a:cs typeface="Times New Roman" pitchFamily="18" charset="0"/>
              </a:rPr>
              <a:t> , J. </a:t>
            </a:r>
            <a:r>
              <a:rPr lang="en-IN" sz="1700" dirty="0" err="1">
                <a:latin typeface="Times New Roman" pitchFamily="18" charset="0"/>
                <a:cs typeface="Times New Roman" pitchFamily="18" charset="0"/>
              </a:rPr>
              <a:t>Vijaya</a:t>
            </a:r>
            <a:r>
              <a:rPr lang="en-IN" sz="1700" dirty="0">
                <a:latin typeface="Times New Roman" pitchFamily="18" charset="0"/>
                <a:cs typeface="Times New Roman" pitchFamily="18" charset="0"/>
              </a:rPr>
              <a:t> </a:t>
            </a:r>
            <a:r>
              <a:rPr lang="en-IN" sz="1700" dirty="0" err="1" smtClean="0">
                <a:latin typeface="Times New Roman" pitchFamily="18" charset="0"/>
                <a:cs typeface="Times New Roman" pitchFamily="18" charset="0"/>
              </a:rPr>
              <a:t>Menaka</a:t>
            </a:r>
            <a:r>
              <a:rPr lang="en-IN" sz="1700" dirty="0" smtClean="0">
                <a:latin typeface="Times New Roman" pitchFamily="18" charset="0"/>
                <a:cs typeface="Times New Roman" pitchFamily="18" charset="0"/>
              </a:rPr>
              <a:t> </a:t>
            </a:r>
            <a:r>
              <a:rPr lang="en-IN" sz="1700" dirty="0">
                <a:latin typeface="Times New Roman" pitchFamily="18" charset="0"/>
                <a:cs typeface="Times New Roman" pitchFamily="18" charset="0"/>
              </a:rPr>
              <a:t>“Real time data analysis of face mask detection and social distance measurement using </a:t>
            </a:r>
            <a:r>
              <a:rPr lang="en-IN" sz="1700" dirty="0" err="1">
                <a:latin typeface="Times New Roman" pitchFamily="18" charset="0"/>
                <a:cs typeface="Times New Roman" pitchFamily="18" charset="0"/>
              </a:rPr>
              <a:t>Matlab</a:t>
            </a:r>
            <a:r>
              <a:rPr lang="en-IN" sz="1700" dirty="0" smtClean="0">
                <a:latin typeface="Times New Roman" pitchFamily="18" charset="0"/>
                <a:cs typeface="Times New Roman" pitchFamily="18" charset="0"/>
              </a:rPr>
              <a:t>”, Dec 2020. </a:t>
            </a:r>
          </a:p>
          <a:p>
            <a:pPr marL="0" indent="0" algn="just">
              <a:lnSpc>
                <a:spcPct val="150000"/>
              </a:lnSpc>
              <a:buNone/>
            </a:pPr>
            <a:r>
              <a:rPr lang="en-US" sz="1700" b="1" dirty="0" smtClean="0">
                <a:solidFill>
                  <a:schemeClr val="tx1">
                    <a:lumMod val="75000"/>
                    <a:lumOff val="25000"/>
                  </a:schemeClr>
                </a:solidFill>
                <a:latin typeface="Times New Roman" pitchFamily="18" charset="0"/>
                <a:cs typeface="Times New Roman" pitchFamily="18" charset="0"/>
              </a:rPr>
              <a:t>[</a:t>
            </a:r>
            <a:r>
              <a:rPr lang="en-US" sz="1700" b="1" dirty="0">
                <a:solidFill>
                  <a:schemeClr val="tx1">
                    <a:lumMod val="75000"/>
                    <a:lumOff val="25000"/>
                  </a:schemeClr>
                </a:solidFill>
                <a:latin typeface="Times New Roman" pitchFamily="18" charset="0"/>
                <a:cs typeface="Times New Roman" pitchFamily="18" charset="0"/>
              </a:rPr>
              <a:t>3</a:t>
            </a:r>
            <a:r>
              <a:rPr lang="en-US" sz="1700" b="1" dirty="0" smtClean="0">
                <a:solidFill>
                  <a:schemeClr val="tx1">
                    <a:lumMod val="75000"/>
                    <a:lumOff val="25000"/>
                  </a:schemeClr>
                </a:solidFill>
                <a:latin typeface="Times New Roman" pitchFamily="18" charset="0"/>
                <a:cs typeface="Times New Roman" pitchFamily="18" charset="0"/>
              </a:rPr>
              <a:t>] </a:t>
            </a:r>
            <a:r>
              <a:rPr lang="en-IN" sz="1700" dirty="0" err="1">
                <a:latin typeface="Times New Roman" pitchFamily="18" charset="0"/>
                <a:cs typeface="Times New Roman" pitchFamily="18" charset="0"/>
              </a:rPr>
              <a:t>Mingjie</a:t>
            </a:r>
            <a:r>
              <a:rPr lang="en-IN" sz="1700" dirty="0">
                <a:latin typeface="Times New Roman" pitchFamily="18" charset="0"/>
                <a:cs typeface="Times New Roman" pitchFamily="18" charset="0"/>
              </a:rPr>
              <a:t> Jiang, </a:t>
            </a:r>
            <a:r>
              <a:rPr lang="en-IN" sz="1700" dirty="0" err="1">
                <a:latin typeface="Times New Roman" pitchFamily="18" charset="0"/>
                <a:cs typeface="Times New Roman" pitchFamily="18" charset="0"/>
              </a:rPr>
              <a:t>Xinqi</a:t>
            </a:r>
            <a:r>
              <a:rPr lang="en-IN" sz="1700" dirty="0">
                <a:latin typeface="Times New Roman" pitchFamily="18" charset="0"/>
                <a:cs typeface="Times New Roman" pitchFamily="18" charset="0"/>
              </a:rPr>
              <a:t> Fan and Hang Yan “Retinal Face Mask Detector”. 9 June 2020, Hong Kong University</a:t>
            </a:r>
            <a:r>
              <a:rPr lang="en-IN" sz="1700" dirty="0" smtClean="0">
                <a:latin typeface="Times New Roman" pitchFamily="18" charset="0"/>
                <a:cs typeface="Times New Roman" pitchFamily="18" charset="0"/>
              </a:rPr>
              <a:t>.</a:t>
            </a:r>
          </a:p>
          <a:p>
            <a:pPr marL="0" indent="0" algn="just">
              <a:lnSpc>
                <a:spcPct val="150000"/>
              </a:lnSpc>
              <a:buNone/>
            </a:pPr>
            <a:r>
              <a:rPr lang="en-US" sz="1700" b="1" dirty="0">
                <a:solidFill>
                  <a:schemeClr val="tx1">
                    <a:lumMod val="75000"/>
                    <a:lumOff val="25000"/>
                  </a:schemeClr>
                </a:solidFill>
                <a:latin typeface="Times New Roman" pitchFamily="18" charset="0"/>
                <a:cs typeface="Times New Roman" pitchFamily="18" charset="0"/>
              </a:rPr>
              <a:t>[4] </a:t>
            </a:r>
            <a:r>
              <a:rPr lang="en-US" sz="1700" dirty="0">
                <a:latin typeface="Times New Roman" pitchFamily="18" charset="0"/>
                <a:cs typeface="Times New Roman" pitchFamily="18" charset="0"/>
              </a:rPr>
              <a:t>https://</a:t>
            </a:r>
            <a:r>
              <a:rPr lang="en-US" sz="1700" dirty="0" smtClean="0">
                <a:latin typeface="Times New Roman" pitchFamily="18" charset="0"/>
                <a:cs typeface="Times New Roman" pitchFamily="18" charset="0"/>
              </a:rPr>
              <a:t>docs.opencv.org/3.4/db/d28/tutorial_cascade_classifier.html</a:t>
            </a:r>
          </a:p>
          <a:p>
            <a:pPr marL="0" indent="0" algn="just">
              <a:lnSpc>
                <a:spcPct val="150000"/>
              </a:lnSpc>
              <a:buNone/>
            </a:pPr>
            <a:r>
              <a:rPr lang="en-US" sz="1700" dirty="0">
                <a:latin typeface="Times New Roman" pitchFamily="18" charset="0"/>
                <a:cs typeface="Times New Roman" pitchFamily="18" charset="0"/>
              </a:rPr>
              <a:t>[5] https://medium.com/analytics-vidhya/haar-cascades-explained-38210e57970d</a:t>
            </a: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smtClean="0">
                <a:latin typeface="Times New Roman" pitchFamily="18" charset="0"/>
                <a:cs typeface="Times New Roman" pitchFamily="18" charset="0"/>
              </a:rPr>
              <a:t>Results</a:t>
            </a:r>
            <a:endParaRPr lang="en-IN" dirty="0">
              <a:latin typeface="Times New Roman" pitchFamily="18" charset="0"/>
              <a:cs typeface="Times New Roman" pitchFamily="18" charset="0"/>
            </a:endParaRP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21</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271464" y="1357298"/>
            <a:ext cx="9721080" cy="4591982"/>
          </a:xfrm>
        </p:spPr>
        <p:txBody>
          <a:bodyPr>
            <a:normAutofit/>
          </a:bodyPr>
          <a:lstStyle/>
          <a:p>
            <a:pPr algn="just">
              <a:lnSpc>
                <a:spcPct val="150000"/>
              </a:lnSpc>
            </a:pPr>
            <a:r>
              <a:rPr lang="en-US" sz="1800" dirty="0">
                <a:latin typeface="Times New Roman" pitchFamily="18" charset="0"/>
                <a:cs typeface="Times New Roman" pitchFamily="18" charset="0"/>
              </a:rPr>
              <a:t>The corona virus COVID-19 pandemic is causing a global health crisis so the effective protection methods is wearing a face mask in public areas according to the World Health Organization (WHO</a:t>
            </a:r>
            <a:r>
              <a:rPr lang="en-US" sz="1800" dirty="0" smtClean="0">
                <a:latin typeface="Times New Roman" pitchFamily="18" charset="0"/>
                <a:cs typeface="Times New Roman" pitchFamily="18" charset="0"/>
              </a:rPr>
              <a:t>).</a:t>
            </a:r>
          </a:p>
          <a:p>
            <a:pPr algn="just">
              <a:lnSpc>
                <a:spcPct val="150000"/>
              </a:lnSpc>
            </a:pPr>
            <a:r>
              <a:rPr lang="en-US" sz="1800" dirty="0">
                <a:latin typeface="Times New Roman" pitchFamily="18" charset="0"/>
                <a:cs typeface="Times New Roman" pitchFamily="18" charset="0"/>
              </a:rPr>
              <a:t>Reports indicate that wearing face masks while at work clearly reduces the risk of transmission</a:t>
            </a:r>
            <a:r>
              <a:rPr lang="en-US" sz="1800" dirty="0" smtClean="0">
                <a:latin typeface="Times New Roman" pitchFamily="18" charset="0"/>
                <a:cs typeface="Times New Roman" pitchFamily="18" charset="0"/>
              </a:rPr>
              <a:t>.</a:t>
            </a:r>
          </a:p>
          <a:p>
            <a:pPr algn="just">
              <a:lnSpc>
                <a:spcPct val="150000"/>
              </a:lnSpc>
            </a:pPr>
            <a:r>
              <a:rPr lang="en-US" sz="1800" dirty="0">
                <a:latin typeface="Times New Roman" pitchFamily="18" charset="0"/>
                <a:cs typeface="Times New Roman" pitchFamily="18" charset="0"/>
              </a:rPr>
              <a:t>A face mask detection software reduces many efforts in the tasks which can be </a:t>
            </a:r>
            <a:r>
              <a:rPr lang="en-US" sz="1800" dirty="0" smtClean="0">
                <a:latin typeface="Times New Roman" pitchFamily="18" charset="0"/>
                <a:cs typeface="Times New Roman" pitchFamily="18" charset="0"/>
              </a:rPr>
              <a:t>automated.</a:t>
            </a:r>
          </a:p>
          <a:p>
            <a:pPr algn="just">
              <a:lnSpc>
                <a:spcPct val="150000"/>
              </a:lnSpc>
            </a:pPr>
            <a:r>
              <a:rPr lang="en-US" sz="1800" dirty="0">
                <a:latin typeface="Times New Roman" pitchFamily="18" charset="0"/>
                <a:cs typeface="Times New Roman" pitchFamily="18" charset="0"/>
              </a:rPr>
              <a:t>Face Mask detection has turned up to be an astonishing problem in the domain of image processing and computer vision.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Face </a:t>
            </a:r>
            <a:r>
              <a:rPr lang="en-US" sz="1800" dirty="0">
                <a:latin typeface="Times New Roman" pitchFamily="18" charset="0"/>
                <a:cs typeface="Times New Roman" pitchFamily="18" charset="0"/>
              </a:rPr>
              <a:t>detection has various use cases ranging from face recognition to capturing facial motions, where the latter calls for the face to be revealed with very high precision.</a:t>
            </a:r>
            <a:endParaRPr lang="en-US" sz="1800" dirty="0" smtClean="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b="1"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a:p>
            <a:pPr algn="just">
              <a:lnSpc>
                <a:spcPct val="150000"/>
              </a:lnSpc>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08112"/>
          </a:xfrm>
        </p:spPr>
        <p:txBody>
          <a:bodyPr>
            <a:normAutofit/>
          </a:bodyPr>
          <a:lstStyle/>
          <a:p>
            <a:pPr algn="ctr"/>
            <a:r>
              <a:rPr lang="en-US" sz="3200" b="1" dirty="0" smtClean="0">
                <a:solidFill>
                  <a:schemeClr val="accent1">
                    <a:lumMod val="75000"/>
                  </a:schemeClr>
                </a:solidFill>
                <a:latin typeface="Times New Roman" pitchFamily="18" charset="0"/>
                <a:cs typeface="Times New Roman" pitchFamily="18" charset="0"/>
              </a:rPr>
              <a:t>ABOUT THE COMPANY</a:t>
            </a:r>
            <a:endParaRPr lang="en-US" sz="32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7408" y="914400"/>
            <a:ext cx="10657184" cy="5322912"/>
          </a:xfrm>
        </p:spPr>
        <p:txBody>
          <a:bodyPr>
            <a:noAutofit/>
          </a:bodyPr>
          <a:lstStyle/>
          <a:p>
            <a:pPr marL="0" indent="0">
              <a:lnSpc>
                <a:spcPct val="120000"/>
              </a:lnSpc>
              <a:buNone/>
            </a:pPr>
            <a:r>
              <a:rPr lang="en-US" sz="1600" b="1" dirty="0">
                <a:latin typeface="Times New Roman" pitchFamily="18" charset="0"/>
                <a:ea typeface="Tahoma" pitchFamily="34" charset="0"/>
                <a:cs typeface="Times New Roman" pitchFamily="18" charset="0"/>
              </a:rPr>
              <a:t>NASTECH – New Age Solutions &amp; Technologies</a:t>
            </a:r>
            <a:br>
              <a:rPr lang="en-US" sz="1600" b="1" dirty="0">
                <a:latin typeface="Times New Roman" pitchFamily="18" charset="0"/>
                <a:ea typeface="Tahoma" pitchFamily="34" charset="0"/>
                <a:cs typeface="Times New Roman" pitchFamily="18" charset="0"/>
              </a:rPr>
            </a:br>
            <a:endParaRPr lang="en-US" sz="1600" b="1" dirty="0">
              <a:latin typeface="Times New Roman" pitchFamily="18" charset="0"/>
              <a:ea typeface="Tahoma" pitchFamily="34" charset="0"/>
              <a:cs typeface="Times New Roman" pitchFamily="18" charset="0"/>
            </a:endParaRPr>
          </a:p>
          <a:p>
            <a:r>
              <a:rPr lang="en-US" sz="1600" b="1" i="1" dirty="0"/>
              <a:t>NASTECH is formed with the purpose of bridging the gap between Academia and Industry. </a:t>
            </a:r>
            <a:endParaRPr lang="en-US" sz="1600" dirty="0"/>
          </a:p>
          <a:p>
            <a:pPr algn="just">
              <a:lnSpc>
                <a:spcPct val="150000"/>
              </a:lnSpc>
            </a:pPr>
            <a:r>
              <a:rPr lang="en-US" sz="1600" dirty="0"/>
              <a:t> </a:t>
            </a:r>
            <a:r>
              <a:rPr lang="en-US" sz="1800" dirty="0" err="1">
                <a:latin typeface="Times New Roman" pitchFamily="18" charset="0"/>
                <a:cs typeface="Times New Roman" pitchFamily="18" charset="0"/>
              </a:rPr>
              <a:t>Nastech</a:t>
            </a:r>
            <a:r>
              <a:rPr lang="en-US" sz="1800" dirty="0">
                <a:latin typeface="Times New Roman" pitchFamily="18" charset="0"/>
                <a:cs typeface="Times New Roman" pitchFamily="18" charset="0"/>
              </a:rPr>
              <a:t> is one of the leading Global Certification and Training service providers for technical and management programs for educational institutions.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They collaborate </a:t>
            </a:r>
            <a:r>
              <a:rPr lang="en-US" sz="1800" dirty="0">
                <a:latin typeface="Times New Roman" pitchFamily="18" charset="0"/>
                <a:cs typeface="Times New Roman" pitchFamily="18" charset="0"/>
              </a:rPr>
              <a:t>with educational institutes to understand their requirements and form a strategy in consultation with all stakeholders to fulfill those by skilling , reskilling and </a:t>
            </a:r>
            <a:r>
              <a:rPr lang="en-US" sz="1800" dirty="0" err="1">
                <a:latin typeface="Times New Roman" pitchFamily="18" charset="0"/>
                <a:cs typeface="Times New Roman" pitchFamily="18" charset="0"/>
              </a:rPr>
              <a:t>upskilling</a:t>
            </a:r>
            <a:r>
              <a:rPr lang="en-US" sz="1800" dirty="0">
                <a:latin typeface="Times New Roman" pitchFamily="18" charset="0"/>
                <a:cs typeface="Times New Roman" pitchFamily="18" charset="0"/>
              </a:rPr>
              <a:t> the students and faculties on new age skills and technologies.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Industry and project oriented student training programs.</a:t>
            </a:r>
          </a:p>
          <a:p>
            <a:r>
              <a:rPr lang="en-US" sz="1800" dirty="0">
                <a:latin typeface="Times New Roman" pitchFamily="18" charset="0"/>
                <a:cs typeface="Times New Roman" pitchFamily="18" charset="0"/>
              </a:rPr>
              <a:t>Certification programs mapped to Global Certification Exams from Microsoft/EC- Council/Google/AWS/ Adobe).</a:t>
            </a:r>
          </a:p>
          <a:p>
            <a:pPr algn="just">
              <a:lnSpc>
                <a:spcPct val="150000"/>
              </a:lnSpc>
            </a:pPr>
            <a:endParaRPr lang="en-US" sz="1600" b="1"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pPr marL="0" indent="0">
              <a:lnSpc>
                <a:spcPct val="120000"/>
              </a:lnSpc>
              <a:buNone/>
            </a:pPr>
            <a:endParaRPr lang="en-US" sz="1600" b="1" dirty="0">
              <a:latin typeface="Times New Roman" pitchFamily="18" charset="0"/>
              <a:ea typeface="Tahoma" pitchFamily="34" charset="0"/>
              <a:cs typeface="Times New Roman" pitchFamily="18" charset="0"/>
            </a:endParaRPr>
          </a:p>
          <a:p>
            <a:pPr marL="0" indent="0">
              <a:buNone/>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a:buFont typeface="Wingdings" pitchFamily="2" charset="2"/>
              <a:buChar char="Ø"/>
            </a:pPr>
            <a:endParaRPr lang="en-US" sz="1600" b="1" dirty="0">
              <a:solidFill>
                <a:schemeClr val="tx1">
                  <a:lumMod val="75000"/>
                  <a:lumOff val="25000"/>
                </a:schemeClr>
              </a:solidFill>
              <a:latin typeface="Times New Roman" pitchFamily="18" charset="0"/>
              <a:ea typeface="Tahoma" pitchFamily="34" charset="0"/>
              <a:cs typeface="Times New Roman" pitchFamily="18" charset="0"/>
            </a:endParaRPr>
          </a:p>
          <a:p>
            <a:pPr marL="0" indent="0">
              <a:buNone/>
            </a:pPr>
            <a:r>
              <a:rPr lang="en-US" sz="1600" b="1" dirty="0">
                <a:solidFill>
                  <a:schemeClr val="tx1">
                    <a:lumMod val="75000"/>
                    <a:lumOff val="25000"/>
                  </a:schemeClr>
                </a:solidFill>
                <a:latin typeface="Times New Roman" pitchFamily="18" charset="0"/>
                <a:ea typeface="Tahoma" pitchFamily="34" charset="0"/>
                <a:cs typeface="Times New Roman" pitchFamily="18" charset="0"/>
              </a:rPr>
              <a:t>    </a:t>
            </a: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a:p>
            <a:endParaRPr lang="en-US" sz="1600" dirty="0">
              <a:latin typeface="Times New Roman" pitchFamily="18" charset="0"/>
              <a:ea typeface="Tahoma" pitchFamily="34" charset="0"/>
              <a:cs typeface="Times New Roman"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0"/>
            <a:ext cx="7467600" cy="1080120"/>
          </a:xfrm>
        </p:spPr>
        <p:txBody>
          <a:bodyPr anchor="ct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algn="just">
              <a:lnSpc>
                <a:spcPct val="150000"/>
              </a:lnSpc>
              <a:buFont typeface="Wingdings" pitchFamily="2" charset="2"/>
              <a:buChar char="Ø"/>
            </a:pPr>
            <a:r>
              <a:rPr lang="en-US" sz="1800" dirty="0" smtClean="0">
                <a:latin typeface="Times New Roman" pitchFamily="18" charset="0"/>
                <a:cs typeface="Times New Roman" pitchFamily="18" charset="0"/>
              </a:rPr>
              <a:t>Face </a:t>
            </a:r>
            <a:r>
              <a:rPr lang="en-US" sz="1800" dirty="0">
                <a:latin typeface="Times New Roman" pitchFamily="18" charset="0"/>
                <a:cs typeface="Times New Roman" pitchFamily="18" charset="0"/>
              </a:rPr>
              <a:t>detection has various use cases ranging from face recognition to capturing facial motions, where the latter calls for the face to be revealed with very high precision.</a:t>
            </a:r>
            <a:endParaRPr lang="en-US" sz="1800" dirty="0" smtClean="0">
              <a:latin typeface="Times New Roman" pitchFamily="18" charset="0"/>
              <a:cs typeface="Times New Roman" pitchFamily="18" charset="0"/>
            </a:endParaRPr>
          </a:p>
          <a:p>
            <a:pPr algn="just">
              <a:lnSpc>
                <a:spcPct val="150000"/>
              </a:lnSpc>
              <a:buFont typeface="Wingdings" pitchFamily="2" charset="2"/>
              <a:buChar char="Ø"/>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proposed system focuses on how to identify the person on image/video stream wearing face mask with the help of computer vision and deep learning algorithm by using the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Tensor flow and </a:t>
            </a:r>
            <a:r>
              <a:rPr lang="en-US" sz="1800" dirty="0" err="1">
                <a:latin typeface="Times New Roman" pitchFamily="18" charset="0"/>
                <a:cs typeface="Times New Roman" pitchFamily="18" charset="0"/>
              </a:rPr>
              <a:t>Keras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library</a:t>
            </a:r>
          </a:p>
          <a:p>
            <a:pPr algn="just">
              <a:lnSpc>
                <a:spcPct val="150000"/>
              </a:lnSpc>
              <a:buFont typeface="Wingdings" pitchFamily="2" charset="2"/>
              <a:buChar char="Ø"/>
            </a:pPr>
            <a:r>
              <a:rPr lang="en-US" sz="1800" dirty="0">
                <a:latin typeface="Times New Roman" pitchFamily="18" charset="0"/>
                <a:cs typeface="Times New Roman" pitchFamily="18" charset="0"/>
              </a:rPr>
              <a:t>The detection is carried out to see if particular person is wearing a mask or not </a:t>
            </a:r>
            <a:r>
              <a:rPr lang="en-US" sz="1800" dirty="0" smtClean="0">
                <a:latin typeface="Times New Roman" pitchFamily="18" charset="0"/>
                <a:cs typeface="Times New Roman" pitchFamily="18" charset="0"/>
              </a:rPr>
              <a:t>with the help of Convolution </a:t>
            </a:r>
            <a:r>
              <a:rPr lang="en-US" sz="1800" dirty="0">
                <a:latin typeface="Times New Roman" pitchFamily="18" charset="0"/>
                <a:cs typeface="Times New Roman" pitchFamily="18" charset="0"/>
              </a:rPr>
              <a:t>Neural Networks(CNN) algorithm that </a:t>
            </a:r>
            <a:r>
              <a:rPr lang="en-US" sz="1800" dirty="0" smtClean="0">
                <a:latin typeface="Times New Roman" pitchFamily="18" charset="0"/>
                <a:cs typeface="Times New Roman" pitchFamily="18" charset="0"/>
              </a:rPr>
              <a:t>the Sequential </a:t>
            </a:r>
            <a:r>
              <a:rPr lang="en-US" sz="1800" dirty="0">
                <a:latin typeface="Times New Roman" pitchFamily="18" charset="0"/>
                <a:cs typeface="Times New Roman" pitchFamily="18" charset="0"/>
              </a:rPr>
              <a:t>model uses. </a:t>
            </a:r>
            <a:endParaRPr lang="en-US" sz="1800" dirty="0" smtClean="0">
              <a:latin typeface="Times New Roman" pitchFamily="18" charset="0"/>
              <a:cs typeface="Times New Roman" pitchFamily="18" charset="0"/>
            </a:endParaRPr>
          </a:p>
          <a:p>
            <a:pPr algn="just">
              <a:lnSpc>
                <a:spcPct val="120000"/>
              </a:lnSpc>
              <a:buFont typeface="Wingdings" pitchFamily="2" charset="2"/>
              <a:buChar char="Ø"/>
            </a:pPr>
            <a:endParaRPr lang="en-US" sz="1800" dirty="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196752"/>
            <a:ext cx="11521280" cy="5040560"/>
          </a:xfrm>
        </p:spPr>
        <p:txBody>
          <a:bodyPr anchor="ctr">
            <a:noAutofit/>
          </a:bodyPr>
          <a:lstStyle/>
          <a:p>
            <a:pPr algn="just">
              <a:lnSpc>
                <a:spcPts val="2000"/>
              </a:lnSpc>
            </a:pPr>
            <a:r>
              <a:rPr lang="en-US" sz="1600" dirty="0" smtClean="0">
                <a:latin typeface="Times New Roman" pitchFamily="18" charset="0"/>
                <a:cs typeface="Times New Roman" pitchFamily="18" charset="0"/>
              </a:rPr>
              <a:t>[1]In </a:t>
            </a:r>
            <a:r>
              <a:rPr lang="en-US" sz="1600" dirty="0">
                <a:latin typeface="Times New Roman" pitchFamily="18" charset="0"/>
                <a:cs typeface="Times New Roman" pitchFamily="18" charset="0"/>
              </a:rPr>
              <a:t>2016, study of masked face detection approach in video analytics </a:t>
            </a:r>
            <a:r>
              <a:rPr lang="en-US" sz="1600" dirty="0" smtClean="0">
                <a:latin typeface="Times New Roman" pitchFamily="18" charset="0"/>
                <a:cs typeface="Times New Roman" pitchFamily="18" charset="0"/>
              </a:rPr>
              <a:t>was proposed </a:t>
            </a:r>
            <a:r>
              <a:rPr lang="en-US" sz="1600" dirty="0">
                <a:latin typeface="Times New Roman" pitchFamily="18" charset="0"/>
                <a:cs typeface="Times New Roman" pitchFamily="18" charset="0"/>
              </a:rPr>
              <a:t>by </a:t>
            </a:r>
            <a:r>
              <a:rPr lang="en-US" sz="1600" dirty="0" err="1">
                <a:latin typeface="Times New Roman" pitchFamily="18" charset="0"/>
                <a:cs typeface="Times New Roman" pitchFamily="18" charset="0"/>
              </a:rPr>
              <a:t>Gayatri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Deora</a:t>
            </a:r>
            <a:r>
              <a:rPr lang="en-US" sz="1600" dirty="0">
                <a:latin typeface="Times New Roman" pitchFamily="18" charset="0"/>
                <a:cs typeface="Times New Roman" pitchFamily="18" charset="0"/>
              </a:rPr>
              <a:t> and </a:t>
            </a:r>
            <a:r>
              <a:rPr lang="en-US" sz="1600" dirty="0" smtClean="0">
                <a:latin typeface="Times New Roman" pitchFamily="18" charset="0"/>
                <a:cs typeface="Times New Roman" pitchFamily="18" charset="0"/>
              </a:rPr>
              <a:t>Ramakrishna. When </a:t>
            </a:r>
            <a:r>
              <a:rPr lang="en-US" sz="1600" dirty="0">
                <a:latin typeface="Times New Roman" pitchFamily="18" charset="0"/>
                <a:cs typeface="Times New Roman" pitchFamily="18" charset="0"/>
              </a:rPr>
              <a:t>face detection can be triggered by calculating the distance between a person and camera. Viola Jones Algorithm </a:t>
            </a:r>
            <a:r>
              <a:rPr lang="en-US" sz="1600" dirty="0" smtClean="0">
                <a:latin typeface="Times New Roman" pitchFamily="18" charset="0"/>
                <a:cs typeface="Times New Roman" pitchFamily="18" charset="0"/>
              </a:rPr>
              <a:t>is used </a:t>
            </a:r>
            <a:r>
              <a:rPr lang="en-US" sz="1600" dirty="0">
                <a:latin typeface="Times New Roman" pitchFamily="18" charset="0"/>
                <a:cs typeface="Times New Roman" pitchFamily="18" charset="0"/>
              </a:rPr>
              <a:t>for facial </a:t>
            </a:r>
            <a:r>
              <a:rPr lang="en-US" sz="1600" dirty="0" smtClean="0">
                <a:latin typeface="Times New Roman" pitchFamily="18" charset="0"/>
                <a:cs typeface="Times New Roman" pitchFamily="18" charset="0"/>
              </a:rPr>
              <a:t>detection</a:t>
            </a:r>
            <a:r>
              <a:rPr lang="en-US" sz="1600" dirty="0">
                <a:latin typeface="Times New Roman" pitchFamily="18" charset="0"/>
                <a:cs typeface="Times New Roman" pitchFamily="18" charset="0"/>
              </a:rPr>
              <a:t>, such as detection of eyes, nose and mouth etc. </a:t>
            </a:r>
            <a:endParaRPr lang="en-US" sz="1600" dirty="0" smtClean="0">
              <a:latin typeface="Times New Roman" pitchFamily="18" charset="0"/>
              <a:cs typeface="Times New Roman" pitchFamily="18" charset="0"/>
            </a:endParaRPr>
          </a:p>
          <a:p>
            <a:pPr algn="just">
              <a:lnSpc>
                <a:spcPts val="2000"/>
              </a:lnSpc>
            </a:pPr>
            <a:r>
              <a:rPr lang="en-US" sz="1600" dirty="0" smtClean="0">
                <a:latin typeface="Times New Roman" pitchFamily="18" charset="0"/>
                <a:cs typeface="Times New Roman" pitchFamily="18" charset="0"/>
              </a:rPr>
              <a:t>This </a:t>
            </a:r>
            <a:r>
              <a:rPr lang="en-US" sz="1600" dirty="0">
                <a:latin typeface="Times New Roman" pitchFamily="18" charset="0"/>
                <a:cs typeface="Times New Roman" pitchFamily="18" charset="0"/>
              </a:rPr>
              <a:t>algorithm provides very high detection rates and low false positive rate. As a result poor image quality leads to high false detection rate</a:t>
            </a:r>
            <a:r>
              <a:rPr lang="en-US" sz="1600" dirty="0" smtClean="0">
                <a:latin typeface="Times New Roman" pitchFamily="18" charset="0"/>
                <a:cs typeface="Times New Roman" pitchFamily="18" charset="0"/>
              </a:rPr>
              <a:t>.</a:t>
            </a:r>
          </a:p>
          <a:p>
            <a:pPr algn="just">
              <a:lnSpc>
                <a:spcPts val="2000"/>
              </a:lnSpc>
            </a:pPr>
            <a:r>
              <a:rPr lang="en-IN" sz="1600" dirty="0" smtClean="0">
                <a:latin typeface="Times New Roman" pitchFamily="18" charset="0"/>
                <a:cs typeface="Times New Roman" pitchFamily="18" charset="0"/>
              </a:rPr>
              <a:t>[2] In </a:t>
            </a:r>
            <a:r>
              <a:rPr lang="en-IN" sz="1600" dirty="0">
                <a:latin typeface="Times New Roman" pitchFamily="18" charset="0"/>
                <a:cs typeface="Times New Roman" pitchFamily="18" charset="0"/>
              </a:rPr>
              <a:t>2020, “Real time data analysis of face mask detection and social distance measurement using </a:t>
            </a:r>
            <a:r>
              <a:rPr lang="en-IN" sz="1600" dirty="0" err="1">
                <a:latin typeface="Times New Roman" pitchFamily="18" charset="0"/>
                <a:cs typeface="Times New Roman" pitchFamily="18" charset="0"/>
              </a:rPr>
              <a:t>Matlab</a:t>
            </a:r>
            <a:r>
              <a:rPr lang="en-IN" sz="1600" dirty="0">
                <a:latin typeface="Times New Roman" pitchFamily="18" charset="0"/>
                <a:cs typeface="Times New Roman" pitchFamily="18" charset="0"/>
              </a:rPr>
              <a:t>” proposed by S. </a:t>
            </a:r>
            <a:r>
              <a:rPr lang="en-IN" sz="1600" dirty="0" err="1">
                <a:latin typeface="Times New Roman" pitchFamily="18" charset="0"/>
                <a:cs typeface="Times New Roman" pitchFamily="18" charset="0"/>
              </a:rPr>
              <a:t>Meivel</a:t>
            </a:r>
            <a:r>
              <a:rPr lang="en-IN" sz="1600" dirty="0">
                <a:latin typeface="Times New Roman" pitchFamily="18" charset="0"/>
                <a:cs typeface="Times New Roman" pitchFamily="18" charset="0"/>
              </a:rPr>
              <a:t>, K. Indira Devi, S. Uma </a:t>
            </a:r>
            <a:r>
              <a:rPr lang="en-IN" sz="1600" dirty="0" err="1">
                <a:latin typeface="Times New Roman" pitchFamily="18" charset="0"/>
                <a:cs typeface="Times New Roman" pitchFamily="18" charset="0"/>
              </a:rPr>
              <a:t>Maheswari</a:t>
            </a:r>
            <a:r>
              <a:rPr lang="en-IN" sz="1600" dirty="0">
                <a:latin typeface="Times New Roman" pitchFamily="18" charset="0"/>
                <a:cs typeface="Times New Roman" pitchFamily="18" charset="0"/>
              </a:rPr>
              <a:t> , J. </a:t>
            </a:r>
            <a:r>
              <a:rPr lang="en-IN" sz="1600" dirty="0" err="1">
                <a:latin typeface="Times New Roman" pitchFamily="18" charset="0"/>
                <a:cs typeface="Times New Roman" pitchFamily="18" charset="0"/>
              </a:rPr>
              <a:t>Vijaya</a:t>
            </a:r>
            <a:r>
              <a:rPr lang="en-IN" sz="1600" dirty="0">
                <a:latin typeface="Times New Roman" pitchFamily="18" charset="0"/>
                <a:cs typeface="Times New Roman" pitchFamily="18" charset="0"/>
              </a:rPr>
              <a:t> </a:t>
            </a:r>
            <a:r>
              <a:rPr lang="en-IN" sz="1600" dirty="0" err="1" smtClean="0">
                <a:latin typeface="Times New Roman" pitchFamily="18" charset="0"/>
                <a:cs typeface="Times New Roman" pitchFamily="18" charset="0"/>
              </a:rPr>
              <a:t>Menaka</a:t>
            </a:r>
            <a:r>
              <a:rPr lang="en-IN" sz="1600" dirty="0" smtClean="0">
                <a:latin typeface="Times New Roman" pitchFamily="18" charset="0"/>
                <a:cs typeface="Times New Roman" pitchFamily="18" charset="0"/>
              </a:rPr>
              <a:t>. In </a:t>
            </a:r>
            <a:r>
              <a:rPr lang="en-IN" sz="1600" dirty="0">
                <a:latin typeface="Times New Roman" pitchFamily="18" charset="0"/>
                <a:cs typeface="Times New Roman" pitchFamily="18" charset="0"/>
              </a:rPr>
              <a:t>this paper they have introduced mask detection technique done using </a:t>
            </a:r>
            <a:r>
              <a:rPr lang="en-IN" sz="1600" dirty="0" err="1">
                <a:latin typeface="Times New Roman" pitchFamily="18" charset="0"/>
                <a:cs typeface="Times New Roman" pitchFamily="18" charset="0"/>
              </a:rPr>
              <a:t>Matlab</a:t>
            </a: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lnSpc>
                <a:spcPts val="2000"/>
              </a:lnSpc>
            </a:pPr>
            <a:r>
              <a:rPr lang="en-IN" sz="1600" dirty="0" smtClean="0">
                <a:latin typeface="Times New Roman" pitchFamily="18" charset="0"/>
                <a:cs typeface="Times New Roman" pitchFamily="18" charset="0"/>
              </a:rPr>
              <a:t>Complex </a:t>
            </a:r>
            <a:r>
              <a:rPr lang="en-IN" sz="1600" dirty="0">
                <a:latin typeface="Times New Roman" pitchFamily="18" charset="0"/>
                <a:cs typeface="Times New Roman" pitchFamily="18" charset="0"/>
              </a:rPr>
              <a:t>pictures with large crowds and low light are dealt in this model of mask detection using </a:t>
            </a:r>
            <a:r>
              <a:rPr lang="en-IN" sz="1600" dirty="0" err="1">
                <a:latin typeface="Times New Roman" pitchFamily="18" charset="0"/>
                <a:cs typeface="Times New Roman" pitchFamily="18" charset="0"/>
              </a:rPr>
              <a:t>Matlab</a:t>
            </a:r>
            <a:r>
              <a:rPr lang="en-IN" sz="1600" dirty="0">
                <a:latin typeface="Times New Roman" pitchFamily="18" charset="0"/>
                <a:cs typeface="Times New Roman" pitchFamily="18" charset="0"/>
              </a:rPr>
              <a:t>. The Faster R-CNN algorithm is generally used in complex security and medical systems. Lot of complexities like colour changes, contrast changes, brightness changes, balanced face restricting are dealt in this model using </a:t>
            </a:r>
            <a:r>
              <a:rPr lang="en-IN" sz="1600" dirty="0" err="1">
                <a:latin typeface="Times New Roman" pitchFamily="18" charset="0"/>
                <a:cs typeface="Times New Roman" pitchFamily="18" charset="0"/>
              </a:rPr>
              <a:t>Matlab</a:t>
            </a: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algn="just">
              <a:lnSpc>
                <a:spcPts val="2000"/>
              </a:lnSpc>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researchers who are involved in this work have mainly concentrated on the complexities in these face detection models generally and taken it as a challenge to improve the models efficiency instead of these challenges, hence this a good and unique attempt to take up the difficulties and sort out the challenges for future use and development of these mask detection models and they have chosen </a:t>
            </a:r>
            <a:r>
              <a:rPr lang="en-IN" sz="1600" dirty="0" err="1">
                <a:latin typeface="Times New Roman" pitchFamily="18" charset="0"/>
                <a:cs typeface="Times New Roman" pitchFamily="18" charset="0"/>
              </a:rPr>
              <a:t>Matlab</a:t>
            </a:r>
            <a:r>
              <a:rPr lang="en-IN" sz="1600" dirty="0">
                <a:latin typeface="Times New Roman" pitchFamily="18" charset="0"/>
                <a:cs typeface="Times New Roman" pitchFamily="18" charset="0"/>
              </a:rPr>
              <a:t> as the new inclusion in order to achieve this feat.</a:t>
            </a:r>
          </a:p>
          <a:p>
            <a:pPr algn="just"/>
            <a:r>
              <a:rPr lang="en-IN" sz="1600" dirty="0">
                <a:latin typeface="Times New Roman" pitchFamily="18" charset="0"/>
                <a:cs typeface="Times New Roman" pitchFamily="18" charset="0"/>
              </a:rPr>
              <a:t/>
            </a:r>
            <a:br>
              <a:rPr lang="en-IN" sz="1600" dirty="0">
                <a:latin typeface="Times New Roman" pitchFamily="18" charset="0"/>
                <a:cs typeface="Times New Roman" pitchFamily="18" charset="0"/>
              </a:rPr>
            </a:br>
            <a:r>
              <a:rPr lang="en-US"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p:txBody>
      </p:sp>
      <p:sp>
        <p:nvSpPr>
          <p:cNvPr id="8" name="Date Placeholder 7">
            <a:extLst>
              <a:ext uri="{FF2B5EF4-FFF2-40B4-BE49-F238E27FC236}">
                <a16:creationId xmlns=""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LITERATURE</a:t>
            </a:r>
            <a:r>
              <a:rPr lang="en-IN" sz="3200" b="1" dirty="0">
                <a:solidFill>
                  <a:schemeClr val="accent1"/>
                </a:solidFill>
                <a:latin typeface="Times New Roman" pitchFamily="18" charset="0"/>
                <a:cs typeface="Times New Roman" pitchFamily="18" charset="0"/>
              </a:rPr>
              <a:t> </a:t>
            </a:r>
            <a:r>
              <a:rPr lang="en-IN" sz="3200"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62"/>
          </a:xfrm>
        </p:spPr>
        <p:txBody>
          <a:bodyPr>
            <a:noAutofit/>
          </a:bodyPr>
          <a:lstStyle/>
          <a:p>
            <a:pPr algn="ctr"/>
            <a:r>
              <a:rPr lang="en-IN" sz="3200" dirty="0">
                <a:solidFill>
                  <a:schemeClr val="accent1">
                    <a:lumMod val="75000"/>
                  </a:schemeClr>
                </a:solidFill>
                <a:latin typeface="Times New Roman" pitchFamily="18" charset="0"/>
                <a:cs typeface="Times New Roman" pitchFamily="18" charset="0"/>
              </a:rPr>
              <a:t>LITERATURE</a:t>
            </a:r>
            <a:r>
              <a:rPr lang="en-IN" sz="3200" dirty="0">
                <a:solidFill>
                  <a:schemeClr val="accent1"/>
                </a:solidFill>
                <a:latin typeface="Times New Roman" pitchFamily="18" charset="0"/>
                <a:cs typeface="Times New Roman" pitchFamily="18" charset="0"/>
              </a:rPr>
              <a:t> </a:t>
            </a:r>
            <a:r>
              <a:rPr lang="en-IN" sz="3200" dirty="0">
                <a:solidFill>
                  <a:schemeClr val="accent1">
                    <a:lumMod val="75000"/>
                  </a:schemeClr>
                </a:solidFill>
                <a:latin typeface="Times New Roman" pitchFamily="18" charset="0"/>
                <a:cs typeface="Times New Roman" pitchFamily="18" charset="0"/>
              </a:rPr>
              <a:t>SURVEY</a:t>
            </a:r>
            <a:r>
              <a:rPr lang="en-IN" sz="2900" dirty="0">
                <a:solidFill>
                  <a:schemeClr val="accent1">
                    <a:lumMod val="75000"/>
                  </a:schemeClr>
                </a:solidFill>
                <a:latin typeface="Times New Roman" pitchFamily="18" charset="0"/>
                <a:cs typeface="Times New Roman" pitchFamily="18" charset="0"/>
              </a:rPr>
              <a:t/>
            </a:r>
            <a:br>
              <a:rPr lang="en-IN" sz="2900" dirty="0">
                <a:solidFill>
                  <a:schemeClr val="accent1">
                    <a:lumMod val="75000"/>
                  </a:schemeClr>
                </a:solidFill>
                <a:latin typeface="Times New Roman" pitchFamily="18" charset="0"/>
                <a:cs typeface="Times New Roman" pitchFamily="18" charset="0"/>
              </a:rPr>
            </a:br>
            <a:endParaRPr lang="en-IN" sz="2900" dirty="0"/>
          </a:p>
        </p:txBody>
      </p:sp>
      <p:sp>
        <p:nvSpPr>
          <p:cNvPr id="3" name="Content Placeholder 2"/>
          <p:cNvSpPr>
            <a:spLocks noGrp="1"/>
          </p:cNvSpPr>
          <p:nvPr>
            <p:ph idx="1"/>
          </p:nvPr>
        </p:nvSpPr>
        <p:spPr/>
        <p:txBody>
          <a:bodyPr anchor="t"/>
          <a:lstStyle/>
          <a:p>
            <a:pPr>
              <a:lnSpc>
                <a:spcPct val="150000"/>
              </a:lnSpc>
            </a:pPr>
            <a:r>
              <a:rPr lang="en-US" sz="1800" dirty="0" smtClean="0">
                <a:latin typeface="Times New Roman" pitchFamily="18" charset="0"/>
                <a:cs typeface="Times New Roman" pitchFamily="18" charset="0"/>
              </a:rPr>
              <a:t>[3] In </a:t>
            </a:r>
            <a:r>
              <a:rPr lang="en-US" sz="1800" dirty="0">
                <a:latin typeface="Times New Roman" pitchFamily="18" charset="0"/>
                <a:cs typeface="Times New Roman" pitchFamily="18" charset="0"/>
              </a:rPr>
              <a:t>2020, Retinal Face Mask </a:t>
            </a:r>
            <a:r>
              <a:rPr lang="en-US" sz="1800" dirty="0" smtClean="0">
                <a:latin typeface="Times New Roman" pitchFamily="18" charset="0"/>
                <a:cs typeface="Times New Roman" pitchFamily="18" charset="0"/>
              </a:rPr>
              <a:t>Detector </a:t>
            </a:r>
            <a:r>
              <a:rPr lang="en-US" sz="1800" dirty="0">
                <a:latin typeface="Times New Roman" pitchFamily="18" charset="0"/>
                <a:cs typeface="Times New Roman" pitchFamily="18" charset="0"/>
              </a:rPr>
              <a:t>proposed by </a:t>
            </a:r>
            <a:r>
              <a:rPr lang="en-US" sz="1800" dirty="0" err="1">
                <a:latin typeface="Times New Roman" pitchFamily="18" charset="0"/>
                <a:cs typeface="Times New Roman" pitchFamily="18" charset="0"/>
              </a:rPr>
              <a:t>Mingjie</a:t>
            </a:r>
            <a:r>
              <a:rPr lang="en-US" sz="1800" dirty="0">
                <a:latin typeface="Times New Roman" pitchFamily="18" charset="0"/>
                <a:cs typeface="Times New Roman" pitchFamily="18" charset="0"/>
              </a:rPr>
              <a:t> Jiang, </a:t>
            </a:r>
            <a:r>
              <a:rPr lang="en-US" sz="1800" dirty="0" err="1">
                <a:latin typeface="Times New Roman" pitchFamily="18" charset="0"/>
                <a:cs typeface="Times New Roman" pitchFamily="18" charset="0"/>
              </a:rPr>
              <a:t>Xinqi</a:t>
            </a:r>
            <a:r>
              <a:rPr lang="en-US" sz="1800" dirty="0">
                <a:latin typeface="Times New Roman" pitchFamily="18" charset="0"/>
                <a:cs typeface="Times New Roman" pitchFamily="18" charset="0"/>
              </a:rPr>
              <a:t> fan and </a:t>
            </a:r>
            <a:r>
              <a:rPr lang="en-US" sz="1800" dirty="0" smtClean="0">
                <a:latin typeface="Times New Roman" pitchFamily="18" charset="0"/>
                <a:cs typeface="Times New Roman" pitchFamily="18" charset="0"/>
              </a:rPr>
              <a:t>Hong. </a:t>
            </a:r>
          </a:p>
          <a:p>
            <a:pPr>
              <a:lnSpc>
                <a:spcPct val="150000"/>
              </a:lnSpc>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is a One-stage object detector. The dataset contained 7959 images. </a:t>
            </a:r>
            <a:endParaRPr lang="en-US" sz="1800" dirty="0" smtClean="0">
              <a:latin typeface="Times New Roman" pitchFamily="18" charset="0"/>
              <a:cs typeface="Times New Roman" pitchFamily="18" charset="0"/>
            </a:endParaRPr>
          </a:p>
          <a:p>
            <a:pPr>
              <a:lnSpc>
                <a:spcPct val="150000"/>
              </a:lnSpc>
            </a:pPr>
            <a:r>
              <a:rPr lang="en-US" sz="1800" dirty="0" smtClean="0">
                <a:latin typeface="Times New Roman" pitchFamily="18" charset="0"/>
                <a:cs typeface="Times New Roman" pitchFamily="18" charset="0"/>
              </a:rPr>
              <a:t>The </a:t>
            </a:r>
            <a:r>
              <a:rPr lang="en-US" sz="1800" dirty="0" err="1">
                <a:latin typeface="Times New Roman" pitchFamily="18" charset="0"/>
                <a:cs typeface="Times New Roman" pitchFamily="18" charset="0"/>
              </a:rPr>
              <a:t>ResNet</a:t>
            </a:r>
            <a:r>
              <a:rPr lang="en-US" sz="1800" dirty="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mobileNet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used as BACKBONE. But </a:t>
            </a:r>
            <a:r>
              <a:rPr lang="en-US" sz="1800" dirty="0" err="1">
                <a:latin typeface="Times New Roman" pitchFamily="18" charset="0"/>
                <a:cs typeface="Times New Roman" pitchFamily="18" charset="0"/>
              </a:rPr>
              <a:t>ResNet</a:t>
            </a:r>
            <a:r>
              <a:rPr lang="en-US" sz="1800" dirty="0">
                <a:latin typeface="Times New Roman" pitchFamily="18" charset="0"/>
                <a:cs typeface="Times New Roman" pitchFamily="18" charset="0"/>
              </a:rPr>
              <a:t> is considered as standard backbone. The detection network includes a backbone, a neck and head modules. As a result the </a:t>
            </a:r>
            <a:r>
              <a:rPr lang="en-US" sz="1800" dirty="0" err="1">
                <a:latin typeface="Times New Roman" pitchFamily="18" charset="0"/>
                <a:cs typeface="Times New Roman" pitchFamily="18" charset="0"/>
              </a:rPr>
              <a:t>ResNet</a:t>
            </a:r>
            <a:r>
              <a:rPr lang="en-US" sz="1800" dirty="0">
                <a:latin typeface="Times New Roman" pitchFamily="18" charset="0"/>
                <a:cs typeface="Times New Roman" pitchFamily="18" charset="0"/>
              </a:rPr>
              <a:t> accuracy is very much higher than the Mobile Net.</a:t>
            </a:r>
            <a:endParaRPr lang="en-IN" sz="18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r>
              <a:rPr lang="en-US" smtClean="0"/>
              <a:t>VIII Semester, Department of ISE, RNSIT</a:t>
            </a:r>
            <a:endParaRPr lang="en-US" dirty="0"/>
          </a:p>
        </p:txBody>
      </p:sp>
      <p:sp>
        <p:nvSpPr>
          <p:cNvPr id="5" name="Footer Placeholder 4"/>
          <p:cNvSpPr>
            <a:spLocks noGrp="1"/>
          </p:cNvSpPr>
          <p:nvPr>
            <p:ph type="ftr" sz="quarter" idx="11"/>
          </p:nvPr>
        </p:nvSpPr>
        <p:spPr/>
        <p:txBody>
          <a:bodyPr/>
          <a:lstStyle/>
          <a:p>
            <a:r>
              <a:rPr lang="en-US" smtClean="0"/>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93934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smtClean="0">
                <a:solidFill>
                  <a:schemeClr val="accent1">
                    <a:lumMod val="75000"/>
                  </a:schemeClr>
                </a:solidFill>
                <a:latin typeface="Times New Roman" pitchFamily="18" charset="0"/>
                <a:cs typeface="Times New Roman" pitchFamily="18" charset="0"/>
              </a:rPr>
              <a:t>REQUIREMENTS</a:t>
            </a:r>
            <a:endParaRPr lang="en-IN" sz="3200" b="1"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59376" y="992124"/>
            <a:ext cx="11353247" cy="5245188"/>
          </a:xfrm>
        </p:spPr>
        <p:txBody>
          <a:bodyPr>
            <a:normAutofit/>
          </a:bodyPr>
          <a:lstStyle/>
          <a:p>
            <a:pPr>
              <a:buFont typeface="Wingdings" pitchFamily="2" charset="2"/>
              <a:buChar char="v"/>
            </a:pPr>
            <a:r>
              <a:rPr lang="en-IN" sz="1800" dirty="0">
                <a:latin typeface="Times New Roman" pitchFamily="18" charset="0"/>
                <a:cs typeface="Times New Roman" pitchFamily="18" charset="0"/>
              </a:rPr>
              <a:t>HARDWARE REQUIREMENTS</a:t>
            </a:r>
          </a:p>
          <a:p>
            <a:pPr lvl="1"/>
            <a:r>
              <a:rPr lang="en-IN" sz="1800" dirty="0">
                <a:latin typeface="Times New Roman" pitchFamily="18" charset="0"/>
                <a:cs typeface="Times New Roman" pitchFamily="18" charset="0"/>
              </a:rPr>
              <a:t>Processor                     	: Any Processor above 500 MHz</a:t>
            </a:r>
          </a:p>
          <a:p>
            <a:pPr lvl="1"/>
            <a:r>
              <a:rPr lang="en-IN" sz="1800" dirty="0">
                <a:latin typeface="Times New Roman" pitchFamily="18" charset="0"/>
                <a:cs typeface="Times New Roman" pitchFamily="18" charset="0"/>
              </a:rPr>
              <a:t>RAM                           	: 512Mb</a:t>
            </a:r>
          </a:p>
          <a:p>
            <a:pPr lvl="1"/>
            <a:r>
              <a:rPr lang="en-IN" sz="1800" dirty="0">
                <a:latin typeface="Times New Roman" pitchFamily="18" charset="0"/>
                <a:cs typeface="Times New Roman" pitchFamily="18" charset="0"/>
              </a:rPr>
              <a:t>Hard Disk                    	: 4 GB</a:t>
            </a:r>
          </a:p>
          <a:p>
            <a:pPr lvl="1"/>
            <a:r>
              <a:rPr lang="en-IN" sz="1800" dirty="0">
                <a:latin typeface="Times New Roman" pitchFamily="18" charset="0"/>
                <a:cs typeface="Times New Roman" pitchFamily="18" charset="0"/>
              </a:rPr>
              <a:t>Input device               		: Standard Keyboard and Mouse</a:t>
            </a:r>
          </a:p>
          <a:p>
            <a:pPr lvl="1"/>
            <a:r>
              <a:rPr lang="en-IN" sz="1800" dirty="0">
                <a:latin typeface="Times New Roman" pitchFamily="18" charset="0"/>
                <a:cs typeface="Times New Roman" pitchFamily="18" charset="0"/>
              </a:rPr>
              <a:t>Output device          		: VGA and High Resolution </a:t>
            </a:r>
            <a:r>
              <a:rPr lang="en-IN" sz="1800" dirty="0" smtClean="0">
                <a:latin typeface="Times New Roman" pitchFamily="18" charset="0"/>
                <a:cs typeface="Times New Roman" pitchFamily="18" charset="0"/>
              </a:rPr>
              <a:t>Monitor</a:t>
            </a:r>
          </a:p>
          <a:p>
            <a:pPr lvl="1"/>
            <a:endParaRPr lang="en-IN" sz="1800" dirty="0">
              <a:latin typeface="Times New Roman" pitchFamily="18" charset="0"/>
              <a:cs typeface="Times New Roman" pitchFamily="18" charset="0"/>
            </a:endParaRPr>
          </a:p>
          <a:p>
            <a:pPr>
              <a:buFont typeface="Wingdings" pitchFamily="2" charset="2"/>
              <a:buChar char="v"/>
            </a:pPr>
            <a:r>
              <a:rPr lang="en-IN" sz="1800" dirty="0" smtClean="0">
                <a:latin typeface="Times New Roman" pitchFamily="18" charset="0"/>
                <a:cs typeface="Times New Roman" pitchFamily="18" charset="0"/>
              </a:rPr>
              <a:t>SOFTWARE </a:t>
            </a:r>
            <a:r>
              <a:rPr lang="en-IN" sz="1800" dirty="0">
                <a:latin typeface="Times New Roman" pitchFamily="18" charset="0"/>
                <a:cs typeface="Times New Roman" pitchFamily="18" charset="0"/>
              </a:rPr>
              <a:t>REQUIREMENTS</a:t>
            </a:r>
          </a:p>
          <a:p>
            <a:pPr lvl="1"/>
            <a:r>
              <a:rPr lang="en-IN" sz="1800" dirty="0" smtClean="0">
                <a:latin typeface="Times New Roman" pitchFamily="18" charset="0"/>
                <a:cs typeface="Times New Roman" pitchFamily="18" charset="0"/>
              </a:rPr>
              <a:t>Operating </a:t>
            </a:r>
            <a:r>
              <a:rPr lang="en-IN" sz="1800" dirty="0">
                <a:latin typeface="Times New Roman" pitchFamily="18" charset="0"/>
                <a:cs typeface="Times New Roman" pitchFamily="18" charset="0"/>
              </a:rPr>
              <a:t>system      	            : Windows 10</a:t>
            </a:r>
          </a:p>
          <a:p>
            <a:pPr lvl="1"/>
            <a:r>
              <a:rPr lang="en-IN" sz="1800" dirty="0">
                <a:latin typeface="Times New Roman" pitchFamily="18" charset="0"/>
                <a:cs typeface="Times New Roman" pitchFamily="18" charset="0"/>
              </a:rPr>
              <a:t>IDE                           	            : </a:t>
            </a:r>
            <a:r>
              <a:rPr lang="en-IN" sz="1800" dirty="0" err="1">
                <a:latin typeface="Times New Roman" pitchFamily="18" charset="0"/>
                <a:cs typeface="Times New Roman" pitchFamily="18" charset="0"/>
              </a:rPr>
              <a:t>Jupyter</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Notebook</a:t>
            </a:r>
          </a:p>
          <a:p>
            <a:pPr lvl="1"/>
            <a:r>
              <a:rPr lang="en-US" sz="1800" dirty="0" smtClean="0">
                <a:latin typeface="Times New Roman" pitchFamily="18" charset="0"/>
                <a:cs typeface="Times New Roman" pitchFamily="18" charset="0"/>
              </a:rPr>
              <a:t>Tools/Technologies 	            : Python, Computer Vision, </a:t>
            </a:r>
            <a:r>
              <a:rPr lang="en-US" sz="1800" dirty="0" err="1" smtClean="0">
                <a:latin typeface="Times New Roman" pitchFamily="18" charset="0"/>
                <a:cs typeface="Times New Roman" pitchFamily="18" charset="0"/>
              </a:rPr>
              <a:t>OpenCv</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Keras</a:t>
            </a:r>
            <a:r>
              <a:rPr lang="en-US" sz="1800" dirty="0" smtClean="0">
                <a:latin typeface="Times New Roman" pitchFamily="18" charset="0"/>
                <a:cs typeface="Times New Roman" pitchFamily="18" charset="0"/>
              </a:rPr>
              <a:t> API, </a:t>
            </a:r>
            <a:r>
              <a:rPr lang="en-US" sz="1800" dirty="0" err="1" smtClean="0">
                <a:latin typeface="Times New Roman" pitchFamily="18" charset="0"/>
                <a:cs typeface="Times New Roman" pitchFamily="18" charset="0"/>
              </a:rPr>
              <a:t>Numpy</a:t>
            </a:r>
            <a:r>
              <a:rPr lang="en-US" sz="1800" dirty="0" smtClean="0">
                <a:latin typeface="Times New Roman" pitchFamily="18" charset="0"/>
                <a:cs typeface="Times New Roman" pitchFamily="18" charset="0"/>
              </a:rPr>
              <a:t> library</a:t>
            </a:r>
            <a:endParaRPr lang="en-IN" sz="1800" dirty="0" smtClean="0">
              <a:latin typeface="Times New Roman" pitchFamily="18" charset="0"/>
              <a:cs typeface="Times New Roman" pitchFamily="18" charset="0"/>
            </a:endParaRPr>
          </a:p>
          <a:p>
            <a:pPr marL="457200" lvl="1" indent="0">
              <a:buNone/>
            </a:pPr>
            <a:endParaRPr lang="en-US" sz="1800" dirty="0" smtClean="0">
              <a:latin typeface="Times New Roman" pitchFamily="18" charset="0"/>
              <a:cs typeface="Times New Roman" pitchFamily="18" charset="0"/>
            </a:endParaRPr>
          </a:p>
          <a:p>
            <a:pPr lvl="1">
              <a:buFont typeface="Wingdings" pitchFamily="2" charset="2"/>
              <a:buChar char="v"/>
            </a:pPr>
            <a:endParaRPr lang="en-IN" sz="1800" dirty="0" smtClean="0">
              <a:latin typeface="Times New Roman" pitchFamily="18" charset="0"/>
              <a:cs typeface="Times New Roman" pitchFamily="18" charset="0"/>
            </a:endParaRPr>
          </a:p>
        </p:txBody>
      </p:sp>
      <p:sp>
        <p:nvSpPr>
          <p:cNvPr id="5" name="Date Placeholder 4">
            <a:extLst>
              <a:ext uri="{FF2B5EF4-FFF2-40B4-BE49-F238E27FC236}">
                <a16:creationId xmlns="" xmlns:a16="http://schemas.microsoft.com/office/drawing/2014/main"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 xmlns:a16="http://schemas.microsoft.com/office/drawing/2014/main"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 xmlns:a16="http://schemas.microsoft.com/office/drawing/2014/main"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9882" y="668088"/>
            <a:ext cx="3932237" cy="648072"/>
          </a:xfrm>
        </p:spPr>
        <p:txBody>
          <a:bodyPr>
            <a:noAutofit/>
          </a:bodyPr>
          <a:lstStyle/>
          <a:p>
            <a:pPr algn="ctr"/>
            <a:r>
              <a:rPr lang="en-US" sz="3200" b="1" dirty="0" smtClean="0">
                <a:solidFill>
                  <a:schemeClr val="accent1">
                    <a:lumMod val="75000"/>
                  </a:schemeClr>
                </a:solidFill>
                <a:latin typeface="Times New Roman" pitchFamily="18" charset="0"/>
                <a:cs typeface="Times New Roman" pitchFamily="18" charset="0"/>
              </a:rPr>
              <a:t>SYSTEM DESIGN</a:t>
            </a:r>
            <a:r>
              <a:rPr lang="en-US" sz="3200" b="1" u="sng" dirty="0" smtClean="0">
                <a:solidFill>
                  <a:schemeClr val="tx1">
                    <a:lumMod val="75000"/>
                    <a:lumOff val="25000"/>
                  </a:schemeClr>
                </a:solidFill>
                <a:latin typeface="Times New Roman" pitchFamily="18" charset="0"/>
                <a:cs typeface="Times New Roman" pitchFamily="18" charset="0"/>
              </a:rPr>
              <a:t/>
            </a:r>
            <a:br>
              <a:rPr lang="en-US" sz="3200" b="1" u="sng" dirty="0" smtClean="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7" name="Text Placeholder 6"/>
          <p:cNvSpPr>
            <a:spLocks noGrp="1"/>
          </p:cNvSpPr>
          <p:nvPr>
            <p:ph type="body" sz="half" idx="2"/>
          </p:nvPr>
        </p:nvSpPr>
        <p:spPr>
          <a:xfrm>
            <a:off x="839788" y="1196752"/>
            <a:ext cx="5256212" cy="4672236"/>
          </a:xfrm>
        </p:spPr>
        <p:txBody>
          <a:bodyPr>
            <a:normAutofit/>
          </a:bodyPr>
          <a:lstStyle/>
          <a:p>
            <a:pPr marL="285750" indent="-285750">
              <a:buFont typeface="Arial" pitchFamily="34" charset="0"/>
              <a:buChar char="•"/>
            </a:pPr>
            <a:r>
              <a:rPr lang="en-US" sz="1800" dirty="0" smtClean="0">
                <a:latin typeface="Times New Roman" pitchFamily="18" charset="0"/>
                <a:cs typeface="Times New Roman" pitchFamily="18" charset="0"/>
              </a:rPr>
              <a:t>As </a:t>
            </a:r>
            <a:r>
              <a:rPr lang="en-US" sz="1800" dirty="0">
                <a:latin typeface="Times New Roman" pitchFamily="18" charset="0"/>
                <a:cs typeface="Times New Roman" pitchFamily="18" charset="0"/>
              </a:rPr>
              <a:t>depicted in the figure, the project is divided in two phases. </a:t>
            </a: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Phase </a:t>
            </a:r>
            <a:r>
              <a:rPr lang="en-US" sz="1800" dirty="0">
                <a:latin typeface="Times New Roman" pitchFamily="18" charset="0"/>
                <a:cs typeface="Times New Roman" pitchFamily="18" charset="0"/>
              </a:rPr>
              <a:t>1 deals with loading, preprocessing and training the data set. In this phase, the model that performs training on the data set the best, in other words, the model that provides highest accuracy, is saved onto the disk. </a:t>
            </a: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Phase </a:t>
            </a:r>
            <a:r>
              <a:rPr lang="en-US" sz="1800" dirty="0">
                <a:latin typeface="Times New Roman" pitchFamily="18" charset="0"/>
                <a:cs typeface="Times New Roman" pitchFamily="18" charset="0"/>
              </a:rPr>
              <a:t>2 deals with loading the model that was saved in the previous phase, to test it by feeding a real time video. </a:t>
            </a: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The </a:t>
            </a:r>
            <a:r>
              <a:rPr lang="en-US" sz="1800" dirty="0" err="1">
                <a:latin typeface="Times New Roman" pitchFamily="18" charset="0"/>
                <a:cs typeface="Times New Roman" pitchFamily="18" charset="0"/>
              </a:rPr>
              <a:t>OpenCV</a:t>
            </a:r>
            <a:r>
              <a:rPr lang="en-US" sz="1800" dirty="0">
                <a:latin typeface="Times New Roman" pitchFamily="18" charset="0"/>
                <a:cs typeface="Times New Roman" pitchFamily="18" charset="0"/>
              </a:rPr>
              <a:t> library is used to detect faces in the video stream that is fed continuously to the model. </a:t>
            </a:r>
            <a:endParaRPr lang="en-US" sz="1800" dirty="0" smtClean="0">
              <a:latin typeface="Times New Roman" pitchFamily="18" charset="0"/>
              <a:cs typeface="Times New Roman" pitchFamily="18" charset="0"/>
            </a:endParaRPr>
          </a:p>
          <a:p>
            <a:pPr marL="285750" indent="-285750">
              <a:buFont typeface="Arial" pitchFamily="34" charset="0"/>
              <a:buChar char="•"/>
            </a:pPr>
            <a:r>
              <a:rPr lang="en-US" sz="1800" dirty="0" smtClean="0">
                <a:latin typeface="Times New Roman" pitchFamily="18" charset="0"/>
                <a:cs typeface="Times New Roman" pitchFamily="18" charset="0"/>
              </a:rPr>
              <a:t>From </a:t>
            </a:r>
            <a:r>
              <a:rPr lang="en-US" sz="1800" dirty="0">
                <a:latin typeface="Times New Roman" pitchFamily="18" charset="0"/>
                <a:cs typeface="Times New Roman" pitchFamily="18" charset="0"/>
              </a:rPr>
              <a:t>each face that is detected, the region of interest (ROI) is extracted and the classifier is applied to the extracted image to detect whether the person in the image is wearing mask or not.</a:t>
            </a:r>
            <a:endParaRPr lang="en-IN" sz="1800" dirty="0">
              <a:latin typeface="Times New Roman" pitchFamily="18" charset="0"/>
              <a:cs typeface="Times New Roman" pitchFamily="18" charset="0"/>
            </a:endParaRPr>
          </a:p>
          <a:p>
            <a:endParaRPr lang="en-IN" dirty="0"/>
          </a:p>
        </p:txBody>
      </p:sp>
      <p:sp>
        <p:nvSpPr>
          <p:cNvPr id="6" name="Date Placeholder 5">
            <a:extLst>
              <a:ext uri="{FF2B5EF4-FFF2-40B4-BE49-F238E27FC236}">
                <a16:creationId xmlns=""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3" name="Slide Number Placeholder 2">
            <a:extLst>
              <a:ext uri="{FF2B5EF4-FFF2-40B4-BE49-F238E27FC236}">
                <a16:creationId xmlns=""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9" name="Content Placeholder 2">
            <a:extLst>
              <a:ext uri="{FF2B5EF4-FFF2-40B4-BE49-F238E27FC236}">
                <a16:creationId xmlns=""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pic>
        <p:nvPicPr>
          <p:cNvPr id="8" name="Picture 7" descr="https://929687.smushcdn.com/2407837/wp-content/uploads/2020/04/face_mask_detection_phases.png?size=500x450&amp;lossy=1&amp;strip=1&amp;webp=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1214512"/>
            <a:ext cx="4760595" cy="43595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3690</TotalTime>
  <Words>1752</Words>
  <Application>Microsoft Office PowerPoint</Application>
  <PresentationFormat>Custom</PresentationFormat>
  <Paragraphs>305</Paragraphs>
  <Slides>21</Slides>
  <Notes>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Face Mask Detection </vt:lpstr>
      <vt:lpstr>AGENDA</vt:lpstr>
      <vt:lpstr>ABSTRACT </vt:lpstr>
      <vt:lpstr>ABOUT THE COMPANY</vt:lpstr>
      <vt:lpstr>INTRODUCTION </vt:lpstr>
      <vt:lpstr>PowerPoint Presentation</vt:lpstr>
      <vt:lpstr>LITERATURE SURVEY </vt:lpstr>
      <vt:lpstr>REQUIREMENTS</vt:lpstr>
      <vt:lpstr>SYSTEM DESIGN </vt:lpstr>
      <vt:lpstr>SYSTEM DESIGN </vt:lpstr>
      <vt:lpstr>DETAILED DESIGN </vt:lpstr>
      <vt:lpstr>IMPLEMENTATION</vt:lpstr>
      <vt:lpstr>IMPLEMENTATION</vt:lpstr>
      <vt:lpstr>RESULTS </vt:lpstr>
      <vt:lpstr>RESULTS </vt:lpstr>
      <vt:lpstr>CONCLUSIONS</vt:lpstr>
      <vt:lpstr>LIMITATIONS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dell</cp:lastModifiedBy>
  <cp:revision>311</cp:revision>
  <dcterms:created xsi:type="dcterms:W3CDTF">2015-10-29T14:36:38Z</dcterms:created>
  <dcterms:modified xsi:type="dcterms:W3CDTF">2022-01-10T10:36:02Z</dcterms:modified>
</cp:coreProperties>
</file>