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870D6F-B0A3-4EE5-A62D-3F2836B36E13}">
  <a:tblStyle styleId="{8D870D6F-B0A3-4EE5-A62D-3F2836B36E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9b256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b9b256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9b256d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9b256d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9b256d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9b256d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b256d4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b256d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9b256d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9b256d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9b256d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9b256d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158231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SHOPPING WIZARD</a:t>
            </a:r>
            <a:endParaRPr b="1"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20029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00C7E2"/>
                </a:solidFill>
                <a:latin typeface="Roboto"/>
                <a:ea typeface="Roboto"/>
                <a:cs typeface="Roboto"/>
                <a:sym typeface="Roboto"/>
              </a:rPr>
              <a:t>THE SHOPPING WIZARD</a:t>
            </a:r>
            <a:endParaRPr b="1" sz="3500">
              <a:solidFill>
                <a:srgbClr val="00C7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388" y="1052863"/>
            <a:ext cx="29432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97250" y="4017175"/>
            <a:ext cx="814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C7E2"/>
                </a:solidFill>
                <a:latin typeface="Roboto"/>
                <a:ea typeface="Roboto"/>
                <a:cs typeface="Roboto"/>
                <a:sym typeface="Roboto"/>
              </a:rPr>
              <a:t>Alfonso García de la Santa - Álvaro Merino - Hayk Petrosyan - Oriol Alfambra</a:t>
            </a:r>
            <a:endParaRPr sz="1600">
              <a:solidFill>
                <a:srgbClr val="00C7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C7E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750" y="4400"/>
            <a:ext cx="9144000" cy="5143500"/>
          </a:xfrm>
          <a:prstGeom prst="rtTriangle">
            <a:avLst/>
          </a:prstGeom>
          <a:solidFill>
            <a:srgbClr val="2021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77075" y="426875"/>
            <a:ext cx="801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LEARNED LESSONS:</a:t>
            </a:r>
            <a:endParaRPr b="1" sz="25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90675" y="996275"/>
            <a:ext cx="6991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 of flexbox</a:t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 of template to display the pages</a:t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Control functions on buttons</a:t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 of git</a:t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Team Working</a:t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C7E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62800" y="426875"/>
            <a:ext cx="801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FLEXBOX</a:t>
            </a:r>
            <a:r>
              <a:rPr b="1" lang="es" sz="2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5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562800" y="106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{8D870D6F-B0A3-4EE5-A62D-3F2836B36E13}</a:tableStyleId>
              </a:tblPr>
              <a:tblGrid>
                <a:gridCol w="2873100"/>
                <a:gridCol w="2873100"/>
              </a:tblGrid>
              <a:tr h="366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LESSON LEARNED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Handling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Position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Align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Inheritance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PROBLEMS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Skeleton structure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Responsive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Css to generic tags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075" y="182763"/>
            <a:ext cx="2271875" cy="477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62800" y="426875"/>
            <a:ext cx="801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 u="sng">
                <a:solidFill>
                  <a:srgbClr val="00C7E2"/>
                </a:solidFill>
                <a:latin typeface="Roboto"/>
                <a:ea typeface="Roboto"/>
                <a:cs typeface="Roboto"/>
                <a:sym typeface="Roboto"/>
              </a:rPr>
              <a:t>TEMPLATE TO DISPLAY THE PAGES</a:t>
            </a:r>
            <a:r>
              <a:rPr b="1" lang="es" sz="2500" u="sng">
                <a:solidFill>
                  <a:srgbClr val="00C7E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500" u="sng">
              <a:solidFill>
                <a:srgbClr val="00C7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658175" y="958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{8D870D6F-B0A3-4EE5-A62D-3F2836B36E13}</a:tableStyleId>
              </a:tblPr>
              <a:tblGrid>
                <a:gridCol w="3731975"/>
                <a:gridCol w="3731975"/>
              </a:tblGrid>
              <a:tr h="322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8F9F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LESSON LEARNED</a:t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9FA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F8F9F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 distribution</a:t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9FA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F8F9F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Template managing</a:t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9FA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F8F9F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DOM Elements Hierarchy</a:t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9FA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F8F9F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Elements allocation</a:t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8F9F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PROBLEMS</a:t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9FA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F8F9F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Managing v</a:t>
                      </a:r>
                      <a:r>
                        <a:rPr lang="es" sz="1700">
                          <a:solidFill>
                            <a:srgbClr val="F8F9F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ariables and functions scopes</a:t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9FA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F8F9F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remove() &amp; firstChildNode</a:t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F9FA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F8F9F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Elements collision</a:t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8F9F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00" y="3575725"/>
            <a:ext cx="3795449" cy="11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675" y="3575725"/>
            <a:ext cx="4619325" cy="11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C7E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62800" y="426875"/>
            <a:ext cx="801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 u="sng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CONTROL FUNCTION ON BUTTONS</a:t>
            </a:r>
            <a:r>
              <a:rPr b="1" lang="es" sz="2500" u="sng">
                <a:solidFill>
                  <a:srgbClr val="F8F9FA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1" sz="2500" u="sng">
              <a:solidFill>
                <a:srgbClr val="F8F9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562800" y="106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{8D870D6F-B0A3-4EE5-A62D-3F2836B36E13}</a:tableStyleId>
              </a:tblPr>
              <a:tblGrid>
                <a:gridCol w="3887550"/>
                <a:gridCol w="3887550"/>
              </a:tblGrid>
              <a:tr h="232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LESSONS LEARNED</a:t>
                      </a:r>
                      <a:endParaRPr sz="17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Handling events</a:t>
                      </a:r>
                      <a:endParaRPr sz="17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PreventDefault</a:t>
                      </a:r>
                      <a:endParaRPr sz="17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Changing elements relation</a:t>
                      </a:r>
                      <a:endParaRPr sz="17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Relate page transitions with functions triggering</a:t>
                      </a:r>
                      <a:endParaRPr sz="17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PROBLEMS</a:t>
                      </a:r>
                      <a:endParaRPr sz="17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Managing execution flow redirections</a:t>
                      </a:r>
                      <a:endParaRPr sz="17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Automated functions triggering</a:t>
                      </a:r>
                      <a:endParaRPr sz="17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700"/>
                        <a:buFont typeface="Roboto"/>
                        <a:buChar char="●"/>
                      </a:pPr>
                      <a:r>
                        <a:rPr lang="es" sz="17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Conflicts using keywords</a:t>
                      </a:r>
                      <a:endParaRPr sz="17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9F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562800" y="426875"/>
            <a:ext cx="801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 u="sng">
                <a:solidFill>
                  <a:srgbClr val="00C7E2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b="1" lang="es" sz="2500" u="sng">
                <a:solidFill>
                  <a:srgbClr val="00C7E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500" u="sng">
              <a:solidFill>
                <a:srgbClr val="00C7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562800" y="106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{8D870D6F-B0A3-4EE5-A62D-3F2836B36E13}</a:tableStyleId>
              </a:tblPr>
              <a:tblGrid>
                <a:gridCol w="2873100"/>
                <a:gridCol w="2873100"/>
              </a:tblGrid>
              <a:tr h="366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LESSON LEARNED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 that we are in the correct branch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which fields to merge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PROBLEMS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</a:t>
                      </a:r>
                      <a:endParaRPr sz="200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125" y="359234"/>
            <a:ext cx="3463075" cy="44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3193"/>
            <a:ext cx="9143999" cy="4427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62800" y="426875"/>
            <a:ext cx="824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WORKING:</a:t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562800" y="106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{8D870D6F-B0A3-4EE5-A62D-3F2836B36E13}</a:tableStyleId>
              </a:tblPr>
              <a:tblGrid>
                <a:gridCol w="3449225"/>
                <a:gridCol w="3449225"/>
              </a:tblGrid>
              <a:tr h="297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rgbClr val="00C7E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LESSON LEARNED</a:t>
                      </a:r>
                      <a:endParaRPr sz="2000">
                        <a:solidFill>
                          <a:srgbClr val="00C7E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C7E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C7E2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00C7E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Scrum like methodology</a:t>
                      </a:r>
                      <a:endParaRPr sz="2000">
                        <a:solidFill>
                          <a:srgbClr val="00C7E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C7E2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00C7E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Trello</a:t>
                      </a:r>
                      <a:endParaRPr sz="2000">
                        <a:solidFill>
                          <a:srgbClr val="00C7E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C7E2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00C7E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Methodology profit</a:t>
                      </a:r>
                      <a:endParaRPr sz="2000">
                        <a:solidFill>
                          <a:srgbClr val="00C7E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rgbClr val="00C7E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PROBLEMS</a:t>
                      </a:r>
                      <a:endParaRPr sz="2000">
                        <a:solidFill>
                          <a:srgbClr val="00C7E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C7E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C7E2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00C7E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Managing Tasks scope.</a:t>
                      </a:r>
                      <a:endParaRPr sz="2000">
                        <a:solidFill>
                          <a:srgbClr val="00C7E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C7E2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00C7E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Blocker tasks.</a:t>
                      </a:r>
                      <a:endParaRPr sz="2000">
                        <a:solidFill>
                          <a:srgbClr val="00C7E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C7E2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s" sz="2000">
                          <a:solidFill>
                            <a:srgbClr val="00C7E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s" sz="2000">
                          <a:solidFill>
                            <a:srgbClr val="00C7E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uilt from scratch team</a:t>
                      </a:r>
                      <a:endParaRPr sz="2000">
                        <a:solidFill>
                          <a:srgbClr val="00C7E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