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6858000" cx="12192000"/>
  <p:notesSz cx="6858000" cy="9144000"/>
  <p:embeddedFontLst>
    <p:embeddedFont>
      <p:font typeface="Palatino Linotype"/>
      <p:regular r:id="rId10"/>
      <p:bold r:id="rId11"/>
      <p:italic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4" roundtripDataSignature="AMtx7mgVfTVYg/y/vIN6EQojakJGmGxU7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ACC31D8-3074-4931-9784-4BE773FBC3DF}">
  <a:tblStyle styleId="{EACC31D8-3074-4931-9784-4BE773FBC3DF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alatinoLinotype-bold.fntdata"/><Relationship Id="rId10" Type="http://schemas.openxmlformats.org/officeDocument/2006/relationships/font" Target="fonts/PalatinoLinotype-regular.fntdata"/><Relationship Id="rId13" Type="http://schemas.openxmlformats.org/officeDocument/2006/relationships/font" Target="fonts/PalatinoLinotype-boldItalic.fntdata"/><Relationship Id="rId12" Type="http://schemas.openxmlformats.org/officeDocument/2006/relationships/font" Target="fonts/PalatinoLinotype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7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9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9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0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10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1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1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1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1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1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3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4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4" name="Google Shape;84;p1"/>
          <p:cNvGraphicFramePr/>
          <p:nvPr/>
        </p:nvGraphicFramePr>
        <p:xfrm>
          <a:off x="1517514" y="21083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{EACC31D8-3074-4931-9784-4BE773FBC3DF}</a:tableStyleId>
              </a:tblPr>
              <a:tblGrid>
                <a:gridCol w="727125"/>
                <a:gridCol w="1897325"/>
                <a:gridCol w="1999100"/>
                <a:gridCol w="2899175"/>
              </a:tblGrid>
              <a:tr h="4896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000" u="none" cap="none" strike="noStrike"/>
                        <a:t>Main Module</a:t>
                      </a:r>
                      <a:endParaRPr/>
                    </a:p>
                  </a:txBody>
                  <a:tcPr marT="7325" marB="7325" marR="11000" marL="110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000" u="none" cap="none" strike="noStrike"/>
                        <a:t>Module Name</a:t>
                      </a:r>
                      <a:endParaRPr/>
                    </a:p>
                  </a:txBody>
                  <a:tcPr marT="7325" marB="7325" marR="11000" marL="110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000" u="none" cap="none" strike="noStrike"/>
                        <a:t>table Name</a:t>
                      </a:r>
                      <a:endParaRPr/>
                    </a:p>
                  </a:txBody>
                  <a:tcPr marT="7325" marB="7325" marR="11000" marL="110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000" u="none" cap="none" strike="noStrike"/>
                        <a:t>Description</a:t>
                      </a:r>
                      <a:endParaRPr/>
                    </a:p>
                  </a:txBody>
                  <a:tcPr marT="7325" marB="7325" marR="11000" marL="110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96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 u="none" cap="none" strike="noStrike"/>
                        <a:t>RH</a:t>
                      </a:r>
                      <a:endParaRPr/>
                    </a:p>
                  </a:txBody>
                  <a:tcPr marT="7325" marB="7325" marR="11000" marL="110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7325" marB="7325" marR="11000" marL="110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 u="none" cap="none" strike="noStrike"/>
                        <a:t>company_mstr</a:t>
                      </a:r>
                      <a:endParaRPr/>
                    </a:p>
                  </a:txBody>
                  <a:tcPr marT="7325" marB="7325" marR="11000" marL="110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 u="none" cap="none" strike="noStrike"/>
                        <a:t>all information related to client/company</a:t>
                      </a:r>
                      <a:endParaRPr/>
                    </a:p>
                  </a:txBody>
                  <a:tcPr marT="7325" marB="7325" marR="11000" marL="110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3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7325" marB="7325" marR="11000" marL="110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7325" marB="7325" marR="11000" marL="110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7325" marB="7325" marR="11000" marL="110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7325" marB="7325" marR="11000" marL="110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3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 u="none" cap="none" strike="noStrike"/>
                        <a:t>RH</a:t>
                      </a:r>
                      <a:endParaRPr/>
                    </a:p>
                  </a:txBody>
                  <a:tcPr marT="7325" marB="7325" marR="11000" marL="110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 u="none" cap="none" strike="noStrike"/>
                        <a:t>Job</a:t>
                      </a:r>
                      <a:endParaRPr/>
                    </a:p>
                  </a:txBody>
                  <a:tcPr marT="7325" marB="7325" marR="11000" marL="110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 u="none" cap="none" strike="noStrike"/>
                        <a:t>job</a:t>
                      </a:r>
                      <a:endParaRPr/>
                    </a:p>
                  </a:txBody>
                  <a:tcPr marT="7325" marB="7325" marR="11000" marL="110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 u="none" cap="none" strike="noStrike"/>
                        <a:t>jobs basic details</a:t>
                      </a:r>
                      <a:endParaRPr/>
                    </a:p>
                  </a:txBody>
                  <a:tcPr marT="7325" marB="7325" marR="11000" marL="110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13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7325" marB="7325" marR="11000" marL="110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7325" marB="7325" marR="11000" marL="110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 u="none" cap="none" strike="noStrike"/>
                        <a:t>job_form_field</a:t>
                      </a:r>
                      <a:endParaRPr/>
                    </a:p>
                  </a:txBody>
                  <a:tcPr marT="7325" marB="7325" marR="11000" marL="110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 u="none" cap="none" strike="noStrike"/>
                        <a:t>It defined field name of job form</a:t>
                      </a:r>
                      <a:endParaRPr/>
                    </a:p>
                  </a:txBody>
                  <a:tcPr marT="7325" marB="7325" marR="11000" marL="110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13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 u="none" cap="none" strike="noStrike"/>
                        <a:t>RH</a:t>
                      </a:r>
                      <a:endParaRPr/>
                    </a:p>
                  </a:txBody>
                  <a:tcPr marT="7325" marB="7325" marR="11000" marL="110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7325" marB="7325" marR="11000" marL="110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 u="none" cap="none" strike="noStrike"/>
                        <a:t>job_detail</a:t>
                      </a:r>
                      <a:endParaRPr/>
                    </a:p>
                  </a:txBody>
                  <a:tcPr marT="7325" marB="7325" marR="11000" marL="110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 u="none" cap="none" strike="noStrike"/>
                        <a:t>job additional details</a:t>
                      </a:r>
                      <a:endParaRPr/>
                    </a:p>
                  </a:txBody>
                  <a:tcPr marT="7325" marB="7325" marR="11000" marL="110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13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 u="none" cap="none" strike="noStrike"/>
                        <a:t>RH</a:t>
                      </a:r>
                      <a:endParaRPr/>
                    </a:p>
                  </a:txBody>
                  <a:tcPr marT="7325" marB="7325" marR="11000" marL="110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7325" marB="7325" marR="11000" marL="110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 u="none" cap="none" strike="noStrike"/>
                        <a:t>job_recruiter</a:t>
                      </a:r>
                      <a:endParaRPr/>
                    </a:p>
                  </a:txBody>
                  <a:tcPr marT="7325" marB="7325" marR="11000" marL="110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 u="none" cap="none" strike="noStrike"/>
                        <a:t>differnt users tagged on that job</a:t>
                      </a:r>
                      <a:endParaRPr/>
                    </a:p>
                  </a:txBody>
                  <a:tcPr marT="7325" marB="7325" marR="11000" marL="110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3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 u="none" cap="none" strike="noStrike"/>
                        <a:t>RH</a:t>
                      </a:r>
                      <a:endParaRPr/>
                    </a:p>
                  </a:txBody>
                  <a:tcPr marT="7325" marB="7325" marR="11000" marL="110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7325" marB="7325" marR="11000" marL="110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 u="none" cap="none" strike="noStrike"/>
                        <a:t>job_history</a:t>
                      </a:r>
                      <a:endParaRPr/>
                    </a:p>
                  </a:txBody>
                  <a:tcPr marT="7325" marB="7325" marR="11000" marL="110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7325" marB="7325" marR="11000" marL="110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3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 u="none" cap="none" strike="noStrike"/>
                        <a:t>RH</a:t>
                      </a:r>
                      <a:endParaRPr/>
                    </a:p>
                  </a:txBody>
                  <a:tcPr marT="7325" marB="7325" marR="11000" marL="110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7325" marB="7325" marR="11000" marL="110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7325" marB="7325" marR="11000" marL="110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7325" marB="7325" marR="11000" marL="110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3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7325" marB="7325" marR="11000" marL="110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7325" marB="7325" marR="11000" marL="110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7325" marB="7325" marR="11000" marL="110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7325" marB="7325" marR="11000" marL="110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3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 u="none" cap="none" strike="noStrike"/>
                        <a:t>RH</a:t>
                      </a:r>
                      <a:endParaRPr/>
                    </a:p>
                  </a:txBody>
                  <a:tcPr marT="7325" marB="7325" marR="11000" marL="110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 u="none" cap="none" strike="noStrike"/>
                        <a:t>candidate</a:t>
                      </a:r>
                      <a:endParaRPr/>
                    </a:p>
                  </a:txBody>
                  <a:tcPr marT="7325" marB="7325" marR="11000" marL="110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 u="none" cap="none" strike="noStrike"/>
                        <a:t>candidate</a:t>
                      </a:r>
                      <a:endParaRPr/>
                    </a:p>
                  </a:txBody>
                  <a:tcPr marT="7325" marB="7325" marR="11000" marL="110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 u="none" cap="none" strike="noStrike"/>
                        <a:t>Candidate Info</a:t>
                      </a:r>
                      <a:endParaRPr/>
                    </a:p>
                  </a:txBody>
                  <a:tcPr marT="7325" marB="7325" marR="11000" marL="110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3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 u="none" cap="none" strike="noStrike"/>
                        <a:t>RH</a:t>
                      </a:r>
                      <a:endParaRPr/>
                    </a:p>
                  </a:txBody>
                  <a:tcPr marT="7325" marB="7325" marR="11000" marL="110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7325" marB="7325" marR="11000" marL="110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 u="none" cap="none" strike="noStrike"/>
                        <a:t>empl_refrl</a:t>
                      </a:r>
                      <a:endParaRPr/>
                    </a:p>
                  </a:txBody>
                  <a:tcPr marT="7325" marB="7325" marR="11000" marL="110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 u="none" cap="none" strike="noStrike"/>
                        <a:t>referal Info, RH id </a:t>
                      </a:r>
                      <a:endParaRPr/>
                    </a:p>
                  </a:txBody>
                  <a:tcPr marT="7325" marB="7325" marR="11000" marL="110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13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 u="none" cap="none" strike="noStrike"/>
                        <a:t>RH</a:t>
                      </a:r>
                      <a:endParaRPr/>
                    </a:p>
                  </a:txBody>
                  <a:tcPr marT="7325" marB="7325" marR="11000" marL="110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7325" marB="7325" marR="11000" marL="110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 u="none" cap="none" strike="noStrike"/>
                        <a:t>candidate_resumedetail</a:t>
                      </a:r>
                      <a:endParaRPr/>
                    </a:p>
                  </a:txBody>
                  <a:tcPr marT="7325" marB="7325" marR="11000" marL="110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 u="none" cap="none" strike="noStrike"/>
                        <a:t>Candidate resume detail</a:t>
                      </a:r>
                      <a:endParaRPr/>
                    </a:p>
                  </a:txBody>
                  <a:tcPr marT="7325" marB="7325" marR="11000" marL="110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3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7325" marB="7325" marR="11000" marL="110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7325" marB="7325" marR="11000" marL="110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7325" marB="7325" marR="11000" marL="110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7325" marB="7325" marR="11000" marL="110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13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 u="none" cap="none" strike="noStrike"/>
                        <a:t>RH</a:t>
                      </a:r>
                      <a:endParaRPr/>
                    </a:p>
                  </a:txBody>
                  <a:tcPr marT="7325" marB="7325" marR="11000" marL="110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 u="none" cap="none" strike="noStrike"/>
                        <a:t>User</a:t>
                      </a:r>
                      <a:endParaRPr/>
                    </a:p>
                  </a:txBody>
                  <a:tcPr marT="7325" marB="7325" marR="11000" marL="110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 u="none" cap="none" strike="noStrike"/>
                        <a:t>user_profile</a:t>
                      </a:r>
                      <a:endParaRPr/>
                    </a:p>
                  </a:txBody>
                  <a:tcPr marT="7325" marB="7325" marR="11000" marL="110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 u="none" cap="none" strike="noStrike"/>
                        <a:t>User data , user id, pwd, role</a:t>
                      </a:r>
                      <a:endParaRPr/>
                    </a:p>
                  </a:txBody>
                  <a:tcPr marT="7325" marB="7325" marR="11000" marL="110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13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 u="none" cap="none" strike="noStrike"/>
                        <a:t>RH</a:t>
                      </a:r>
                      <a:endParaRPr/>
                    </a:p>
                  </a:txBody>
                  <a:tcPr marT="7325" marB="7325" marR="11000" marL="110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7325" marB="7325" marR="11000" marL="110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 u="none" cap="none" strike="noStrike"/>
                        <a:t>employee_mstr</a:t>
                      </a:r>
                      <a:endParaRPr/>
                    </a:p>
                  </a:txBody>
                  <a:tcPr marT="7325" marB="7325" marR="11000" marL="110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 u="none" cap="none" strike="noStrike"/>
                        <a:t>user details</a:t>
                      </a:r>
                      <a:endParaRPr/>
                    </a:p>
                  </a:txBody>
                  <a:tcPr marT="7325" marB="7325" marR="11000" marL="110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"/>
          <p:cNvSpPr txBox="1"/>
          <p:nvPr>
            <p:ph type="ctrTitle"/>
          </p:nvPr>
        </p:nvSpPr>
        <p:spPr>
          <a:xfrm>
            <a:off x="4185920" y="203199"/>
            <a:ext cx="3261360" cy="4193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Palatino Linotype"/>
              <a:buNone/>
            </a:pPr>
            <a:r>
              <a:rPr b="1" lang="en-IN" sz="2000">
                <a:solidFill>
                  <a:srgbClr val="FF0000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Job</a:t>
            </a:r>
            <a:r>
              <a:rPr lang="en-IN"/>
              <a:t> </a:t>
            </a:r>
            <a:endParaRPr/>
          </a:p>
        </p:txBody>
      </p:sp>
      <p:sp>
        <p:nvSpPr>
          <p:cNvPr id="90" name="Google Shape;90;p2"/>
          <p:cNvSpPr txBox="1"/>
          <p:nvPr>
            <p:ph idx="1" type="subTitle"/>
          </p:nvPr>
        </p:nvSpPr>
        <p:spPr>
          <a:xfrm>
            <a:off x="655001" y="703853"/>
            <a:ext cx="10360800" cy="57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10"/>
              <a:buNone/>
            </a:pPr>
            <a:r>
              <a:rPr lang="en-IN" sz="1710">
                <a:latin typeface="Palatino Linotype"/>
                <a:ea typeface="Palatino Linotype"/>
                <a:cs typeface="Palatino Linotype"/>
                <a:sym typeface="Palatino Linotype"/>
              </a:rPr>
              <a:t>When job is created from UI following entries will be created in DB:</a:t>
            </a:r>
            <a:endParaRPr sz="2820"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10"/>
              <a:buNone/>
            </a:pPr>
            <a:r>
              <a:t/>
            </a:r>
            <a:endParaRPr sz="1710"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-381000" lvl="0" marL="3429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B050"/>
              </a:buClr>
              <a:buSzPts val="1710"/>
              <a:buFont typeface="Arial"/>
              <a:buChar char="•"/>
            </a:pPr>
            <a:r>
              <a:rPr lang="en-IN" sz="1710">
                <a:solidFill>
                  <a:srgbClr val="00B050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Entry in </a:t>
            </a:r>
            <a:r>
              <a:rPr b="1" lang="en-IN" sz="1710">
                <a:solidFill>
                  <a:srgbClr val="002060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job</a:t>
            </a:r>
            <a:r>
              <a:rPr lang="en-IN" sz="1710">
                <a:solidFill>
                  <a:srgbClr val="00B050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 table</a:t>
            </a:r>
            <a:endParaRPr sz="2820"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10"/>
              <a:buNone/>
            </a:pPr>
            <a:r>
              <a:rPr lang="en-IN" sz="1710">
                <a:latin typeface="Palatino Linotype"/>
                <a:ea typeface="Palatino Linotype"/>
                <a:cs typeface="Palatino Linotype"/>
                <a:sym typeface="Palatino Linotype"/>
              </a:rPr>
              <a:t>Job_seq (primary key),company_mstr_seq, job_cd,job_title,job_detail_seq(foreign key)</a:t>
            </a:r>
            <a:endParaRPr sz="2820"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10"/>
              <a:buNone/>
            </a:pPr>
            <a:r>
              <a:t/>
            </a:r>
            <a:endParaRPr sz="1710"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-381000" lvl="0" marL="3429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B050"/>
              </a:buClr>
              <a:buSzPts val="1710"/>
              <a:buFont typeface="Arial"/>
              <a:buChar char="•"/>
            </a:pPr>
            <a:r>
              <a:rPr lang="en-IN" sz="1710">
                <a:solidFill>
                  <a:srgbClr val="00B050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Entry in  </a:t>
            </a:r>
            <a:r>
              <a:rPr b="1" lang="en-IN" sz="1710">
                <a:solidFill>
                  <a:srgbClr val="002060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job_details</a:t>
            </a:r>
            <a:endParaRPr b="1" sz="1710">
              <a:solidFill>
                <a:srgbClr val="002060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10"/>
              <a:buNone/>
            </a:pPr>
            <a:r>
              <a:rPr lang="en-IN" sz="1710">
                <a:latin typeface="Palatino Linotype"/>
                <a:ea typeface="Palatino Linotype"/>
                <a:cs typeface="Palatino Linotype"/>
                <a:sym typeface="Palatino Linotype"/>
              </a:rPr>
              <a:t>Job_detail_seq(primary),company_mstr_seq(foreign key)</a:t>
            </a:r>
            <a:endParaRPr sz="2820"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10"/>
              <a:buNone/>
            </a:pPr>
            <a:r>
              <a:t/>
            </a:r>
            <a:endParaRPr sz="1710"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-209550" lvl="0" marL="17145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B050"/>
              </a:buClr>
              <a:buSzPts val="1710"/>
              <a:buFont typeface="Arial"/>
              <a:buChar char="•"/>
            </a:pPr>
            <a:r>
              <a:rPr lang="en-IN" sz="1710">
                <a:solidFill>
                  <a:srgbClr val="00B050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Entry in  </a:t>
            </a:r>
            <a:r>
              <a:rPr b="1" lang="en-IN" sz="1710">
                <a:solidFill>
                  <a:srgbClr val="002060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job_Form_fields</a:t>
            </a:r>
            <a:endParaRPr b="1" sz="1710">
              <a:solidFill>
                <a:srgbClr val="002060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10"/>
              <a:buNone/>
            </a:pPr>
            <a:r>
              <a:rPr lang="en-IN" sz="1710">
                <a:latin typeface="Palatino Linotype"/>
                <a:ea typeface="Palatino Linotype"/>
                <a:cs typeface="Palatino Linotype"/>
                <a:sym typeface="Palatino Linotype"/>
              </a:rPr>
              <a:t>job_form_field_seq(primary), company_mstr_seq(foreign key),field_label</a:t>
            </a:r>
            <a:endParaRPr sz="1710"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10"/>
              <a:buNone/>
            </a:pPr>
            <a:r>
              <a:t/>
            </a:r>
            <a:endParaRPr sz="1710"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-381000" lvl="0" marL="3429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B050"/>
              </a:buClr>
              <a:buSzPts val="1710"/>
              <a:buFont typeface="Arial"/>
              <a:buChar char="•"/>
            </a:pPr>
            <a:r>
              <a:rPr lang="en-IN" sz="1710">
                <a:solidFill>
                  <a:srgbClr val="00B050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Entry in </a:t>
            </a:r>
            <a:r>
              <a:rPr b="1" lang="en-IN" sz="1710">
                <a:solidFill>
                  <a:srgbClr val="002060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job_recruiter</a:t>
            </a:r>
            <a:endParaRPr b="1" sz="1710">
              <a:solidFill>
                <a:srgbClr val="002060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10"/>
              <a:buNone/>
            </a:pPr>
            <a:r>
              <a:rPr lang="en-IN" sz="1710">
                <a:latin typeface="Palatino Linotype"/>
                <a:ea typeface="Palatino Linotype"/>
                <a:cs typeface="Palatino Linotype"/>
                <a:sym typeface="Palatino Linotype"/>
              </a:rPr>
              <a:t>Job_recrtr_seq(primary), company_mstr_seq(foreign key),job_seq(foreign key),User_profile_seq(foreign key),status</a:t>
            </a:r>
            <a:endParaRPr sz="2820"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10"/>
              <a:buNone/>
            </a:pPr>
            <a:r>
              <a:t/>
            </a:r>
            <a:endParaRPr sz="2820"/>
          </a:p>
          <a:p>
            <a:pPr indent="-381000" lvl="0" marL="3429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B050"/>
              </a:buClr>
              <a:buSzPts val="1710"/>
              <a:buFont typeface="Arial"/>
              <a:buChar char="•"/>
            </a:pPr>
            <a:r>
              <a:rPr lang="en-IN" sz="1710">
                <a:solidFill>
                  <a:srgbClr val="00B050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Entry in  </a:t>
            </a:r>
            <a:r>
              <a:rPr b="1" lang="en-IN" sz="1710">
                <a:solidFill>
                  <a:srgbClr val="002060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job_history</a:t>
            </a:r>
            <a:endParaRPr b="1" sz="1710">
              <a:solidFill>
                <a:srgbClr val="002060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10"/>
              <a:buNone/>
            </a:pPr>
            <a:r>
              <a:rPr lang="en-IN" sz="1710">
                <a:latin typeface="Palatino Linotype"/>
                <a:ea typeface="Palatino Linotype"/>
                <a:cs typeface="Palatino Linotype"/>
                <a:sym typeface="Palatino Linotype"/>
              </a:rPr>
              <a:t>Job_history_seq(primary), company_mstr_seq(foreign key), job_seq(foreign key),ACTION,Job_opening</a:t>
            </a:r>
            <a:endParaRPr sz="1710"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10"/>
              <a:buNone/>
            </a:pPr>
            <a:r>
              <a:t/>
            </a:r>
            <a:endParaRPr sz="1710"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10"/>
              <a:buNone/>
            </a:pPr>
            <a:r>
              <a:t/>
            </a:r>
            <a:endParaRPr sz="1710"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10"/>
              <a:buNone/>
            </a:pPr>
            <a:r>
              <a:t/>
            </a:r>
            <a:endParaRPr sz="1710"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-272415" lvl="0" marL="3429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10"/>
              <a:buFont typeface="Arial"/>
              <a:buNone/>
            </a:pPr>
            <a:r>
              <a:t/>
            </a:r>
            <a:endParaRPr sz="1710"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-272415" lvl="0" marL="3429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10"/>
              <a:buFont typeface="Arial"/>
              <a:buNone/>
            </a:pPr>
            <a:r>
              <a:t/>
            </a:r>
            <a:endParaRPr sz="1710"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"/>
          <p:cNvSpPr txBox="1"/>
          <p:nvPr/>
        </p:nvSpPr>
        <p:spPr>
          <a:xfrm>
            <a:off x="2749685" y="272374"/>
            <a:ext cx="365760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1200" u="none" cap="none" strike="noStrike">
                <a:solidFill>
                  <a:srgbClr val="FF0000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Candidate</a:t>
            </a:r>
            <a:endParaRPr/>
          </a:p>
        </p:txBody>
      </p:sp>
      <p:sp>
        <p:nvSpPr>
          <p:cNvPr id="96" name="Google Shape;96;p3"/>
          <p:cNvSpPr txBox="1"/>
          <p:nvPr/>
        </p:nvSpPr>
        <p:spPr>
          <a:xfrm flipH="1">
            <a:off x="720312" y="901430"/>
            <a:ext cx="8897100" cy="484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21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When candidate is created from UI following entries will be created DB:</a:t>
            </a:r>
            <a:endParaRPr b="0" i="0" sz="2900" u="none" cap="none" strike="noStrike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00B050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-228600" lvl="0" marL="171450" marR="0" rtl="0" algn="l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100"/>
              <a:buFont typeface="Arial"/>
              <a:buChar char="•"/>
            </a:pPr>
            <a:r>
              <a:rPr lang="en-IN" sz="2100">
                <a:solidFill>
                  <a:srgbClr val="00B050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Entry in </a:t>
            </a:r>
            <a:r>
              <a:rPr lang="en-IN" sz="2100">
                <a:solidFill>
                  <a:srgbClr val="002060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Candidate</a:t>
            </a:r>
            <a:endParaRPr sz="2100">
              <a:solidFill>
                <a:srgbClr val="00B050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-2095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sz="2100">
              <a:solidFill>
                <a:srgbClr val="00B050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1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Candidate_seq(primary),company_mstr_seq(foreign key),user_profile_seq(foreign key)</a:t>
            </a:r>
            <a:endParaRPr sz="23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-228600" lvl="0" marL="171450" marR="0" rtl="0" algn="l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100"/>
              <a:buFont typeface="Arial"/>
              <a:buChar char="•"/>
            </a:pPr>
            <a:r>
              <a:rPr lang="en-IN" sz="2100">
                <a:solidFill>
                  <a:srgbClr val="00B050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Entry in </a:t>
            </a:r>
            <a:r>
              <a:rPr lang="en-IN" sz="2100">
                <a:solidFill>
                  <a:srgbClr val="002060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Empl_refrl</a:t>
            </a:r>
            <a:endParaRPr sz="2100">
              <a:solidFill>
                <a:srgbClr val="002060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1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Empl_refrl_seq(primary), company_mstr_seq(foreign key),user_profile_seq(foreign key),Ripplehire_seq(foreign key)</a:t>
            </a:r>
            <a:endParaRPr sz="23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-228600" lvl="0" marL="171450" marR="0" rtl="0" algn="l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100"/>
              <a:buFont typeface="Arial"/>
              <a:buChar char="•"/>
            </a:pPr>
            <a:r>
              <a:rPr i="0" lang="en-IN" sz="2100">
                <a:solidFill>
                  <a:srgbClr val="00B050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Entry in </a:t>
            </a:r>
            <a:r>
              <a:rPr i="0" lang="en-IN" sz="2100">
                <a:solidFill>
                  <a:srgbClr val="002060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candidate_resumedetail</a:t>
            </a:r>
            <a:endParaRPr sz="2100">
              <a:solidFill>
                <a:srgbClr val="002060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-IN" sz="21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candidate_resumedetail_seq(primary),</a:t>
            </a:r>
            <a:r>
              <a:rPr lang="en-IN" sz="21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 company_mstr_seq(foreign key),</a:t>
            </a:r>
            <a:endParaRPr sz="23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"/>
          <p:cNvSpPr txBox="1"/>
          <p:nvPr/>
        </p:nvSpPr>
        <p:spPr>
          <a:xfrm>
            <a:off x="3696511" y="194553"/>
            <a:ext cx="81712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>
                <a:solidFill>
                  <a:srgbClr val="FF0000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User</a:t>
            </a:r>
            <a:endParaRPr/>
          </a:p>
        </p:txBody>
      </p:sp>
      <p:sp>
        <p:nvSpPr>
          <p:cNvPr id="102" name="Google Shape;102;p4"/>
          <p:cNvSpPr txBox="1"/>
          <p:nvPr/>
        </p:nvSpPr>
        <p:spPr>
          <a:xfrm flipH="1">
            <a:off x="707330" y="920885"/>
            <a:ext cx="7509300" cy="34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When user is created from UI following entries will be created DB:</a:t>
            </a:r>
            <a:endParaRPr sz="22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B050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-3365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000"/>
              <a:buFont typeface="Arial"/>
              <a:buChar char="•"/>
            </a:pPr>
            <a:r>
              <a:rPr lang="en-IN" sz="2000">
                <a:solidFill>
                  <a:srgbClr val="00B050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Entry in </a:t>
            </a:r>
            <a:r>
              <a:rPr lang="en-IN" sz="2000">
                <a:solidFill>
                  <a:srgbClr val="002060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User_profile</a:t>
            </a:r>
            <a:endParaRPr sz="2000">
              <a:solidFill>
                <a:srgbClr val="002060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User_profile_seq(primary ),company_mstr_seq(foreign key)</a:t>
            </a:r>
            <a:endParaRPr sz="22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-3365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000"/>
              <a:buFont typeface="Arial"/>
              <a:buChar char="•"/>
            </a:pPr>
            <a:r>
              <a:rPr lang="en-IN" sz="2000">
                <a:solidFill>
                  <a:srgbClr val="00B050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Entry in </a:t>
            </a:r>
            <a:r>
              <a:rPr i="0" lang="en-IN" sz="2000">
                <a:solidFill>
                  <a:srgbClr val="002060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employee_mstr</a:t>
            </a:r>
            <a:endParaRPr i="0" sz="2000">
              <a:solidFill>
                <a:srgbClr val="002060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Employee_mstr_seq(primary), company_mstr_seq(foreign key),user_profile_seq</a:t>
            </a:r>
            <a:endParaRPr sz="20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2023-01-09T12:39:17Z</dcterms:created>
  <dc:creator>Mona Tamane</dc:creator>
</cp:coreProperties>
</file>