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ajd tytułow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028020" y="1769541"/>
            <a:ext cx="7080026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028020" y="3598339"/>
            <a:ext cx="7080026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braz panoramiczny z podpise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panoPhotoInset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995" y="540085"/>
            <a:ext cx="7656010" cy="38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685354" y="4565255"/>
            <a:ext cx="7766495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b="0" i="0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26217" y="695010"/>
            <a:ext cx="7285600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346" y="5108728"/>
            <a:ext cx="776532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ytuł i podpi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5346" y="608437"/>
            <a:ext cx="776532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346" y="4295180"/>
            <a:ext cx="7765322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ferta z podpise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84659" y="609600"/>
            <a:ext cx="6977064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290484" y="3610033"/>
            <a:ext cx="6564224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5346" y="4304353"/>
            <a:ext cx="7765322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l-PL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l-PL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arta nazw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85346" y="2126943"/>
            <a:ext cx="7765322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339" y="4650556"/>
            <a:ext cx="776414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kolumn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346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85346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3335033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3331076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5" type="body"/>
          </p:nvPr>
        </p:nvSpPr>
        <p:spPr>
          <a:xfrm>
            <a:off x="5974929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6" type="body"/>
          </p:nvPr>
        </p:nvSpPr>
        <p:spPr>
          <a:xfrm>
            <a:off x="5974929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kolumna obraz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3colPhotoInset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239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3colPhotoInset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3813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3colPhotoInset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1715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346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763577" y="1938918"/>
            <a:ext cx="2319276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685346" y="4480369"/>
            <a:ext cx="2475738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3332091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3409307" y="1939094"/>
            <a:ext cx="2319276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6" type="body"/>
          </p:nvPr>
        </p:nvSpPr>
        <p:spPr>
          <a:xfrm>
            <a:off x="3331075" y="4480368"/>
            <a:ext cx="2476753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7" type="body"/>
          </p:nvPr>
        </p:nvSpPr>
        <p:spPr>
          <a:xfrm>
            <a:off x="5975023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3" name="Shape 123"/>
          <p:cNvSpPr/>
          <p:nvPr>
            <p:ph idx="8" type="pic"/>
          </p:nvPr>
        </p:nvSpPr>
        <p:spPr>
          <a:xfrm>
            <a:off x="6056774" y="1934432"/>
            <a:ext cx="2319276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9" type="body"/>
          </p:nvPr>
        </p:nvSpPr>
        <p:spPr>
          <a:xfrm>
            <a:off x="5974929" y="4480366"/>
            <a:ext cx="2475738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ytuł i tekst pionow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538632" y="-120836"/>
            <a:ext cx="4058751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ytuł pionowy i teks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5400000">
            <a:off x="5003184" y="2343718"/>
            <a:ext cx="51816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1063373" y="231574"/>
            <a:ext cx="51816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ytuł i zawartoś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Nagłówek sekcji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71551" y="1761068"/>
            <a:ext cx="7192913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71551" y="3589879"/>
            <a:ext cx="7192913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wa elementy zawartośc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347" y="1732449"/>
            <a:ext cx="3795373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52169" y="1732450"/>
            <a:ext cx="379849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Porównani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compPhotoInset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5" y="1770323"/>
            <a:ext cx="3787423" cy="411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compPhotoInset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3245" y="1770323"/>
            <a:ext cx="3787423" cy="41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54404" y="1835254"/>
            <a:ext cx="3657258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754404" y="2380138"/>
            <a:ext cx="3657258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721225" y="1835255"/>
            <a:ext cx="3671498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721225" y="2380138"/>
            <a:ext cx="3671498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ylko tytuł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Pust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Zawartość z podpise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5347" y="609600"/>
            <a:ext cx="2780167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641725" y="609600"/>
            <a:ext cx="4808943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85347" y="2431518"/>
            <a:ext cx="2780167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Obraz z podpise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vertPhotoInset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44987" y="609923"/>
            <a:ext cx="3428146" cy="520547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685347" y="609923"/>
            <a:ext cx="3924676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4976728" y="743989"/>
            <a:ext cx="3165375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347" y="2439261"/>
            <a:ext cx="3924676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0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b="0" i="0" sz="1000" u="none" cap="none" strike="noStrike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938175" y="564725"/>
            <a:ext cx="71412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Rozpoznawanie obrazów, wzorców, pisma </a:t>
            </a:r>
            <a:endParaRPr b="1" sz="3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577851" y="2504985"/>
            <a:ext cx="48131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Zastosowanie 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Przygotowanie danych do procesu analizy.</a:t>
            </a:r>
            <a:endParaRPr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Budowa sieci neuronowej.</a:t>
            </a:r>
            <a:endParaRPr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Nauczanie sieci.</a:t>
            </a:r>
            <a:endParaRPr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Działanie systemu.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546005" y="5756875"/>
            <a:ext cx="24300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Białek Tomasz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Bożek Mateusz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Rafał Chołody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89396" y="42915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Rozpoznawanie obrazów - Problemy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-86925" y="1399650"/>
            <a:ext cx="92310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1)  niepełność/niepewność informacji wynikająca z: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- procesu akwizycji obrazu (szumy, zniekształcenia optyczne)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- natury procesu akwizycji obrazu (mapowanie 3D-&gt;2D, oświetlenie sceny)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5799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2)  konieczność uwzględnienia wiedzy: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- dziedzinowej (ang. domain knowledge)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800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zdroworozsądkowej (ang.common sense knowledge) zwłaszcza w uczeniu                         z informacji obrazowej.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3) znaczna ilość przetwarzanej informacji =&gt; złożoność obliczeniowa/pamięciowa procesów związanych z analizą/rozpoznawaniem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Rozpoznawanie obrazów - Problemy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346" y="1732450"/>
            <a:ext cx="77652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50" y="1732450"/>
            <a:ext cx="3386800" cy="40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75" y="1732450"/>
            <a:ext cx="3557575" cy="4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3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Wzorce i klasy wzorców</a:t>
            </a:r>
            <a:r>
              <a:rPr lang="pl-PL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39725" y="1255850"/>
            <a:ext cx="7765200" cy="470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5799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Wzorzec to zbiór cech, który tworzy ilościowy i jakościowy opis obiektu; ściślej, wzorzec to wektor cech </a:t>
            </a:r>
            <a:r>
              <a:rPr b="1"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=[x1, x2, ..., xN].				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Klasa wzorców to zbiór wzorców charakteryzujących się podobnymi wektorami cech. Klasy wzorców oznaczmy					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ω1, ω2,... ωM gdzie indeks M jest numerem klasy.				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Rozpoznawanie wzorców (nazywane też klasyfikacją) jest zadaniem polegającym na przyporządkowaniu wzorców do ich klas: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→ ω			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tj. przekształceniem przestrzeni wektorów cech </a:t>
            </a:r>
            <a:r>
              <a:rPr b="1" i="1"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pl-PL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na przestrzeń klas wzorców Ω. 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85350" y="183225"/>
            <a:ext cx="7765200" cy="102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3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Klasyfikacja wzorców </a:t>
            </a:r>
            <a:endParaRPr sz="11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			 			 			 			 			 			 			 			 			 			 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346" y="1732450"/>
            <a:ext cx="77652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8650"/>
            <a:ext cx="9144000" cy="60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85350" y="65450"/>
            <a:ext cx="7765200" cy="7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Klasyfikacja wzorców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350" y="811550"/>
            <a:ext cx="7765200" cy="497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600"/>
              </a:spcAft>
              <a:buNone/>
            </a:pPr>
            <a:r>
              <a:rPr lang="pl-PL" sz="2400">
                <a:latin typeface="Arial"/>
                <a:ea typeface="Arial"/>
                <a:cs typeface="Arial"/>
                <a:sym typeface="Arial"/>
              </a:rPr>
              <a:t>Przyporządkowanie x→ ω powinno być bezbłędne dla jak największej liczby wzorców. Zagadnienie znalezienia najlepszego takiego przyporządkowania jest zadaniem optymalizacji statystycznej. Konkretne sformułowanie tego zadania zależy od stopnia posiadanej wiedzy (modelu) o rozkładzie statystycznym zbioru cech, jak również granicach klas. W przypadku, gdy rozkłady cech są trudne do zamodelowania lub wiedza o ich rozkładzie statystycznym jest niedostepna, klasyfikator, tj. przyporządkowanie x→ ω, może być zbudowany przez zastosowanie algorytmów uczących, samodzielnie wypracowujących reguły klasyfikacji na podstawie reprezentatywnego zbioru wzorców (wektorów cech).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85346" y="-12519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Zastosowanie rozpoznawania pisma</a:t>
            </a:r>
            <a:endParaRPr b="1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346" y="1054161"/>
            <a:ext cx="7765322" cy="54496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1" marL="4500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rPr b="1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OCR</a:t>
            </a:r>
            <a: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(Optical Character Recognition) – oprogramowanie służące do rozpoznawania znaków i całych tekstów w pliku graficznym. 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Wykorzystanie OCR:</a:t>
            </a:r>
            <a:endParaRPr/>
          </a:p>
          <a:p>
            <a:pPr indent="-2700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</a:pPr>
            <a: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Digitalizacja zasobów bibliotek</a:t>
            </a:r>
            <a:endParaRPr/>
          </a:p>
          <a:p>
            <a:pPr indent="-270000" lvl="1" marL="72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</a:pPr>
            <a: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Odczytywanie danych z formularzy wypełnionych pismem odręcznym (np. kod pocztowy na listach)</a:t>
            </a:r>
            <a:endParaRPr/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ICR (Intelligent Character Recognition) zaawansowane techniki typu OCR służące do rozpoznawania pisma odręcznego (wykorzystujące m. in. machine learning)</a:t>
            </a:r>
            <a:endParaRPr/>
          </a:p>
          <a:p>
            <a:pPr indent="0" lvl="1" marL="4500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086" y="3504757"/>
            <a:ext cx="4753841" cy="7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63042" y="369613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lang="pl-PL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Przykład OCR - reCAPTCHA</a:t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88" y="1253053"/>
            <a:ext cx="6653425" cy="4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8225" y="171035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b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00" y="818333"/>
            <a:ext cx="5623975" cy="52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Rozpoznawanie obrazów (Computer Vision)</a:t>
            </a:r>
            <a:endParaRPr sz="18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69975" y="1715050"/>
            <a:ext cx="82332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600"/>
              </a:spcAft>
              <a:buNone/>
            </a:pPr>
            <a:r>
              <a:rPr b="1"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Rozpoznawanie obrazu</a:t>
            </a: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– przetwarzanie obrazu przez maszynę za pomocą urządzeń zewnętrznych (np. skaner) w opis cyfrowy tegoż obrazu w celu dalszego przetwarzania. Przykładem takiego działania jest OCR czy też OMR.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76" y="1340889"/>
            <a:ext cx="3637324" cy="33470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689340" y="656991"/>
            <a:ext cx="7765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pl-PL" sz="1800"/>
              <a:t>Rozpoznawanie obrazów (Computer Vision)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br>
              <a:rPr b="0" i="0" lang="pl-PL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093" y="3207789"/>
            <a:ext cx="4825879" cy="349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Rozpoznawanie obrazów (Computer Vision)</a:t>
            </a:r>
            <a:endParaRPr sz="18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20500" y="1732450"/>
            <a:ext cx="87030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Cechy zachowania inteligentnego: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AutoNum type="arabicParenR"/>
            </a:pPr>
            <a:r>
              <a:rPr lang="pl-PL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możliwość wnioskowania na podstawie zbioru różnych, nieskojarzonych ze sobą danych,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AutoNum type="arabicParenR"/>
            </a:pPr>
            <a:r>
              <a:rPr lang="pl-PL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zdolność do uczenia się na przykładach i generalizacji nabytej wiedzy (oraz  zastosowania jej w innych zadaniach analizy danych),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AutoNum type="arabicParenR"/>
            </a:pPr>
            <a:r>
              <a:rPr lang="pl-PL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zdolność rozpoznawania obiektów (interpretacji informacji) na podstawie niekompletnych danych.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Rozpoznawanie obrazów - OMR 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346" y="1732450"/>
            <a:ext cx="7765200" cy="4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7100" lvl="0" marL="342900">
              <a:spcBef>
                <a:spcPts val="40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OMR</a:t>
            </a: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Optical Mark Recognition</a:t>
            </a: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– rozpoznawanie w obrazie (najczęściej otrzymanym w wyniku skanowania) "znaczników" takich jak pola wyboru (</a:t>
            </a:r>
            <a:r>
              <a:rPr i="1"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kody kreskowe itp. Często stosowane w procesie analizy ankiet oraz kopertowania korespondencji.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5799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85346" y="609600"/>
            <a:ext cx="7765200" cy="9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Rozpoznawanie obrazów - OMR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1732438"/>
            <a:ext cx="38957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emny błękit">
  <a:themeElements>
    <a:clrScheme name="Ciemny błękit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