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6" r:id="rId5"/>
    <p:sldId id="262" r:id="rId6"/>
    <p:sldId id="264" r:id="rId7"/>
    <p:sldId id="263"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67A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35" autoAdjust="0"/>
    <p:restoredTop sz="94660"/>
  </p:normalViewPr>
  <p:slideViewPr>
    <p:cSldViewPr snapToGrid="0">
      <p:cViewPr varScale="1">
        <p:scale>
          <a:sx n="81" d="100"/>
          <a:sy n="81" d="100"/>
        </p:scale>
        <p:origin x="5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BC7EF-8581-4A87-A3F7-BEC87E6198E5}"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3787C-A844-496A-9F4A-F9FDBF7B8060}" type="slidenum">
              <a:rPr lang="en-US" smtClean="0"/>
              <a:t>‹#›</a:t>
            </a:fld>
            <a:endParaRPr lang="en-US"/>
          </a:p>
        </p:txBody>
      </p:sp>
    </p:spTree>
    <p:extLst>
      <p:ext uri="{BB962C8B-B14F-4D97-AF65-F5344CB8AC3E}">
        <p14:creationId xmlns:p14="http://schemas.microsoft.com/office/powerpoint/2010/main" val="1598528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FE05-3EC7-46C6-9D5A-06979F514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F66894-F81D-49E2-AD43-06D6FE75F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54F4BB-B51F-4D3B-BF35-0E6B6E85D8AF}"/>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5" name="Footer Placeholder 4">
            <a:extLst>
              <a:ext uri="{FF2B5EF4-FFF2-40B4-BE49-F238E27FC236}">
                <a16:creationId xmlns:a16="http://schemas.microsoft.com/office/drawing/2014/main" id="{E40C9AFE-A4B9-44EB-83A5-699280B15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F2873-4A90-4649-9791-41899B2F224F}"/>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25087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7CA0-D4EC-4EBE-955E-5A915C78C0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7B3AD3-A2B9-4056-A075-040BFC4B3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1672D-EB52-4249-90BE-89610B09F5ED}"/>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5" name="Footer Placeholder 4">
            <a:extLst>
              <a:ext uri="{FF2B5EF4-FFF2-40B4-BE49-F238E27FC236}">
                <a16:creationId xmlns:a16="http://schemas.microsoft.com/office/drawing/2014/main" id="{84BD819D-6394-449E-9727-CBBCD69AB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E3433-2E87-47F7-B0C6-AD6F2F7D2F20}"/>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30473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A90AD5-CE78-4B3A-A164-BA0219F9D5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73D3F-F56F-4AFB-88A1-8CEC6EE4D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27FB3-D39D-4155-9AED-80A88EE14248}"/>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5" name="Footer Placeholder 4">
            <a:extLst>
              <a:ext uri="{FF2B5EF4-FFF2-40B4-BE49-F238E27FC236}">
                <a16:creationId xmlns:a16="http://schemas.microsoft.com/office/drawing/2014/main" id="{4F7167E3-EFF9-484D-A137-46ABB1896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89EAC-7E9D-4D84-9743-AF9BEC8E7694}"/>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235702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62E3-C580-4E91-8DF7-0CD729EFB3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A55D9-399E-4C23-AB5A-A90BF4A761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D8A35-9B5A-483A-96CB-CF649EE2DE77}"/>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5" name="Footer Placeholder 4">
            <a:extLst>
              <a:ext uri="{FF2B5EF4-FFF2-40B4-BE49-F238E27FC236}">
                <a16:creationId xmlns:a16="http://schemas.microsoft.com/office/drawing/2014/main" id="{693B3AC0-50FF-4614-8D57-632E29A10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229A2-18F7-494F-A76C-16A7EDF26DB1}"/>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286363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3A7C-62B3-41E9-B362-8CE30CDABD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727372-7389-4784-8D01-3CE2936DE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359FCA-5CC7-4B7C-A019-25681A5FD1F6}"/>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5" name="Footer Placeholder 4">
            <a:extLst>
              <a:ext uri="{FF2B5EF4-FFF2-40B4-BE49-F238E27FC236}">
                <a16:creationId xmlns:a16="http://schemas.microsoft.com/office/drawing/2014/main" id="{A3483EBE-A64E-40DA-BEE2-2CD960F33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9284F-373A-40A9-8F53-D0AD4CCF52E5}"/>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225372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7F32-935B-4743-BF08-14AD0417E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778FC-B1D5-4129-9FC7-C0B151922E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816BB-6EA9-423F-847B-D182D9A0A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9DB59-3A29-431C-BB6F-925D1BE6BA4F}"/>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6" name="Footer Placeholder 5">
            <a:extLst>
              <a:ext uri="{FF2B5EF4-FFF2-40B4-BE49-F238E27FC236}">
                <a16:creationId xmlns:a16="http://schemas.microsoft.com/office/drawing/2014/main" id="{DA740FDF-E257-46C9-9D85-11E61E51F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5CC57-2B59-4D8E-9977-D47FF108D016}"/>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315866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12FB-326E-4362-81AB-AEF5E2C999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F49099-7494-4515-BBBA-B6A80531E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E9259-7455-4220-874B-50143B9E1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C8681F-F7DC-41C9-A236-89050794B0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D7EBC8-9056-4F92-A182-EF294B129C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5AD3-E2FF-4410-9113-297AE32D3576}"/>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8" name="Footer Placeholder 7">
            <a:extLst>
              <a:ext uri="{FF2B5EF4-FFF2-40B4-BE49-F238E27FC236}">
                <a16:creationId xmlns:a16="http://schemas.microsoft.com/office/drawing/2014/main" id="{7502425F-94A1-4BD4-B90E-A752C71348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BD05AE-0F53-4849-9F04-84E7465CAA2E}"/>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196732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4C0A-191C-40D6-9A01-647BAD285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CF1833-D2AC-4BE6-BF62-9F46A8990B9E}"/>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4" name="Footer Placeholder 3">
            <a:extLst>
              <a:ext uri="{FF2B5EF4-FFF2-40B4-BE49-F238E27FC236}">
                <a16:creationId xmlns:a16="http://schemas.microsoft.com/office/drawing/2014/main" id="{E09004A5-5E7F-4D70-A543-7A43DFD781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84E3B-6507-441C-A2C0-ED54F07F70B2}"/>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42049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E46E9-A654-41E0-830F-AECF746E8CB7}"/>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3" name="Footer Placeholder 2">
            <a:extLst>
              <a:ext uri="{FF2B5EF4-FFF2-40B4-BE49-F238E27FC236}">
                <a16:creationId xmlns:a16="http://schemas.microsoft.com/office/drawing/2014/main" id="{6481A630-94C5-4BC1-BCBC-E42DB36A72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07DF52-3425-4364-8AAB-E875FA83646B}"/>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5757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32BA-E2F9-49E9-BD59-5B666EC47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2CAF8-86E8-4FCB-9F1E-DEC199F03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AF3C18-7F04-4821-81ED-4A58CCF34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64782-B4B6-4E04-9179-D8E2DCDE447C}"/>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6" name="Footer Placeholder 5">
            <a:extLst>
              <a:ext uri="{FF2B5EF4-FFF2-40B4-BE49-F238E27FC236}">
                <a16:creationId xmlns:a16="http://schemas.microsoft.com/office/drawing/2014/main" id="{7695AB47-35CD-4573-A5E7-28557A132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319EB-01B3-4D56-A5F0-2618B92BDF3F}"/>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384595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B851-32B3-414D-9353-114436371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8C1F32-A029-44DC-B573-FB0301C51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EAAC3F-886B-4EBE-A9EA-43C6E272A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DDBAC-3DCE-4D7D-8305-38B830BBD476}"/>
              </a:ext>
            </a:extLst>
          </p:cNvPr>
          <p:cNvSpPr>
            <a:spLocks noGrp="1"/>
          </p:cNvSpPr>
          <p:nvPr>
            <p:ph type="dt" sz="half" idx="10"/>
          </p:nvPr>
        </p:nvSpPr>
        <p:spPr/>
        <p:txBody>
          <a:bodyPr/>
          <a:lstStyle/>
          <a:p>
            <a:fld id="{6D648E2A-D4B8-4BC0-938F-EAE6FF1E7742}" type="datetimeFigureOut">
              <a:rPr lang="en-US" smtClean="0"/>
              <a:t>12/18/2020</a:t>
            </a:fld>
            <a:endParaRPr lang="en-US"/>
          </a:p>
        </p:txBody>
      </p:sp>
      <p:sp>
        <p:nvSpPr>
          <p:cNvPr id="6" name="Footer Placeholder 5">
            <a:extLst>
              <a:ext uri="{FF2B5EF4-FFF2-40B4-BE49-F238E27FC236}">
                <a16:creationId xmlns:a16="http://schemas.microsoft.com/office/drawing/2014/main" id="{D4D22E1B-2D52-4177-81F7-8809B2736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80F02-E044-4B51-A4C2-0624E78FBB1F}"/>
              </a:ext>
            </a:extLst>
          </p:cNvPr>
          <p:cNvSpPr>
            <a:spLocks noGrp="1"/>
          </p:cNvSpPr>
          <p:nvPr>
            <p:ph type="sldNum" sz="quarter" idx="12"/>
          </p:nvPr>
        </p:nvSpPr>
        <p:spPr/>
        <p:txBody>
          <a:bodyPr/>
          <a:lstStyle/>
          <a:p>
            <a:fld id="{713A95D9-C952-4E78-BFA4-34C6593F32CF}" type="slidenum">
              <a:rPr lang="en-US" smtClean="0"/>
              <a:t>‹#›</a:t>
            </a:fld>
            <a:endParaRPr lang="en-US"/>
          </a:p>
        </p:txBody>
      </p:sp>
    </p:spTree>
    <p:extLst>
      <p:ext uri="{BB962C8B-B14F-4D97-AF65-F5344CB8AC3E}">
        <p14:creationId xmlns:p14="http://schemas.microsoft.com/office/powerpoint/2010/main" val="13258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6DE97-7CDD-4BD4-B6DB-9B7428CC2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EEFE9D-FCA6-4935-BD21-FD1137DE1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739D5-27EF-44D7-9AF7-2893350D6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48E2A-D4B8-4BC0-938F-EAE6FF1E7742}" type="datetimeFigureOut">
              <a:rPr lang="en-US" smtClean="0"/>
              <a:t>12/18/2020</a:t>
            </a:fld>
            <a:endParaRPr lang="en-US"/>
          </a:p>
        </p:txBody>
      </p:sp>
      <p:sp>
        <p:nvSpPr>
          <p:cNvPr id="5" name="Footer Placeholder 4">
            <a:extLst>
              <a:ext uri="{FF2B5EF4-FFF2-40B4-BE49-F238E27FC236}">
                <a16:creationId xmlns:a16="http://schemas.microsoft.com/office/drawing/2014/main" id="{64E47937-AA64-4442-B9ED-03180217C8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18362E-7E93-4C93-BD66-4B4739820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A95D9-C952-4E78-BFA4-34C6593F32CF}" type="slidenum">
              <a:rPr lang="en-US" smtClean="0"/>
              <a:t>‹#›</a:t>
            </a:fld>
            <a:endParaRPr lang="en-US"/>
          </a:p>
        </p:txBody>
      </p:sp>
    </p:spTree>
    <p:extLst>
      <p:ext uri="{BB962C8B-B14F-4D97-AF65-F5344CB8AC3E}">
        <p14:creationId xmlns:p14="http://schemas.microsoft.com/office/powerpoint/2010/main" val="256225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CA8AA-313A-42CD-8283-4652A98D2255}"/>
              </a:ext>
            </a:extLst>
          </p:cNvPr>
          <p:cNvSpPr>
            <a:spLocks noGrp="1"/>
          </p:cNvSpPr>
          <p:nvPr>
            <p:ph type="ctrTitle"/>
          </p:nvPr>
        </p:nvSpPr>
        <p:spPr>
          <a:xfrm>
            <a:off x="838200" y="365125"/>
            <a:ext cx="10515600" cy="1306443"/>
          </a:xfrm>
        </p:spPr>
        <p:txBody>
          <a:bodyPr vert="horz" lIns="91440" tIns="45720" rIns="91440" bIns="45720" rtlCol="0" anchor="ctr">
            <a:normAutofit/>
          </a:bodyPr>
          <a:lstStyle/>
          <a:p>
            <a:pPr algn="l"/>
            <a:r>
              <a:rPr lang="en-US" sz="4000" dirty="0"/>
              <a:t>Predicting the success of bank telemarketing calls</a:t>
            </a:r>
          </a:p>
        </p:txBody>
      </p:sp>
      <p:sp>
        <p:nvSpPr>
          <p:cNvPr id="3" name="Subtitle 2">
            <a:extLst>
              <a:ext uri="{FF2B5EF4-FFF2-40B4-BE49-F238E27FC236}">
                <a16:creationId xmlns:a16="http://schemas.microsoft.com/office/drawing/2014/main" id="{5EEBE867-BB73-4699-BD6C-9FE97A5D325B}"/>
              </a:ext>
            </a:extLst>
          </p:cNvPr>
          <p:cNvSpPr>
            <a:spLocks noGrp="1"/>
          </p:cNvSpPr>
          <p:nvPr>
            <p:ph type="subTitle" idx="1"/>
          </p:nvPr>
        </p:nvSpPr>
        <p:spPr>
          <a:xfrm>
            <a:off x="838199" y="1825625"/>
            <a:ext cx="6891043" cy="4303465"/>
          </a:xfrm>
        </p:spPr>
        <p:txBody>
          <a:bodyPr vert="horz" lIns="91440" tIns="45720" rIns="91440" bIns="45720" rtlCol="0">
            <a:normAutofit/>
          </a:bodyPr>
          <a:lstStyle/>
          <a:p>
            <a:pPr algn="l"/>
            <a:r>
              <a:rPr lang="en-US" sz="1800" b="1" dirty="0"/>
              <a:t>Objective: </a:t>
            </a:r>
          </a:p>
          <a:p>
            <a:pPr indent="-228600" algn="l">
              <a:buFont typeface="Arial" panose="020B0604020202020204" pitchFamily="34" charset="0"/>
              <a:buChar char="•"/>
            </a:pPr>
            <a:r>
              <a:rPr lang="en-US" sz="1700" dirty="0"/>
              <a:t>A Data-Driven Approach to predict the success of telemarketing calls for selling bank long-term deposits by creating a classification model based on neural net.</a:t>
            </a:r>
          </a:p>
          <a:p>
            <a:pPr indent="-228600" algn="l">
              <a:buFont typeface="Arial" panose="020B0604020202020204" pitchFamily="34" charset="0"/>
              <a:buChar char="•"/>
            </a:pPr>
            <a:r>
              <a:rPr lang="en-US" sz="1700" dirty="0"/>
              <a:t>In addition, we want to devise a segmentation method based on Naïve Bayes to predict different likelihood of Client to become a subscriber.</a:t>
            </a:r>
          </a:p>
          <a:p>
            <a:pPr indent="-228600" algn="l">
              <a:buFont typeface="Arial" panose="020B0604020202020204" pitchFamily="34" charset="0"/>
              <a:buChar char="•"/>
            </a:pPr>
            <a:r>
              <a:rPr lang="en-US" sz="1700" dirty="0"/>
              <a:t>Third objective is to assign clients in multiple groups by means of clustering, so business can measure how different clusters perform and can devise strategies for different groups. </a:t>
            </a:r>
          </a:p>
          <a:p>
            <a:pPr indent="-228600" algn="l">
              <a:buFont typeface="Arial" panose="020B0604020202020204" pitchFamily="34" charset="0"/>
              <a:buChar char="•"/>
            </a:pPr>
            <a:endParaRPr lang="en-US" sz="1700" dirty="0"/>
          </a:p>
          <a:p>
            <a:pPr algn="l"/>
            <a:r>
              <a:rPr lang="en-US" sz="1800" b="1" dirty="0"/>
              <a:t>Data:</a:t>
            </a:r>
          </a:p>
          <a:p>
            <a:pPr algn="l"/>
            <a:r>
              <a:rPr lang="en-US" sz="1700" dirty="0"/>
              <a:t>The data is related with direct marketing campaigns (phone calls) of a Portuguese banking institution from 2008 to 2013. </a:t>
            </a:r>
          </a:p>
          <a:p>
            <a:pPr algn="l"/>
            <a:r>
              <a:rPr lang="en-US" sz="1700" dirty="0">
                <a:hlinkClick r:id="rId2"/>
              </a:rPr>
              <a:t>https://archive.ics.uci.edu/ml/datasets/bank+marketing</a:t>
            </a:r>
            <a:endParaRPr lang="en-US" sz="1700" dirty="0"/>
          </a:p>
        </p:txBody>
      </p:sp>
      <p:pic>
        <p:nvPicPr>
          <p:cNvPr id="13" name="Picture 2">
            <a:extLst>
              <a:ext uri="{FF2B5EF4-FFF2-40B4-BE49-F238E27FC236}">
                <a16:creationId xmlns:a16="http://schemas.microsoft.com/office/drawing/2014/main" id="{AEE48DCE-1FC9-4287-BDA7-8902087FE1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00" r="24193" b="2"/>
          <a:stretch/>
        </p:blipFill>
        <p:spPr bwMode="auto">
          <a:xfrm>
            <a:off x="8391145" y="2172822"/>
            <a:ext cx="3135904" cy="347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9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304506-CB06-4B2F-990E-6EE8CF81AD7D}"/>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sz="3600" kern="1200">
                <a:solidFill>
                  <a:schemeClr val="bg1"/>
                </a:solidFill>
                <a:latin typeface="+mj-lt"/>
                <a:ea typeface="+mj-ea"/>
                <a:cs typeface="+mj-cs"/>
              </a:rPr>
              <a:t>Data Definition and Features</a:t>
            </a:r>
          </a:p>
        </p:txBody>
      </p:sp>
      <p:sp>
        <p:nvSpPr>
          <p:cNvPr id="6" name="Content Placeholder 5">
            <a:extLst>
              <a:ext uri="{FF2B5EF4-FFF2-40B4-BE49-F238E27FC236}">
                <a16:creationId xmlns:a16="http://schemas.microsoft.com/office/drawing/2014/main" id="{652F62C1-B9CF-4D11-B2EA-6D2B08368748}"/>
              </a:ext>
            </a:extLst>
          </p:cNvPr>
          <p:cNvSpPr>
            <a:spLocks noGrp="1"/>
          </p:cNvSpPr>
          <p:nvPr>
            <p:ph idx="1"/>
          </p:nvPr>
        </p:nvSpPr>
        <p:spPr>
          <a:xfrm>
            <a:off x="4752974" y="1412489"/>
            <a:ext cx="4287647" cy="4363844"/>
          </a:xfrm>
        </p:spPr>
        <p:txBody>
          <a:bodyPr vert="horz" lIns="91440" tIns="45720" rIns="91440" bIns="45720" rtlCol="0">
            <a:normAutofit lnSpcReduction="10000"/>
          </a:bodyPr>
          <a:lstStyle/>
          <a:p>
            <a:pPr marL="0"/>
            <a:r>
              <a:rPr lang="en-US" sz="800" dirty="0"/>
              <a:t>Features</a:t>
            </a:r>
          </a:p>
          <a:p>
            <a:pPr marL="457200" lvl="1"/>
            <a:r>
              <a:rPr lang="en-US" sz="800" dirty="0"/>
              <a:t>   1 –  age (numeric)</a:t>
            </a:r>
          </a:p>
          <a:p>
            <a:pPr marL="457200" lvl="1"/>
            <a:r>
              <a:rPr lang="en-US" sz="800" dirty="0"/>
              <a:t>   2 - job : type of job (categorical: "</a:t>
            </a:r>
            <a:r>
              <a:rPr lang="en-US" sz="800" dirty="0" err="1"/>
              <a:t>admin.","unknown","unemployed</a:t>
            </a:r>
            <a:r>
              <a:rPr lang="en-US" sz="800" dirty="0"/>
              <a:t>", ……..,"</a:t>
            </a:r>
            <a:r>
              <a:rPr lang="en-US" sz="800" dirty="0" err="1"/>
              <a:t>management","housemaid</a:t>
            </a:r>
            <a:r>
              <a:rPr lang="en-US" sz="800" dirty="0"/>
              <a:t>, ") </a:t>
            </a:r>
          </a:p>
          <a:p>
            <a:pPr marL="457200" lvl="1"/>
            <a:r>
              <a:rPr lang="en-US" sz="800" dirty="0"/>
              <a:t>   3 - marital : marital status (categorical: "</a:t>
            </a:r>
            <a:r>
              <a:rPr lang="en-US" sz="800" dirty="0" err="1"/>
              <a:t>married","divorced","single</a:t>
            </a:r>
            <a:r>
              <a:rPr lang="en-US" sz="800" dirty="0"/>
              <a:t>"; note: "divorced" means divorced or widowed)</a:t>
            </a:r>
          </a:p>
          <a:p>
            <a:pPr marL="457200" lvl="1"/>
            <a:r>
              <a:rPr lang="en-US" sz="800" dirty="0"/>
              <a:t>   4 - education (categorical: "</a:t>
            </a:r>
            <a:r>
              <a:rPr lang="en-US" sz="800" dirty="0" err="1"/>
              <a:t>unknown","secondary","primary","tertiary</a:t>
            </a:r>
            <a:r>
              <a:rPr lang="en-US" sz="800" dirty="0"/>
              <a:t>")</a:t>
            </a:r>
          </a:p>
          <a:p>
            <a:pPr marL="457200" lvl="1"/>
            <a:r>
              <a:rPr lang="en-US" sz="800" dirty="0"/>
              <a:t>   5 - default: has credit in default? (binary: "</a:t>
            </a:r>
            <a:r>
              <a:rPr lang="en-US" sz="800" dirty="0" err="1"/>
              <a:t>yes","no</a:t>
            </a:r>
            <a:r>
              <a:rPr lang="en-US" sz="800" dirty="0"/>
              <a:t>")</a:t>
            </a:r>
          </a:p>
          <a:p>
            <a:pPr marL="457200" lvl="1"/>
            <a:r>
              <a:rPr lang="en-US" sz="800" dirty="0"/>
              <a:t>   6 - balance: average yearly balance, in euros (numeric) </a:t>
            </a:r>
          </a:p>
          <a:p>
            <a:pPr marL="457200" lvl="1"/>
            <a:r>
              <a:rPr lang="en-US" sz="800" dirty="0"/>
              <a:t>   7 - housing: has housing loan? (binary: "</a:t>
            </a:r>
            <a:r>
              <a:rPr lang="en-US" sz="800" dirty="0" err="1"/>
              <a:t>yes","no</a:t>
            </a:r>
            <a:r>
              <a:rPr lang="en-US" sz="800" dirty="0"/>
              <a:t>")</a:t>
            </a:r>
          </a:p>
          <a:p>
            <a:pPr marL="457200" lvl="1"/>
            <a:r>
              <a:rPr lang="en-US" sz="800" dirty="0"/>
              <a:t>   8 - loan: has personal loan? (binary: "</a:t>
            </a:r>
            <a:r>
              <a:rPr lang="en-US" sz="800" dirty="0" err="1"/>
              <a:t>yes","no</a:t>
            </a:r>
            <a:r>
              <a:rPr lang="en-US" sz="800" dirty="0"/>
              <a:t>")</a:t>
            </a:r>
          </a:p>
          <a:p>
            <a:pPr marL="457200" lvl="1"/>
            <a:r>
              <a:rPr lang="en-US" sz="800" dirty="0"/>
              <a:t>   # related with the last contact of the current campaign:</a:t>
            </a:r>
          </a:p>
          <a:p>
            <a:pPr marL="457200" lvl="1"/>
            <a:r>
              <a:rPr lang="en-US" sz="800" dirty="0"/>
              <a:t>   9 - contact: contact communication type (categorical: "</a:t>
            </a:r>
            <a:r>
              <a:rPr lang="en-US" sz="800" dirty="0" err="1"/>
              <a:t>unknown","telephone","cellular</a:t>
            </a:r>
            <a:r>
              <a:rPr lang="en-US" sz="800" dirty="0"/>
              <a:t>") </a:t>
            </a:r>
          </a:p>
          <a:p>
            <a:pPr marL="457200" lvl="1"/>
            <a:r>
              <a:rPr lang="en-US" sz="800" dirty="0"/>
              <a:t>  10 - day: last contact day of the month (numeric)</a:t>
            </a:r>
          </a:p>
          <a:p>
            <a:pPr marL="457200" lvl="1"/>
            <a:r>
              <a:rPr lang="en-US" sz="800" dirty="0"/>
              <a:t>  11 - month: last contact month of year (categorical: "</a:t>
            </a:r>
            <a:r>
              <a:rPr lang="en-US" sz="800" dirty="0" err="1"/>
              <a:t>jan</a:t>
            </a:r>
            <a:r>
              <a:rPr lang="en-US" sz="800" dirty="0"/>
              <a:t>", "</a:t>
            </a:r>
            <a:r>
              <a:rPr lang="en-US" sz="800" dirty="0" err="1"/>
              <a:t>feb</a:t>
            </a:r>
            <a:r>
              <a:rPr lang="en-US" sz="800" dirty="0"/>
              <a:t>", "mar", ..., "</a:t>
            </a:r>
            <a:r>
              <a:rPr lang="en-US" sz="800" dirty="0" err="1"/>
              <a:t>nov</a:t>
            </a:r>
            <a:r>
              <a:rPr lang="en-US" sz="800" dirty="0"/>
              <a:t>", "</a:t>
            </a:r>
            <a:r>
              <a:rPr lang="en-US" sz="800" dirty="0" err="1"/>
              <a:t>dec</a:t>
            </a:r>
            <a:r>
              <a:rPr lang="en-US" sz="800" dirty="0"/>
              <a:t>")</a:t>
            </a:r>
          </a:p>
          <a:p>
            <a:pPr marL="457200" lvl="1"/>
            <a:r>
              <a:rPr lang="en-US" sz="800" dirty="0"/>
              <a:t>  12 - duration: last contact duration, in seconds (numeric)</a:t>
            </a:r>
          </a:p>
          <a:p>
            <a:pPr marL="457200" lvl="1"/>
            <a:r>
              <a:rPr lang="en-US" sz="800" dirty="0"/>
              <a:t>   # other attributes:</a:t>
            </a:r>
          </a:p>
          <a:p>
            <a:pPr marL="457200" lvl="1"/>
            <a:r>
              <a:rPr lang="en-US" sz="800" dirty="0"/>
              <a:t>  13 - campaign: number of contacts performed during this campaign and for this client (numeric, includes last contact)</a:t>
            </a:r>
          </a:p>
          <a:p>
            <a:pPr marL="457200" lvl="1"/>
            <a:r>
              <a:rPr lang="en-US" sz="800" dirty="0"/>
              <a:t>  14 - </a:t>
            </a:r>
            <a:r>
              <a:rPr lang="en-US" sz="800" dirty="0" err="1"/>
              <a:t>pdays</a:t>
            </a:r>
            <a:r>
              <a:rPr lang="en-US" sz="800" dirty="0"/>
              <a:t>: number of days that passed by after the client was last contacted from a previous campaign (numeric, -1 means client was not previously contacted)</a:t>
            </a:r>
          </a:p>
          <a:p>
            <a:pPr marL="457200" lvl="1"/>
            <a:r>
              <a:rPr lang="en-US" sz="800" dirty="0"/>
              <a:t>  15 - previous: number of contacts performed before this campaign and for this client (numeric)</a:t>
            </a:r>
          </a:p>
          <a:p>
            <a:pPr marL="457200" lvl="1"/>
            <a:r>
              <a:rPr lang="en-US" sz="800" dirty="0"/>
              <a:t>  16 - </a:t>
            </a:r>
            <a:r>
              <a:rPr lang="en-US" sz="800" dirty="0" err="1"/>
              <a:t>poutcome</a:t>
            </a:r>
            <a:r>
              <a:rPr lang="en-US" sz="800" dirty="0"/>
              <a:t>: outcome of the previous marketing campaign (categorical: "</a:t>
            </a:r>
            <a:r>
              <a:rPr lang="en-US" sz="800" dirty="0" err="1"/>
              <a:t>unknown","other","failure","success</a:t>
            </a:r>
            <a:r>
              <a:rPr lang="en-US" sz="800" dirty="0"/>
              <a:t>")</a:t>
            </a:r>
          </a:p>
          <a:p>
            <a:pPr marL="457200" lvl="1"/>
            <a:r>
              <a:rPr lang="en-US" sz="800" dirty="0"/>
              <a:t>  Output variable (desired target):</a:t>
            </a:r>
          </a:p>
          <a:p>
            <a:pPr marL="457200" lvl="1"/>
            <a:r>
              <a:rPr lang="en-US" sz="800" dirty="0"/>
              <a:t>  17 - y - has the client subscribed a term deposit? (binary: "</a:t>
            </a:r>
            <a:r>
              <a:rPr lang="en-US" sz="800" dirty="0" err="1"/>
              <a:t>yes","no</a:t>
            </a:r>
            <a:r>
              <a:rPr lang="en-US" sz="800" dirty="0"/>
              <a:t>")</a:t>
            </a:r>
          </a:p>
        </p:txBody>
      </p:sp>
      <p:sp>
        <p:nvSpPr>
          <p:cNvPr id="7" name="TextBox 6">
            <a:extLst>
              <a:ext uri="{FF2B5EF4-FFF2-40B4-BE49-F238E27FC236}">
                <a16:creationId xmlns:a16="http://schemas.microsoft.com/office/drawing/2014/main" id="{E5ED3D64-E976-4E9E-97F9-9CB8FCD79605}"/>
              </a:ext>
            </a:extLst>
          </p:cNvPr>
          <p:cNvSpPr txBox="1"/>
          <p:nvPr/>
        </p:nvSpPr>
        <p:spPr>
          <a:xfrm>
            <a:off x="9238603" y="1597907"/>
            <a:ext cx="2571749" cy="3883411"/>
          </a:xfrm>
          <a:prstGeom prst="rect">
            <a:avLst/>
          </a:prstGeom>
          <a:ln>
            <a:solidFill>
              <a:schemeClr val="tx1"/>
            </a:solidFill>
          </a:ln>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2000" dirty="0"/>
              <a:t>Total number of records: 45 thousand, with 16 features and 1 target variable</a:t>
            </a:r>
          </a:p>
          <a:p>
            <a:pPr marL="285750" indent="-228600">
              <a:lnSpc>
                <a:spcPct val="90000"/>
              </a:lnSpc>
              <a:spcAft>
                <a:spcPts val="600"/>
              </a:spcAft>
              <a:buFont typeface="Arial" panose="020B0604020202020204" pitchFamily="34" charset="0"/>
              <a:buChar char="•"/>
            </a:pPr>
            <a:r>
              <a:rPr lang="en-US" sz="2000" dirty="0"/>
              <a:t>We have assigned “Class” label; class 0 (positive) for records subscribed to term deposit (y=yes) and Class=1 for N. As our positive result class is of people who are subscribing to deposit account.</a:t>
            </a:r>
          </a:p>
        </p:txBody>
      </p:sp>
      <p:sp>
        <p:nvSpPr>
          <p:cNvPr id="11" name="Title 1">
            <a:extLst>
              <a:ext uri="{FF2B5EF4-FFF2-40B4-BE49-F238E27FC236}">
                <a16:creationId xmlns:a16="http://schemas.microsoft.com/office/drawing/2014/main" id="{5BFBB73B-099E-460C-BA57-00BC118F6159}"/>
              </a:ext>
            </a:extLst>
          </p:cNvPr>
          <p:cNvSpPr txBox="1">
            <a:spLocks/>
          </p:cNvSpPr>
          <p:nvPr/>
        </p:nvSpPr>
        <p:spPr>
          <a:xfrm>
            <a:off x="96518" y="981323"/>
            <a:ext cx="10515600" cy="61023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p>
        </p:txBody>
      </p:sp>
    </p:spTree>
    <p:extLst>
      <p:ext uri="{BB962C8B-B14F-4D97-AF65-F5344CB8AC3E}">
        <p14:creationId xmlns:p14="http://schemas.microsoft.com/office/powerpoint/2010/main" val="21212048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7C107E-A78C-4FF8-A79A-EFA7C3A21F85}"/>
              </a:ext>
            </a:extLst>
          </p:cNvPr>
          <p:cNvSpPr>
            <a:spLocks noGrp="1"/>
          </p:cNvSpPr>
          <p:nvPr>
            <p:ph type="title"/>
          </p:nvPr>
        </p:nvSpPr>
        <p:spPr>
          <a:xfrm>
            <a:off x="4384039" y="365125"/>
            <a:ext cx="7164493" cy="1325563"/>
          </a:xfrm>
        </p:spPr>
        <p:txBody>
          <a:bodyPr>
            <a:normAutofit/>
          </a:bodyPr>
          <a:lstStyle/>
          <a:p>
            <a:r>
              <a:rPr lang="en-US" dirty="0"/>
              <a:t>Data Discovery: </a:t>
            </a:r>
          </a:p>
        </p:txBody>
      </p:sp>
      <p:pic>
        <p:nvPicPr>
          <p:cNvPr id="6" name="Picture 5">
            <a:extLst>
              <a:ext uri="{FF2B5EF4-FFF2-40B4-BE49-F238E27FC236}">
                <a16:creationId xmlns:a16="http://schemas.microsoft.com/office/drawing/2014/main" id="{D294A57D-1FA7-4EC8-8077-34F4D019F5A9}"/>
              </a:ext>
            </a:extLst>
          </p:cNvPr>
          <p:cNvPicPr/>
          <p:nvPr/>
        </p:nvPicPr>
        <p:blipFill>
          <a:blip r:embed="rId2"/>
          <a:stretch>
            <a:fillRect/>
          </a:stretch>
        </p:blipFill>
        <p:spPr>
          <a:xfrm>
            <a:off x="480060" y="1974606"/>
            <a:ext cx="3425957" cy="32454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Content Placeholder 4">
            <a:extLst>
              <a:ext uri="{FF2B5EF4-FFF2-40B4-BE49-F238E27FC236}">
                <a16:creationId xmlns:a16="http://schemas.microsoft.com/office/drawing/2014/main" id="{C81B342F-C5D5-4B90-A849-38BADB3ABE6F}"/>
              </a:ext>
            </a:extLst>
          </p:cNvPr>
          <p:cNvSpPr>
            <a:spLocks noGrp="1"/>
          </p:cNvSpPr>
          <p:nvPr>
            <p:ph idx="1"/>
          </p:nvPr>
        </p:nvSpPr>
        <p:spPr>
          <a:xfrm>
            <a:off x="4366145" y="1921338"/>
            <a:ext cx="7161017" cy="3423019"/>
          </a:xfrm>
        </p:spPr>
        <p:txBody>
          <a:bodyPr>
            <a:normAutofit/>
          </a:bodyPr>
          <a:lstStyle/>
          <a:p>
            <a:pPr marL="0" indent="0">
              <a:buNone/>
            </a:pPr>
            <a:r>
              <a:rPr lang="en-US" sz="1600" dirty="0"/>
              <a:t>Before applying modelling, we need to do the data discovery to see what all data preprocessing we require or any other transformation we need to do.</a:t>
            </a:r>
          </a:p>
          <a:p>
            <a:endParaRPr lang="en-US" sz="1400" dirty="0"/>
          </a:p>
          <a:p>
            <a:r>
              <a:rPr lang="en-US" sz="1400" dirty="0"/>
              <a:t>The very first thing that we have noticed in our data is that we have both categorical and continuous variables. So, we need to handle them appropriately before classification.</a:t>
            </a:r>
          </a:p>
          <a:p>
            <a:r>
              <a:rPr lang="en-US" sz="1400" dirty="0"/>
              <a:t>The data don’t have missing values or having bad records, but it has several outliers for different features that we have eliminated.</a:t>
            </a:r>
          </a:p>
          <a:p>
            <a:r>
              <a:rPr lang="en-US" sz="1400" dirty="0"/>
              <a:t>The next thing we have observed is that the number of features is little high. In the published paper, it has mentioned that they have already reduced the features, but we will still subject it to different feature selection methods and compare the results of classifiers with full features vs reduced feature set.</a:t>
            </a:r>
          </a:p>
          <a:p>
            <a:r>
              <a:rPr lang="en-US" sz="1400" dirty="0"/>
              <a:t>The fourth thing we have observed is that the data has class imbalance with only 11% of records in subscribed Class, as shown in the pie chart here.</a:t>
            </a:r>
          </a:p>
        </p:txBody>
      </p:sp>
    </p:spTree>
    <p:extLst>
      <p:ext uri="{BB962C8B-B14F-4D97-AF65-F5344CB8AC3E}">
        <p14:creationId xmlns:p14="http://schemas.microsoft.com/office/powerpoint/2010/main" val="1963043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55F5-0216-492C-9D49-609FF597FCE5}"/>
              </a:ext>
            </a:extLst>
          </p:cNvPr>
          <p:cNvSpPr>
            <a:spLocks noGrp="1"/>
          </p:cNvSpPr>
          <p:nvPr>
            <p:ph type="title"/>
          </p:nvPr>
        </p:nvSpPr>
        <p:spPr>
          <a:xfrm>
            <a:off x="808794" y="590324"/>
            <a:ext cx="3502981" cy="895504"/>
          </a:xfrm>
          <a:ln>
            <a:solidFill>
              <a:schemeClr val="accent1">
                <a:lumMod val="75000"/>
              </a:schemeClr>
            </a:solidFill>
          </a:ln>
        </p:spPr>
        <p:txBody>
          <a:bodyPr/>
          <a:lstStyle/>
          <a:p>
            <a:r>
              <a:rPr lang="en-US" b="1" dirty="0"/>
              <a:t>Classification</a:t>
            </a:r>
            <a:endParaRPr lang="en-US" dirty="0"/>
          </a:p>
        </p:txBody>
      </p:sp>
      <p:pic>
        <p:nvPicPr>
          <p:cNvPr id="4" name="Content Placeholder 3">
            <a:extLst>
              <a:ext uri="{FF2B5EF4-FFF2-40B4-BE49-F238E27FC236}">
                <a16:creationId xmlns:a16="http://schemas.microsoft.com/office/drawing/2014/main" id="{1F22F0C3-F46E-4234-A1A6-A4A724D9811F}"/>
              </a:ext>
            </a:extLst>
          </p:cNvPr>
          <p:cNvPicPr>
            <a:picLocks noGrp="1"/>
          </p:cNvPicPr>
          <p:nvPr>
            <p:ph idx="1"/>
          </p:nvPr>
        </p:nvPicPr>
        <p:blipFill>
          <a:blip r:embed="rId2"/>
          <a:stretch>
            <a:fillRect/>
          </a:stretch>
        </p:blipFill>
        <p:spPr>
          <a:xfrm>
            <a:off x="4749553" y="590324"/>
            <a:ext cx="7155402" cy="4727399"/>
          </a:xfrm>
          <a:prstGeom prst="rect">
            <a:avLst/>
          </a:prstGeom>
        </p:spPr>
      </p:pic>
      <p:sp>
        <p:nvSpPr>
          <p:cNvPr id="5" name="Content Placeholder 4">
            <a:extLst>
              <a:ext uri="{FF2B5EF4-FFF2-40B4-BE49-F238E27FC236}">
                <a16:creationId xmlns:a16="http://schemas.microsoft.com/office/drawing/2014/main" id="{81CF4494-6886-432D-98D5-156E28748F7B}"/>
              </a:ext>
            </a:extLst>
          </p:cNvPr>
          <p:cNvSpPr txBox="1">
            <a:spLocks/>
          </p:cNvSpPr>
          <p:nvPr/>
        </p:nvSpPr>
        <p:spPr>
          <a:xfrm>
            <a:off x="388773" y="1695635"/>
            <a:ext cx="4183227" cy="398607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a:r>
              <a:rPr lang="en-US" sz="1800" dirty="0"/>
              <a:t>I have used Artificial Neural network to classify the clients as potential subscriber or not. </a:t>
            </a:r>
          </a:p>
          <a:p>
            <a:pPr marL="457200" lvl="1"/>
            <a:r>
              <a:rPr lang="en-US" sz="1800" dirty="0"/>
              <a:t>The benefit of using ANN is that it can learn and model non-linear and complex relationships, which is important for the real-life dataset like bank telemarketing.</a:t>
            </a:r>
          </a:p>
          <a:p>
            <a:pPr marL="457200" lvl="1"/>
            <a:r>
              <a:rPr lang="en-US" sz="1800" dirty="0"/>
              <a:t>To address the class imbalance, I have implemented Cost-sensitive model through re-weight of class errors, and it has resulted in significant performance jump from 42% to 86% in Recall rate.</a:t>
            </a:r>
          </a:p>
          <a:p>
            <a:pPr marL="457200" lvl="1"/>
            <a:r>
              <a:rPr lang="en-US" sz="1800" dirty="0"/>
              <a:t>Iteratively executed classification with different class weight factors and different hyper parameters for Neural Network and store the classification performance metrics like TP, FP, TN, FN, Recall, Accuracy, Precision to select the best architecture, model and hyper-parameters.</a:t>
            </a:r>
          </a:p>
          <a:p>
            <a:pPr lvl="1"/>
            <a:endParaRPr lang="en-US" sz="1800" dirty="0"/>
          </a:p>
          <a:p>
            <a:pPr lvl="1"/>
            <a:endParaRPr lang="en-US" sz="1800" dirty="0"/>
          </a:p>
          <a:p>
            <a:pPr lvl="1"/>
            <a:endParaRPr lang="en-US" sz="1800" dirty="0"/>
          </a:p>
          <a:p>
            <a:pPr lvl="1"/>
            <a:endParaRPr lang="en-US" sz="1800" dirty="0"/>
          </a:p>
          <a:p>
            <a:pPr marL="457200" lvl="1"/>
            <a:endParaRPr lang="en-US" sz="1800" dirty="0"/>
          </a:p>
        </p:txBody>
      </p:sp>
    </p:spTree>
    <p:extLst>
      <p:ext uri="{BB962C8B-B14F-4D97-AF65-F5344CB8AC3E}">
        <p14:creationId xmlns:p14="http://schemas.microsoft.com/office/powerpoint/2010/main" val="345849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8CFE8B0-9AE3-4DCC-822D-D7FD86F3E345}"/>
              </a:ext>
            </a:extLst>
          </p:cNvPr>
          <p:cNvSpPr/>
          <p:nvPr/>
        </p:nvSpPr>
        <p:spPr>
          <a:xfrm>
            <a:off x="672859" y="158784"/>
            <a:ext cx="3508524" cy="703515"/>
          </a:xfrm>
          <a:prstGeom prst="rect">
            <a:avLst/>
          </a:prstGeom>
          <a:ln>
            <a:solidFill>
              <a:schemeClr val="accent1">
                <a:lumMod val="75000"/>
              </a:schemeClr>
            </a:solidFill>
          </a:ln>
        </p:spPr>
        <p:txBody>
          <a:bodyPr vert="horz" lIns="91440" tIns="45720" rIns="91440" bIns="45720" rtlCol="0" anchor="b">
            <a:normAutofit/>
          </a:bodyPr>
          <a:lstStyle/>
          <a:p>
            <a:pPr>
              <a:lnSpc>
                <a:spcPct val="90000"/>
              </a:lnSpc>
              <a:spcBef>
                <a:spcPct val="0"/>
              </a:spcBef>
              <a:spcAft>
                <a:spcPts val="600"/>
              </a:spcAft>
            </a:pPr>
            <a:r>
              <a:rPr lang="en-US" sz="3600" b="1" dirty="0">
                <a:latin typeface="+mj-lt"/>
                <a:ea typeface="+mj-ea"/>
                <a:cs typeface="+mj-cs"/>
              </a:rPr>
              <a:t>Classification</a:t>
            </a:r>
            <a:endParaRPr lang="en-US" sz="3600" dirty="0">
              <a:latin typeface="+mj-lt"/>
              <a:ea typeface="+mj-ea"/>
              <a:cs typeface="+mj-cs"/>
            </a:endParaRPr>
          </a:p>
        </p:txBody>
      </p:sp>
      <p:sp>
        <p:nvSpPr>
          <p:cNvPr id="5" name="Content Placeholder 4">
            <a:extLst>
              <a:ext uri="{FF2B5EF4-FFF2-40B4-BE49-F238E27FC236}">
                <a16:creationId xmlns:a16="http://schemas.microsoft.com/office/drawing/2014/main" id="{C81B342F-C5D5-4B90-A849-38BADB3ABE6F}"/>
              </a:ext>
            </a:extLst>
          </p:cNvPr>
          <p:cNvSpPr>
            <a:spLocks noGrp="1"/>
          </p:cNvSpPr>
          <p:nvPr>
            <p:ph idx="1"/>
          </p:nvPr>
        </p:nvSpPr>
        <p:spPr>
          <a:xfrm>
            <a:off x="267477" y="1589463"/>
            <a:ext cx="4572000" cy="3976302"/>
          </a:xfrm>
        </p:spPr>
        <p:txBody>
          <a:bodyPr vert="horz" lIns="91440" tIns="45720" rIns="91440" bIns="45720" rtlCol="0">
            <a:normAutofit fontScale="92500" lnSpcReduction="20000"/>
          </a:bodyPr>
          <a:lstStyle/>
          <a:p>
            <a:pPr marL="457200" lvl="1"/>
            <a:r>
              <a:rPr lang="en-US" sz="1800" dirty="0"/>
              <a:t>Performance of different architecture, activation functions and hyper-parameters are shown here for comparison.</a:t>
            </a:r>
          </a:p>
          <a:p>
            <a:pPr marL="457200" lvl="1"/>
            <a:r>
              <a:rPr lang="en-US" sz="1800" dirty="0"/>
              <a:t>As our main goal was to find people who will subscribe to term deposit, we are interested in high Recall value.</a:t>
            </a:r>
          </a:p>
          <a:p>
            <a:pPr marL="457200" lvl="1"/>
            <a:r>
              <a:rPr lang="en-US" sz="1800" dirty="0"/>
              <a:t>The key observation here is to see the jump in performance after class imbalance handling.</a:t>
            </a:r>
          </a:p>
          <a:p>
            <a:pPr marL="457200" lvl="1"/>
            <a:r>
              <a:rPr lang="en-US" sz="1800" dirty="0"/>
              <a:t>I have also used the Naïve Bayes and Logistic regression methods on the same dataset with class imbalance handling and observed that the ANN has better Recall and Accuracy. </a:t>
            </a:r>
          </a:p>
          <a:p>
            <a:pPr marL="457200" lvl="1"/>
            <a:r>
              <a:rPr lang="en-US" sz="1800" dirty="0"/>
              <a:t>Another observation is increasing the epoch and batch size beyond a certain point has no positive impact, contrary it will reduce performance, so we must find optimal values for all hyper-parameters which is a very difficult task.</a:t>
            </a:r>
          </a:p>
          <a:p>
            <a:pPr marL="457200" lvl="1"/>
            <a:endParaRPr lang="en-US" sz="1800" dirty="0"/>
          </a:p>
          <a:p>
            <a:pPr lvl="1"/>
            <a:endParaRPr lang="en-US" sz="1800" dirty="0"/>
          </a:p>
          <a:p>
            <a:pPr lvl="1"/>
            <a:endParaRPr lang="en-US" sz="1800" dirty="0"/>
          </a:p>
          <a:p>
            <a:pPr lvl="1"/>
            <a:endParaRPr lang="en-US" sz="1800" dirty="0"/>
          </a:p>
          <a:p>
            <a:pPr lvl="1"/>
            <a:endParaRPr lang="en-US" sz="1800" dirty="0"/>
          </a:p>
          <a:p>
            <a:pPr marL="457200" lvl="1"/>
            <a:endParaRPr lang="en-US" sz="1800" dirty="0"/>
          </a:p>
        </p:txBody>
      </p:sp>
      <p:sp>
        <p:nvSpPr>
          <p:cNvPr id="55" name="Rectangle 54">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56">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Chart&#10;&#10;Description automatically generated">
            <a:extLst>
              <a:ext uri="{FF2B5EF4-FFF2-40B4-BE49-F238E27FC236}">
                <a16:creationId xmlns:a16="http://schemas.microsoft.com/office/drawing/2014/main" id="{27D4F3CC-7F2D-4A9B-B7B3-761C86086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358" y="-27993"/>
            <a:ext cx="6701462" cy="6253376"/>
          </a:xfrm>
          <a:prstGeom prst="rect">
            <a:avLst/>
          </a:prstGeom>
        </p:spPr>
      </p:pic>
    </p:spTree>
    <p:extLst>
      <p:ext uri="{BB962C8B-B14F-4D97-AF65-F5344CB8AC3E}">
        <p14:creationId xmlns:p14="http://schemas.microsoft.com/office/powerpoint/2010/main" val="388189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1" name="Rectangle 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C107E-A78C-4FF8-A79A-EFA7C3A21F85}"/>
              </a:ext>
            </a:extLst>
          </p:cNvPr>
          <p:cNvSpPr>
            <a:spLocks noGrp="1"/>
          </p:cNvSpPr>
          <p:nvPr>
            <p:ph type="title"/>
          </p:nvPr>
        </p:nvSpPr>
        <p:spPr>
          <a:xfrm>
            <a:off x="1043631" y="873940"/>
            <a:ext cx="4928291" cy="1035781"/>
          </a:xfrm>
          <a:prstGeom prst="ellipse">
            <a:avLst/>
          </a:prstGeom>
        </p:spPr>
        <p:txBody>
          <a:bodyPr vert="horz" lIns="91440" tIns="45720" rIns="91440" bIns="45720" rtlCol="0" anchor="ctr">
            <a:normAutofit/>
          </a:bodyPr>
          <a:lstStyle/>
          <a:p>
            <a:r>
              <a:rPr lang="en-US" sz="3600" b="1" dirty="0"/>
              <a:t>Clustering:</a:t>
            </a:r>
          </a:p>
        </p:txBody>
      </p:sp>
      <p:sp>
        <p:nvSpPr>
          <p:cNvPr id="5" name="Content Placeholder 4">
            <a:extLst>
              <a:ext uri="{FF2B5EF4-FFF2-40B4-BE49-F238E27FC236}">
                <a16:creationId xmlns:a16="http://schemas.microsoft.com/office/drawing/2014/main" id="{F8A2BF21-181F-4488-BB4A-02D8B24CB661}"/>
              </a:ext>
            </a:extLst>
          </p:cNvPr>
          <p:cNvSpPr>
            <a:spLocks noGrp="1"/>
          </p:cNvSpPr>
          <p:nvPr>
            <p:ph idx="1"/>
          </p:nvPr>
        </p:nvSpPr>
        <p:spPr>
          <a:xfrm>
            <a:off x="267837" y="2219421"/>
            <a:ext cx="5049887" cy="3949846"/>
          </a:xfrm>
        </p:spPr>
        <p:txBody>
          <a:bodyPr vert="horz" lIns="91440" tIns="45720" rIns="91440" bIns="45720" rtlCol="0" anchor="ctr">
            <a:normAutofit fontScale="85000" lnSpcReduction="10000"/>
          </a:bodyPr>
          <a:lstStyle/>
          <a:p>
            <a:pPr marL="342900" indent="-285750"/>
            <a:r>
              <a:rPr lang="en-US" sz="1700" dirty="0"/>
              <a:t>Assign the clients in multiple groups by means of clustering based on their similarity of features.</a:t>
            </a:r>
          </a:p>
          <a:p>
            <a:pPr marL="342900" indent="-285750"/>
            <a:r>
              <a:rPr lang="en-US" sz="1700" dirty="0"/>
              <a:t>I have used K-Prototype, which is a simple combination of K-Means and K-Modes in clustering mixed attributes. It is a great tool for applying unsupervised machine learning for mixed data type.</a:t>
            </a:r>
          </a:p>
          <a:p>
            <a:pPr marL="342900" indent="-285750"/>
            <a:r>
              <a:rPr lang="en-US" sz="1700" dirty="0"/>
              <a:t>First, I have run the iterative clustering with small stratified sample to find the optimal number of clusters.</a:t>
            </a:r>
          </a:p>
          <a:p>
            <a:pPr marL="342900" indent="-285750"/>
            <a:r>
              <a:rPr lang="en-US" sz="1700" dirty="0"/>
              <a:t>Used External evaluation method to assess the quality of clustering by treating each cluster as a separate Class and build a multi-class Neural Network classification model on top of it to find the performance. If the clusters are of high quality, the classification model will be able to predict them with high accuracy. </a:t>
            </a:r>
          </a:p>
          <a:p>
            <a:pPr marL="342900" indent="-285750"/>
            <a:r>
              <a:rPr lang="en-US" sz="1700" dirty="0"/>
              <a:t>We found the overall accuracy for K-Prototype clustering by means of multi-class ANN network at 96% which is quite good and proves that the clusters are of high quality.</a:t>
            </a:r>
          </a:p>
        </p:txBody>
      </p:sp>
      <p:cxnSp>
        <p:nvCxnSpPr>
          <p:cNvPr id="47" name="Straight Connector 4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73E3CF1-969A-4B0B-B27A-A76C6FF2B468}"/>
              </a:ext>
            </a:extLst>
          </p:cNvPr>
          <p:cNvPicPr/>
          <p:nvPr/>
        </p:nvPicPr>
        <p:blipFill>
          <a:blip r:embed="rId2"/>
          <a:stretch>
            <a:fillRect/>
          </a:stretch>
        </p:blipFill>
        <p:spPr>
          <a:xfrm>
            <a:off x="5794187" y="90293"/>
            <a:ext cx="6129976" cy="4048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a:extLst>
              <a:ext uri="{FF2B5EF4-FFF2-40B4-BE49-F238E27FC236}">
                <a16:creationId xmlns:a16="http://schemas.microsoft.com/office/drawing/2014/main" id="{0311D1C3-5E3D-467C-A887-F86103961C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602" y="4175481"/>
            <a:ext cx="5978897" cy="2324096"/>
          </a:xfrm>
          <a:prstGeom prst="rect">
            <a:avLst/>
          </a:prstGeom>
          <a:noFill/>
          <a:ln>
            <a:noFill/>
          </a:ln>
        </p:spPr>
      </p:pic>
    </p:spTree>
    <p:extLst>
      <p:ext uri="{BB962C8B-B14F-4D97-AF65-F5344CB8AC3E}">
        <p14:creationId xmlns:p14="http://schemas.microsoft.com/office/powerpoint/2010/main" val="340011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7C107E-A78C-4FF8-A79A-EFA7C3A21F85}"/>
              </a:ext>
            </a:extLst>
          </p:cNvPr>
          <p:cNvSpPr>
            <a:spLocks noGrp="1"/>
          </p:cNvSpPr>
          <p:nvPr>
            <p:ph type="title"/>
          </p:nvPr>
        </p:nvSpPr>
        <p:spPr>
          <a:xfrm>
            <a:off x="4765779" y="60748"/>
            <a:ext cx="7164493" cy="1325563"/>
          </a:xfrm>
          <a:prstGeom prst="ellipse">
            <a:avLst/>
          </a:prstGeom>
          <a:ln>
            <a:noFill/>
          </a:ln>
        </p:spPr>
        <p:txBody>
          <a:bodyPr>
            <a:normAutofit/>
          </a:bodyPr>
          <a:lstStyle/>
          <a:p>
            <a:r>
              <a:rPr lang="en-US" b="1"/>
              <a:t>Feature Selection</a:t>
            </a:r>
            <a:endParaRPr lang="en-US" b="1" dirty="0"/>
          </a:p>
        </p:txBody>
      </p:sp>
      <p:pic>
        <p:nvPicPr>
          <p:cNvPr id="2050" name="Picture 2" descr="Feature Selection: Beyond feature importance?">
            <a:extLst>
              <a:ext uri="{FF2B5EF4-FFF2-40B4-BE49-F238E27FC236}">
                <a16:creationId xmlns:a16="http://schemas.microsoft.com/office/drawing/2014/main" id="{2979931E-7233-4CF4-940A-078F8B08FB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066" y="1253064"/>
            <a:ext cx="3331669" cy="19613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C81B342F-C5D5-4B90-A849-38BADB3ABE6F}"/>
              </a:ext>
            </a:extLst>
          </p:cNvPr>
          <p:cNvSpPr>
            <a:spLocks noGrp="1"/>
          </p:cNvSpPr>
          <p:nvPr>
            <p:ph idx="1"/>
          </p:nvPr>
        </p:nvSpPr>
        <p:spPr>
          <a:xfrm>
            <a:off x="4387515" y="1242874"/>
            <a:ext cx="7446419" cy="5095782"/>
          </a:xfrm>
          <a:ln>
            <a:solidFill>
              <a:schemeClr val="accent2"/>
            </a:solidFill>
          </a:ln>
        </p:spPr>
        <p:txBody>
          <a:bodyPr>
            <a:normAutofit/>
          </a:bodyPr>
          <a:lstStyle/>
          <a:p>
            <a:pPr marL="457200" lvl="1" indent="0">
              <a:buNone/>
            </a:pPr>
            <a:endParaRPr lang="en-US" sz="1000" b="1" dirty="0"/>
          </a:p>
          <a:p>
            <a:pPr lvl="1">
              <a:buFont typeface="Wingdings" panose="05000000000000000000" pitchFamily="2" charset="2"/>
              <a:buChar char="q"/>
            </a:pPr>
            <a:r>
              <a:rPr lang="en-US" sz="1200" b="1" dirty="0"/>
              <a:t>Feature selection plays a vital role in the performance and training of any machine learning model. </a:t>
            </a:r>
          </a:p>
          <a:p>
            <a:pPr lvl="1">
              <a:buFont typeface="Wingdings" panose="05000000000000000000" pitchFamily="2" charset="2"/>
              <a:buChar char="q"/>
            </a:pPr>
            <a:r>
              <a:rPr lang="en-US" sz="1200" b="1" dirty="0"/>
              <a:t>Ideally, we should only retain those features in the dataset that help our ML model learn something.</a:t>
            </a:r>
          </a:p>
          <a:p>
            <a:pPr marL="457200" lvl="1" indent="0">
              <a:buNone/>
            </a:pPr>
            <a:endParaRPr lang="en-US" sz="1000" b="1" dirty="0"/>
          </a:p>
          <a:p>
            <a:pPr lvl="1">
              <a:buFont typeface="Wingdings" panose="05000000000000000000" pitchFamily="2" charset="2"/>
              <a:buChar char="§"/>
            </a:pPr>
            <a:endParaRPr lang="en-US" sz="1000" b="1" dirty="0"/>
          </a:p>
          <a:p>
            <a:pPr marL="0" indent="0">
              <a:buNone/>
            </a:pPr>
            <a:r>
              <a:rPr lang="en-US" sz="1400" b="1" u="sng" dirty="0"/>
              <a:t>Recursive feature elimination using logistic regression as the model:</a:t>
            </a:r>
          </a:p>
          <a:p>
            <a:pPr lvl="1">
              <a:buFont typeface="Wingdings" panose="05000000000000000000" pitchFamily="2" charset="2"/>
              <a:buChar char="§"/>
            </a:pPr>
            <a:r>
              <a:rPr lang="en-US" sz="1000" b="1" dirty="0"/>
              <a:t>First, the estimator is trained on the initial set of features and the importance of each feature is obtained either through a coefficient attribute or through a feature importance.</a:t>
            </a:r>
          </a:p>
          <a:p>
            <a:pPr lvl="1">
              <a:buFont typeface="Wingdings" panose="05000000000000000000" pitchFamily="2" charset="2"/>
              <a:buChar char="§"/>
            </a:pPr>
            <a:r>
              <a:rPr lang="en-US" sz="1000" b="1" dirty="0"/>
              <a:t>Then, the least important features are pruned from the current set of features. </a:t>
            </a:r>
          </a:p>
          <a:p>
            <a:pPr lvl="1">
              <a:buFont typeface="Wingdings" panose="05000000000000000000" pitchFamily="2" charset="2"/>
              <a:buChar char="§"/>
            </a:pPr>
            <a:r>
              <a:rPr lang="en-US" sz="1000" b="1" dirty="0"/>
              <a:t>Recursive feature elimination (RFE) select features by recursively considering smaller and smaller sets of features. The features which were selected are ranked as 1.</a:t>
            </a:r>
          </a:p>
          <a:p>
            <a:pPr lvl="1">
              <a:buFont typeface="Wingdings" panose="05000000000000000000" pitchFamily="2" charset="2"/>
              <a:buChar char="§"/>
            </a:pPr>
            <a:r>
              <a:rPr lang="en-US" sz="1000" b="1" dirty="0"/>
              <a:t>Columns selected from logistic RFE are</a:t>
            </a:r>
            <a:r>
              <a:rPr lang="en-US" sz="1000" b="1" dirty="0">
                <a:solidFill>
                  <a:schemeClr val="accent2">
                    <a:lumMod val="75000"/>
                  </a:schemeClr>
                </a:solidFill>
              </a:rPr>
              <a:t>: </a:t>
            </a:r>
          </a:p>
          <a:p>
            <a:pPr marL="457200" lvl="1" indent="0">
              <a:buNone/>
            </a:pPr>
            <a:r>
              <a:rPr lang="en-US" sz="1000" b="1" dirty="0">
                <a:solidFill>
                  <a:schemeClr val="accent2">
                    <a:lumMod val="75000"/>
                  </a:schemeClr>
                </a:solidFill>
              </a:rPr>
              <a:t> 	 </a:t>
            </a:r>
            <a:r>
              <a:rPr lang="en-US" sz="1000" b="1" dirty="0">
                <a:solidFill>
                  <a:schemeClr val="accent4">
                    <a:lumMod val="60000"/>
                    <a:lumOff val="40000"/>
                  </a:schemeClr>
                </a:solidFill>
              </a:rPr>
              <a:t> [age,balance,campaign,contact,default,duration,housing,loan,pdays,previous]</a:t>
            </a:r>
          </a:p>
          <a:p>
            <a:pPr lvl="1">
              <a:buFont typeface="Wingdings" panose="05000000000000000000" pitchFamily="2" charset="2"/>
              <a:buChar char="§"/>
            </a:pPr>
            <a:endParaRPr lang="en-US" sz="1000" b="1" dirty="0"/>
          </a:p>
          <a:p>
            <a:pPr marL="0" indent="0">
              <a:buNone/>
            </a:pPr>
            <a:r>
              <a:rPr lang="en-US" sz="1400" b="1" u="sng" dirty="0"/>
              <a:t>Genetic Algorithm:</a:t>
            </a:r>
          </a:p>
          <a:p>
            <a:pPr lvl="1">
              <a:buFont typeface="Wingdings" panose="05000000000000000000" pitchFamily="2" charset="2"/>
              <a:buChar char="§"/>
            </a:pPr>
            <a:r>
              <a:rPr lang="en-US" sz="1000" b="1" dirty="0"/>
              <a:t>Genetic algorithm is one of the most advanced method for feature selection. </a:t>
            </a:r>
          </a:p>
          <a:p>
            <a:pPr lvl="1">
              <a:buFont typeface="Wingdings" panose="05000000000000000000" pitchFamily="2" charset="2"/>
              <a:buChar char="§"/>
            </a:pPr>
            <a:r>
              <a:rPr lang="en-US" sz="1000" b="1" dirty="0"/>
              <a:t>It usually performs better than traditional feature selection techniques and manage data sets with many features.</a:t>
            </a:r>
          </a:p>
          <a:p>
            <a:pPr lvl="1">
              <a:buFont typeface="Wingdings" panose="05000000000000000000" pitchFamily="2" charset="2"/>
              <a:buChar char="§"/>
            </a:pPr>
            <a:r>
              <a:rPr lang="en-US" sz="1000" b="1" dirty="0"/>
              <a:t>Columns selected from GA feature selection are</a:t>
            </a:r>
            <a:r>
              <a:rPr lang="en-US" sz="1000" b="1" dirty="0">
                <a:solidFill>
                  <a:schemeClr val="accent2">
                    <a:lumMod val="75000"/>
                  </a:schemeClr>
                </a:solidFill>
              </a:rPr>
              <a:t>: </a:t>
            </a:r>
          </a:p>
          <a:p>
            <a:pPr marL="457200" lvl="1" indent="0">
              <a:buNone/>
            </a:pPr>
            <a:r>
              <a:rPr lang="en-US" sz="1000" b="1" dirty="0">
                <a:solidFill>
                  <a:schemeClr val="accent2">
                    <a:lumMod val="75000"/>
                  </a:schemeClr>
                </a:solidFill>
              </a:rPr>
              <a:t>	[age,balance,contact,default,duration,education,loan,marital,poutcome,previous]</a:t>
            </a:r>
          </a:p>
          <a:p>
            <a:pPr marL="457200" lvl="1" indent="0">
              <a:buNone/>
            </a:pPr>
            <a:endParaRPr lang="en-US" sz="1000" b="1" dirty="0">
              <a:solidFill>
                <a:schemeClr val="accent2">
                  <a:lumMod val="75000"/>
                </a:schemeClr>
              </a:solidFill>
            </a:endParaRPr>
          </a:p>
          <a:p>
            <a:pPr marL="0" indent="0">
              <a:buNone/>
            </a:pPr>
            <a:r>
              <a:rPr lang="en-US" sz="1200" b="1" dirty="0"/>
              <a:t>Classification ran with reduced feature set has slightly better performance, which is quite good since initial data itself has been provided with only applicable attributes, and reduced from 210 to 16 attributes, yet we are able to reduce it further. </a:t>
            </a:r>
          </a:p>
          <a:p>
            <a:pPr marL="457200" lvl="1" indent="0">
              <a:buNone/>
            </a:pPr>
            <a:endParaRPr lang="en-US" sz="1000" b="1" dirty="0">
              <a:solidFill>
                <a:schemeClr val="accent2">
                  <a:lumMod val="75000"/>
                </a:schemeClr>
              </a:solidFill>
            </a:endParaRPr>
          </a:p>
          <a:p>
            <a:pPr lvl="1">
              <a:buFont typeface="Wingdings" panose="05000000000000000000" pitchFamily="2" charset="2"/>
              <a:buChar char="§"/>
            </a:pPr>
            <a:endParaRPr lang="en-US" sz="800" b="1" dirty="0"/>
          </a:p>
        </p:txBody>
      </p:sp>
      <p:pic>
        <p:nvPicPr>
          <p:cNvPr id="8" name="Picture 7" descr="Chart, treemap chart&#10;&#10;Description automatically generated">
            <a:extLst>
              <a:ext uri="{FF2B5EF4-FFF2-40B4-BE49-F238E27FC236}">
                <a16:creationId xmlns:a16="http://schemas.microsoft.com/office/drawing/2014/main" id="{6FEE4E02-8610-4A8C-9E19-A53B6D86C3A1}"/>
              </a:ext>
            </a:extLst>
          </p:cNvPr>
          <p:cNvPicPr>
            <a:picLocks noChangeAspect="1"/>
          </p:cNvPicPr>
          <p:nvPr/>
        </p:nvPicPr>
        <p:blipFill rotWithShape="1">
          <a:blip r:embed="rId3">
            <a:extLst>
              <a:ext uri="{28A0092B-C50C-407E-A947-70E740481C1C}">
                <a14:useLocalDpi xmlns:a14="http://schemas.microsoft.com/office/drawing/2010/main" val="0"/>
              </a:ext>
            </a:extLst>
          </a:blip>
          <a:srcRect t="4707" b="954"/>
          <a:stretch/>
        </p:blipFill>
        <p:spPr>
          <a:xfrm>
            <a:off x="263778" y="3429000"/>
            <a:ext cx="3425957" cy="3214396"/>
          </a:xfrm>
          <a:prstGeom prst="rect">
            <a:avLst/>
          </a:prstGeom>
        </p:spPr>
      </p:pic>
    </p:spTree>
    <p:extLst>
      <p:ext uri="{BB962C8B-B14F-4D97-AF65-F5344CB8AC3E}">
        <p14:creationId xmlns:p14="http://schemas.microsoft.com/office/powerpoint/2010/main" val="7242353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C107E-A78C-4FF8-A79A-EFA7C3A21F85}"/>
              </a:ext>
            </a:extLst>
          </p:cNvPr>
          <p:cNvSpPr>
            <a:spLocks noGrp="1"/>
          </p:cNvSpPr>
          <p:nvPr>
            <p:ph type="title"/>
          </p:nvPr>
        </p:nvSpPr>
        <p:spPr>
          <a:xfrm>
            <a:off x="838198" y="547815"/>
            <a:ext cx="5167185" cy="1680519"/>
          </a:xfrm>
        </p:spPr>
        <p:txBody>
          <a:bodyPr>
            <a:normAutofit/>
          </a:bodyPr>
          <a:lstStyle/>
          <a:p>
            <a:r>
              <a:rPr lang="en-US" sz="4000" dirty="0"/>
              <a:t>Segmentation </a:t>
            </a:r>
            <a:endParaRPr lang="en-US" sz="4000"/>
          </a:p>
        </p:txBody>
      </p:sp>
      <p:sp>
        <p:nvSpPr>
          <p:cNvPr id="5" name="Content Placeholder 4">
            <a:extLst>
              <a:ext uri="{FF2B5EF4-FFF2-40B4-BE49-F238E27FC236}">
                <a16:creationId xmlns:a16="http://schemas.microsoft.com/office/drawing/2014/main" id="{C81B342F-C5D5-4B90-A849-38BADB3ABE6F}"/>
              </a:ext>
            </a:extLst>
          </p:cNvPr>
          <p:cNvSpPr>
            <a:spLocks noGrp="1"/>
          </p:cNvSpPr>
          <p:nvPr>
            <p:ph idx="1"/>
          </p:nvPr>
        </p:nvSpPr>
        <p:spPr>
          <a:xfrm>
            <a:off x="4838700" y="547815"/>
            <a:ext cx="6526879" cy="1680519"/>
          </a:xfrm>
        </p:spPr>
        <p:txBody>
          <a:bodyPr anchor="ctr">
            <a:normAutofit/>
          </a:bodyPr>
          <a:lstStyle/>
          <a:p>
            <a:r>
              <a:rPr lang="en-US" sz="1300" dirty="0"/>
              <a:t>Instead of basic classification of client as likely subscriber or not, we want to perform advanced multi-class classification or segmentation based on confidence score, so we can classify client as ‘Very likely’, ‘Likely’, ‘Less Likely’ or ‘Not Likely’ subscriber.</a:t>
            </a:r>
          </a:p>
          <a:p>
            <a:r>
              <a:rPr lang="en-US" sz="1300" dirty="0"/>
              <a:t>I have used Naïve Bayes classifier and instead of collecting output as Class, I have collected probability for both positive and negative class and then subject the result to a pre-defined function which provides segment of client as based on range of probability.</a:t>
            </a:r>
          </a:p>
          <a:p>
            <a:endParaRPr lang="en-US" sz="1300" dirty="0"/>
          </a:p>
        </p:txBody>
      </p:sp>
      <p:pic>
        <p:nvPicPr>
          <p:cNvPr id="10" name="Picture 9">
            <a:extLst>
              <a:ext uri="{FF2B5EF4-FFF2-40B4-BE49-F238E27FC236}">
                <a16:creationId xmlns:a16="http://schemas.microsoft.com/office/drawing/2014/main" id="{2F8AFEA0-6C64-403C-A7EB-FB5D33A8C0C1}"/>
              </a:ext>
            </a:extLst>
          </p:cNvPr>
          <p:cNvPicPr/>
          <p:nvPr/>
        </p:nvPicPr>
        <p:blipFill>
          <a:blip r:embed="rId2"/>
          <a:stretch>
            <a:fillRect/>
          </a:stretch>
        </p:blipFill>
        <p:spPr>
          <a:xfrm>
            <a:off x="266330" y="2958799"/>
            <a:ext cx="3990277" cy="2904095"/>
          </a:xfrm>
          <a:prstGeom prst="rect">
            <a:avLst/>
          </a:prstGeom>
        </p:spPr>
      </p:pic>
      <p:pic>
        <p:nvPicPr>
          <p:cNvPr id="9" name="Picture 8">
            <a:extLst>
              <a:ext uri="{FF2B5EF4-FFF2-40B4-BE49-F238E27FC236}">
                <a16:creationId xmlns:a16="http://schemas.microsoft.com/office/drawing/2014/main" id="{B78B9105-2FB4-4000-B865-BAB5C92A9B02}"/>
              </a:ext>
            </a:extLst>
          </p:cNvPr>
          <p:cNvPicPr/>
          <p:nvPr/>
        </p:nvPicPr>
        <p:blipFill>
          <a:blip r:embed="rId3"/>
          <a:stretch>
            <a:fillRect/>
          </a:stretch>
        </p:blipFill>
        <p:spPr>
          <a:xfrm>
            <a:off x="4914900" y="2228334"/>
            <a:ext cx="6615758" cy="4081851"/>
          </a:xfrm>
          <a:prstGeom prst="rect">
            <a:avLst/>
          </a:prstGeom>
          <a:ln>
            <a:solidFill>
              <a:schemeClr val="tx1"/>
            </a:solidFill>
          </a:ln>
        </p:spPr>
      </p:pic>
    </p:spTree>
    <p:extLst>
      <p:ext uri="{BB962C8B-B14F-4D97-AF65-F5344CB8AC3E}">
        <p14:creationId xmlns:p14="http://schemas.microsoft.com/office/powerpoint/2010/main" val="266111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A511A7-C22A-4B09-90BB-E59C6B2C654F}"/>
              </a:ext>
            </a:extLst>
          </p:cNvPr>
          <p:cNvSpPr>
            <a:spLocks noGrp="1"/>
          </p:cNvSpPr>
          <p:nvPr>
            <p:ph type="title"/>
          </p:nvPr>
        </p:nvSpPr>
        <p:spPr>
          <a:xfrm>
            <a:off x="6872173" y="2698812"/>
            <a:ext cx="3621166" cy="1594398"/>
          </a:xfrm>
        </p:spPr>
        <p:txBody>
          <a:bodyPr vert="horz" lIns="91440" tIns="45720" rIns="91440" bIns="45720" rtlCol="0" anchor="b">
            <a:normAutofit/>
          </a:bodyPr>
          <a:lstStyle/>
          <a:p>
            <a:r>
              <a:rPr lang="en-US" sz="4000" dirty="0">
                <a:solidFill>
                  <a:schemeClr val="accent1">
                    <a:lumMod val="20000"/>
                    <a:lumOff val="80000"/>
                  </a:schemeClr>
                </a:solidFill>
              </a:rPr>
              <a:t>Presented By</a:t>
            </a:r>
            <a:r>
              <a:rPr lang="en-US" sz="5000" dirty="0">
                <a:solidFill>
                  <a:schemeClr val="bg1"/>
                </a:solidFill>
              </a:rPr>
              <a:t>:</a:t>
            </a:r>
            <a:br>
              <a:rPr lang="en-US" sz="5000" dirty="0">
                <a:solidFill>
                  <a:schemeClr val="bg1"/>
                </a:solidFill>
              </a:rPr>
            </a:br>
            <a:r>
              <a:rPr lang="en-US" sz="5000" dirty="0">
                <a:solidFill>
                  <a:schemeClr val="accent4">
                    <a:lumMod val="40000"/>
                    <a:lumOff val="60000"/>
                  </a:schemeClr>
                </a:solidFill>
              </a:rPr>
              <a:t>Kirtesh Jha</a:t>
            </a:r>
          </a:p>
        </p:txBody>
      </p:sp>
      <p:pic>
        <p:nvPicPr>
          <p:cNvPr id="5122" name="Picture 2" descr="4 More Powerful Ways to Say &quot;Thank You&quot; | Inc.com">
            <a:extLst>
              <a:ext uri="{FF2B5EF4-FFF2-40B4-BE49-F238E27FC236}">
                <a16:creationId xmlns:a16="http://schemas.microsoft.com/office/drawing/2014/main" id="{D40C188E-7F47-4F36-BB64-FAF418B8F617}"/>
              </a:ext>
            </a:extLst>
          </p:cNvPr>
          <p:cNvPicPr>
            <a:picLocks noGrp="1" noChangeAspect="1" noChangeArrowheads="1"/>
          </p:cNvPicPr>
          <p:nvPr>
            <p:ph idx="1"/>
          </p:nvPr>
        </p:nvPicPr>
        <p:blipFill rotWithShape="1">
          <a:blip r:embed="rId2">
            <a:alphaModFix/>
            <a:extLst>
              <a:ext uri="{28A0092B-C50C-407E-A947-70E740481C1C}">
                <a14:useLocalDpi xmlns:a14="http://schemas.microsoft.com/office/drawing/2010/main" val="0"/>
              </a:ext>
            </a:extLst>
          </a:blip>
          <a:srcRect l="22100" r="8042" b="1"/>
          <a:stretch/>
        </p:blipFill>
        <p:spPr bwMode="auto">
          <a:xfrm>
            <a:off x="1145678" y="1592327"/>
            <a:ext cx="4582457" cy="3673345"/>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204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1501</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Predicting the success of bank telemarketing calls</vt:lpstr>
      <vt:lpstr>Data Definition and Features</vt:lpstr>
      <vt:lpstr>Data Discovery: </vt:lpstr>
      <vt:lpstr>Classification</vt:lpstr>
      <vt:lpstr>PowerPoint Presentation</vt:lpstr>
      <vt:lpstr>Clustering:</vt:lpstr>
      <vt:lpstr>Feature Selection</vt:lpstr>
      <vt:lpstr>Segmentation </vt:lpstr>
      <vt:lpstr>Presented By: Kirtesh Jha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success of bank telemarketing calls</dc:title>
  <dc:creator>Jha, Kirtesh Kumar</dc:creator>
  <cp:lastModifiedBy>Jha, Kirtesh Kumar</cp:lastModifiedBy>
  <cp:revision>13</cp:revision>
  <dcterms:created xsi:type="dcterms:W3CDTF">2020-12-18T06:13:23Z</dcterms:created>
  <dcterms:modified xsi:type="dcterms:W3CDTF">2020-12-18T07:24:26Z</dcterms:modified>
</cp:coreProperties>
</file>