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9" r:id="rId4"/>
    <p:sldId id="262" r:id="rId5"/>
    <p:sldId id="282" r:id="rId6"/>
    <p:sldId id="265" r:id="rId7"/>
    <p:sldId id="280" r:id="rId8"/>
    <p:sldId id="264" r:id="rId9"/>
    <p:sldId id="283" r:id="rId10"/>
    <p:sldId id="263" r:id="rId11"/>
    <p:sldId id="281" r:id="rId12"/>
    <p:sldId id="258" r:id="rId13"/>
    <p:sldId id="284" r:id="rId14"/>
    <p:sldId id="260" r:id="rId15"/>
    <p:sldId id="285" r:id="rId16"/>
    <p:sldId id="261" r:id="rId17"/>
    <p:sldId id="286" r:id="rId18"/>
    <p:sldId id="266" r:id="rId19"/>
    <p:sldId id="287" r:id="rId20"/>
    <p:sldId id="268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3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3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69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3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2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4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71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3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3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9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5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6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0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CC6D-D718-4BAD-98B3-7F42D374D25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BC26-C0B0-4805-B763-3B5B0D65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3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kirthikramadoss07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AAF255D0-975D-EE43-9E3B-2DA7FC663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6108" cy="1482810"/>
          </a:xfrm>
          <a:prstGeom prst="rect">
            <a:avLst/>
          </a:prstGeom>
        </p:spPr>
      </p:pic>
      <p:pic>
        <p:nvPicPr>
          <p:cNvPr id="9" name="Picture 8" descr="A blue and yellow text">
            <a:extLst>
              <a:ext uri="{FF2B5EF4-FFF2-40B4-BE49-F238E27FC236}">
                <a16:creationId xmlns:a16="http://schemas.microsoft.com/office/drawing/2014/main" id="{EA2B7A30-72F6-EF15-6DBA-FDC1B2938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76" y="1946082"/>
            <a:ext cx="6196363" cy="2113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1878D-AC5A-0D74-8354-8306916A02B7}"/>
              </a:ext>
            </a:extLst>
          </p:cNvPr>
          <p:cNvSpPr txBox="1"/>
          <p:nvPr/>
        </p:nvSpPr>
        <p:spPr>
          <a:xfrm>
            <a:off x="5329416" y="4178457"/>
            <a:ext cx="4988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15568">
              <a:spcAft>
                <a:spcPts val="600"/>
              </a:spcAft>
            </a:pPr>
            <a:r>
              <a:rPr lang="en-US" sz="3200" b="1" kern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Data Analyst Internship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9C2AA-4502-0C4B-6970-268DE29EA1D3}"/>
              </a:ext>
            </a:extLst>
          </p:cNvPr>
          <p:cNvSpPr txBox="1"/>
          <p:nvPr/>
        </p:nvSpPr>
        <p:spPr>
          <a:xfrm>
            <a:off x="4049875" y="5242280"/>
            <a:ext cx="7449261" cy="91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15568"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Name</a:t>
            </a:r>
            <a:r>
              <a:rPr lang="en-US" sz="244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:</a:t>
            </a:r>
            <a:r>
              <a:rPr lang="en-US" sz="244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Kirthik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Ramadoss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  <a:p>
            <a:pPr algn="ctr" defTabSz="1115568"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                          </a:t>
            </a:r>
            <a:r>
              <a:rPr lang="en-US" sz="20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Email: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kirthikramadoss07@gmail.com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CE5AA3-C16B-79C1-CECE-75DB4AADC92D}"/>
              </a:ext>
            </a:extLst>
          </p:cNvPr>
          <p:cNvSpPr txBox="1"/>
          <p:nvPr/>
        </p:nvSpPr>
        <p:spPr>
          <a:xfrm>
            <a:off x="4049875" y="4911918"/>
            <a:ext cx="7449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15568">
              <a:spcAft>
                <a:spcPts val="600"/>
              </a:spcAft>
            </a:pPr>
            <a:r>
              <a:rPr lang="en-US" sz="2000" b="1" kern="12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  Task:</a:t>
            </a:r>
            <a:r>
              <a:rPr lang="en-US" sz="2000" kern="12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Diabetes Predication</a:t>
            </a:r>
          </a:p>
        </p:txBody>
      </p:sp>
    </p:spTree>
    <p:extLst>
      <p:ext uri="{BB962C8B-B14F-4D97-AF65-F5344CB8AC3E}">
        <p14:creationId xmlns:p14="http://schemas.microsoft.com/office/powerpoint/2010/main" val="284118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78631FA0-D8ED-FD68-B79B-BE2F5C823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6E3425-1F79-DA15-D60D-65E4C9352A09}"/>
              </a:ext>
            </a:extLst>
          </p:cNvPr>
          <p:cNvSpPr txBox="1"/>
          <p:nvPr/>
        </p:nvSpPr>
        <p:spPr>
          <a:xfrm>
            <a:off x="2565972" y="1020497"/>
            <a:ext cx="8876383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Find the patient with the highest HbA1c level and the patient with the lowest HbA1 level.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B0E78-D644-4EDC-ABAB-894873612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15" y="2012556"/>
            <a:ext cx="8165699" cy="45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2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5DB7D-B4F3-4A48-BB16-A34881BB669D}"/>
              </a:ext>
            </a:extLst>
          </p:cNvPr>
          <p:cNvSpPr txBox="1"/>
          <p:nvPr/>
        </p:nvSpPr>
        <p:spPr>
          <a:xfrm>
            <a:off x="2446638" y="1011207"/>
            <a:ext cx="910217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Calculate the age of patients in years (assuming the current date as of now).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D38488DD-58A3-4EF4-8832-FF50F144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A9B82-48FB-4491-B031-8CCF2618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54" y="1640716"/>
            <a:ext cx="7389341" cy="49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AB1751C9-74A2-6D94-281F-DDEAF69D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132" cy="1011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4CFCD-819B-8595-E048-07C89494E620}"/>
              </a:ext>
            </a:extLst>
          </p:cNvPr>
          <p:cNvSpPr txBox="1"/>
          <p:nvPr/>
        </p:nvSpPr>
        <p:spPr>
          <a:xfrm>
            <a:off x="3106873" y="1026296"/>
            <a:ext cx="775812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Rank patients by blood glucose level within each gender group.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B0E92-96E1-4D4D-A311-682B7149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16" y="1680519"/>
            <a:ext cx="7191633" cy="49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FE2336-A8E9-4830-BD85-8A2435439757}"/>
              </a:ext>
            </a:extLst>
          </p:cNvPr>
          <p:cNvSpPr/>
          <p:nvPr/>
        </p:nvSpPr>
        <p:spPr>
          <a:xfrm>
            <a:off x="2380734" y="1011207"/>
            <a:ext cx="914040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Update the smoking history of patients who are older than 50 to "Ex-smoker."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BE0E4D07-BD27-4D44-9D1B-829811E14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1B0DD-AD3D-4DD9-9174-1F3AE688E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85" y="1653073"/>
            <a:ext cx="7838304" cy="50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1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E0D40C8A-4D0C-5A4A-BA3C-87D71189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775" cy="99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7CE35-2F41-F8C6-EC3C-0D39165ADA87}"/>
              </a:ext>
            </a:extLst>
          </p:cNvPr>
          <p:cNvSpPr txBox="1"/>
          <p:nvPr/>
        </p:nvSpPr>
        <p:spPr>
          <a:xfrm>
            <a:off x="3577386" y="829273"/>
            <a:ext cx="6904284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Insert a new patient into the database with sample data.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BC17-77D4-4198-9602-43EA994A4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68" y="1507524"/>
            <a:ext cx="7624119" cy="51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11AC3D-C583-478D-B05B-255BE67FF49A}"/>
              </a:ext>
            </a:extLst>
          </p:cNvPr>
          <p:cNvSpPr txBox="1"/>
          <p:nvPr/>
        </p:nvSpPr>
        <p:spPr>
          <a:xfrm>
            <a:off x="3545875" y="826541"/>
            <a:ext cx="684835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Delete all patients with heart disease from the database.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6BADD70C-D0A5-4B08-B04E-55CEE0793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1B2CD-B545-4FE8-9A03-F44483C67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48" y="1538373"/>
            <a:ext cx="7599404" cy="50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4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D4FC52ED-08DC-184F-7F79-717DE5AF2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489" cy="1023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B9A29-FFEA-CA17-36FB-E9AD276C750F}"/>
              </a:ext>
            </a:extLst>
          </p:cNvPr>
          <p:cNvSpPr txBox="1"/>
          <p:nvPr/>
        </p:nvSpPr>
        <p:spPr>
          <a:xfrm>
            <a:off x="2800129" y="900153"/>
            <a:ext cx="8442691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 Find patients who have hypertension but not diabetes using the EXCEPT operator.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E60FF-A829-446A-801B-52C00283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51" y="1828800"/>
            <a:ext cx="8044248" cy="47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12019A-233F-41B1-8B9E-34079DBFF1EC}"/>
              </a:ext>
            </a:extLst>
          </p:cNvPr>
          <p:cNvSpPr/>
          <p:nvPr/>
        </p:nvSpPr>
        <p:spPr>
          <a:xfrm>
            <a:off x="2652583" y="1195873"/>
            <a:ext cx="856735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Define a unique constraint on the "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patient_id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column to ensure its values are unique.</a:t>
            </a:r>
          </a:p>
        </p:txBody>
      </p:sp>
      <p:pic>
        <p:nvPicPr>
          <p:cNvPr id="3" name="Picture 2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E30C6654-2E88-4478-AC5F-10A2A9AA2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2C9F4-EE79-4D18-A870-C4C3BFA7D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1" y="2520779"/>
            <a:ext cx="7350256" cy="38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5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FB3CDD16-2138-8E5C-A0E4-9547D440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489" cy="1023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D17E4-C775-1C66-10AB-14EE120A2651}"/>
              </a:ext>
            </a:extLst>
          </p:cNvPr>
          <p:cNvSpPr txBox="1"/>
          <p:nvPr/>
        </p:nvSpPr>
        <p:spPr>
          <a:xfrm>
            <a:off x="2730843" y="1038653"/>
            <a:ext cx="8550876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 Create a view that displays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Patient_ids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ages, and BMI of patients.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8F21F-8C8E-4552-B267-8DEEC172F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46" y="1634414"/>
            <a:ext cx="7809470" cy="49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8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78EA1E-48CF-40CB-A0EF-1E735A71C263}"/>
              </a:ext>
            </a:extLst>
          </p:cNvPr>
          <p:cNvSpPr/>
          <p:nvPr/>
        </p:nvSpPr>
        <p:spPr>
          <a:xfrm>
            <a:off x="2315341" y="199830"/>
            <a:ext cx="925985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Suggest improvements in the database schema to reduce data redundancy and improve data integrity.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5F3B4477-513E-4E33-924C-365D1BE90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1E50E-DA84-4B75-B948-1EEF450397ED}"/>
              </a:ext>
            </a:extLst>
          </p:cNvPr>
          <p:cNvSpPr txBox="1"/>
          <p:nvPr/>
        </p:nvSpPr>
        <p:spPr>
          <a:xfrm>
            <a:off x="2604177" y="1024360"/>
            <a:ext cx="8682185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Normalize Data:</a:t>
            </a:r>
          </a:p>
          <a:p>
            <a:r>
              <a:rPr lang="en-US" dirty="0"/>
              <a:t> Break down data into smaller tables (1NF, 2NF, 3NF) to reduce redundancy.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Establish Relationships: </a:t>
            </a:r>
          </a:p>
          <a:p>
            <a:r>
              <a:rPr lang="en-US" dirty="0"/>
              <a:t>Use foreign keys and constraints for data relationships.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Optimize Data Types: </a:t>
            </a:r>
          </a:p>
          <a:p>
            <a:r>
              <a:rPr lang="en-US" dirty="0"/>
              <a:t>Choose efficient data types and sizes to save 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Use Views and Indexes:</a:t>
            </a:r>
          </a:p>
          <a:p>
            <a:r>
              <a:rPr lang="en-US" dirty="0"/>
              <a:t> Simplify queries with views; optimize performance with indexes.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Careful Denormalization:</a:t>
            </a:r>
          </a:p>
          <a:p>
            <a:r>
              <a:rPr lang="en-US" dirty="0"/>
              <a:t> Consider denormalization selectively for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Include Audit Trails: </a:t>
            </a:r>
          </a:p>
          <a:p>
            <a:r>
              <a:rPr lang="en-US" dirty="0"/>
              <a:t>Implement logs for tracking changes and maintaining history.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Regular Maintenance: </a:t>
            </a:r>
          </a:p>
          <a:p>
            <a:r>
              <a:rPr lang="en-US" dirty="0"/>
              <a:t>Schedule updates, backups, and consistency checks.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Enforce Validation Rules:</a:t>
            </a:r>
          </a:p>
          <a:p>
            <a:r>
              <a:rPr lang="en-US" dirty="0"/>
              <a:t> Ensure strict validation during data entry.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Cleansing Procedures: </a:t>
            </a:r>
          </a:p>
          <a:p>
            <a:r>
              <a:rPr lang="en-US" dirty="0"/>
              <a:t>Set up periodic data cleansing processes.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Stored Procedures: </a:t>
            </a:r>
          </a:p>
          <a:p>
            <a:r>
              <a:rPr lang="en-US" dirty="0"/>
              <a:t>Utilize for complex data operations and code consistency.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96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0A3B8814-30AA-D6E7-7F64-61D5DC09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1DA73E-8C2F-4145-B0D0-A8781B962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54" y="1918937"/>
            <a:ext cx="7177610" cy="4302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294D13-988D-9252-00F6-D49A0CB2893F}"/>
              </a:ext>
            </a:extLst>
          </p:cNvPr>
          <p:cNvSpPr txBox="1"/>
          <p:nvPr/>
        </p:nvSpPr>
        <p:spPr>
          <a:xfrm>
            <a:off x="3807427" y="1011207"/>
            <a:ext cx="5596063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</a:rPr>
              <a:t>1. Retrieve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</a:rPr>
              <a:t>Patient_id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</a:rPr>
              <a:t> and ages of all patients.</a:t>
            </a:r>
          </a:p>
        </p:txBody>
      </p:sp>
    </p:spTree>
    <p:extLst>
      <p:ext uri="{BB962C8B-B14F-4D97-AF65-F5344CB8AC3E}">
        <p14:creationId xmlns:p14="http://schemas.microsoft.com/office/powerpoint/2010/main" val="390007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AEAA8359-4323-B7B5-3DD8-ED5F09DD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132" cy="1011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C9124-F77E-C4BC-C102-25F6EA697A49}"/>
              </a:ext>
            </a:extLst>
          </p:cNvPr>
          <p:cNvSpPr txBox="1"/>
          <p:nvPr/>
        </p:nvSpPr>
        <p:spPr>
          <a:xfrm>
            <a:off x="2513516" y="1246811"/>
            <a:ext cx="8026797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Explain how you can optimize the performance of SQL queries on this dataset.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F82BF-5355-4F7D-89AF-B0094228A8C7}"/>
              </a:ext>
            </a:extLst>
          </p:cNvPr>
          <p:cNvSpPr txBox="1"/>
          <p:nvPr/>
        </p:nvSpPr>
        <p:spPr>
          <a:xfrm>
            <a:off x="2866767" y="2299551"/>
            <a:ext cx="6813084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Indexing: </a:t>
            </a:r>
          </a:p>
          <a:p>
            <a:r>
              <a:rPr lang="en-US" dirty="0"/>
              <a:t>Use appropriate indexes on frequently used columns.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Query Optimization: </a:t>
            </a:r>
          </a:p>
          <a:p>
            <a:r>
              <a:rPr lang="en-US" dirty="0"/>
              <a:t>Select only needed columns, optimize WHERE clauses, and </a:t>
            </a:r>
          </a:p>
          <a:p>
            <a:r>
              <a:rPr lang="en-US" dirty="0"/>
              <a:t>simplify joins.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Statistics Update:</a:t>
            </a:r>
          </a:p>
          <a:p>
            <a:r>
              <a:rPr lang="en-US" dirty="0"/>
              <a:t> Regularly update statistics for efficient query plans.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Partitioning and Archiving:</a:t>
            </a:r>
          </a:p>
          <a:p>
            <a:r>
              <a:rPr lang="en-US" dirty="0"/>
              <a:t> Partition large tables and archive older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Maintenance and Monitoring: </a:t>
            </a:r>
          </a:p>
          <a:p>
            <a:r>
              <a:rPr lang="en-US" dirty="0"/>
              <a:t>Perform Regular maintenance and monitor </a:t>
            </a:r>
          </a:p>
          <a:p>
            <a:r>
              <a:rPr lang="en-US" dirty="0"/>
              <a:t>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Query Tuning: </a:t>
            </a:r>
          </a:p>
          <a:p>
            <a:r>
              <a:rPr lang="en-US" dirty="0"/>
              <a:t>Identify and tune problematic queries using profiling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39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59D4F-B0F3-490B-9A43-A30596E86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A64375-536E-4584-AE38-1E215864EAB7}"/>
              </a:ext>
            </a:extLst>
          </p:cNvPr>
          <p:cNvSpPr/>
          <p:nvPr/>
        </p:nvSpPr>
        <p:spPr>
          <a:xfrm>
            <a:off x="3607594" y="1011207"/>
            <a:ext cx="58625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Select all female patients who are older than 40.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E93-3E21-476A-A746-C00347534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66" y="1899518"/>
            <a:ext cx="7327558" cy="4395565"/>
          </a:xfrm>
          <a:prstGeom prst="rect">
            <a:avLst/>
          </a:prstGeom>
        </p:spPr>
      </p:pic>
      <p:pic>
        <p:nvPicPr>
          <p:cNvPr id="5" name="Picture 4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C20AE0F8-0EA2-4797-AAE2-F01CEAF58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0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B5ED03B6-09EC-74D8-7264-16EC1DC3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D47801-B883-7DF2-9861-5F28ED17E5AA}"/>
              </a:ext>
            </a:extLst>
          </p:cNvPr>
          <p:cNvSpPr txBox="1"/>
          <p:nvPr/>
        </p:nvSpPr>
        <p:spPr>
          <a:xfrm>
            <a:off x="4253678" y="1112794"/>
            <a:ext cx="4754398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Calculate the average BMI of patients.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3AA39-F703-4298-9C0F-D0581612E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33" y="1885532"/>
            <a:ext cx="7020489" cy="46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478D95-983F-439B-BC0D-5D5B484260C0}"/>
              </a:ext>
            </a:extLst>
          </p:cNvPr>
          <p:cNvSpPr/>
          <p:nvPr/>
        </p:nvSpPr>
        <p:spPr>
          <a:xfrm>
            <a:off x="3217422" y="1020538"/>
            <a:ext cx="674896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List patients in descending order of blood glucose levels.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4C30A-1EA3-4571-A981-B070EAB4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93" y="1773133"/>
            <a:ext cx="7537622" cy="4661891"/>
          </a:xfrm>
          <a:prstGeom prst="rect">
            <a:avLst/>
          </a:prstGeom>
        </p:spPr>
      </p:pic>
      <p:pic>
        <p:nvPicPr>
          <p:cNvPr id="5" name="Picture 4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0F3DFBCA-A8E8-4A04-86DB-EC421B55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30"/>
            <a:ext cx="996043" cy="9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DF9C179F-1008-FEE8-DAD8-3FE0E7A17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C2FDC-9FD4-94A8-9345-996BC50E06F4}"/>
              </a:ext>
            </a:extLst>
          </p:cNvPr>
          <p:cNvSpPr txBox="1"/>
          <p:nvPr/>
        </p:nvSpPr>
        <p:spPr>
          <a:xfrm>
            <a:off x="3613712" y="987636"/>
            <a:ext cx="616745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Find patients who have hypertension and diabetes.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1EC78-A799-4DFF-8820-826D22FC2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13" y="1716000"/>
            <a:ext cx="7311254" cy="47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5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D44BA-4D80-4A03-AE9E-779A1E886C7B}"/>
              </a:ext>
            </a:extLst>
          </p:cNvPr>
          <p:cNvSpPr/>
          <p:nvPr/>
        </p:nvSpPr>
        <p:spPr>
          <a:xfrm>
            <a:off x="3342680" y="1020538"/>
            <a:ext cx="631454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Determine the number of patients with heart disease.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E7A5F8DD-0480-4015-950D-FEDDD7724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416F3-8ECF-415E-8710-F41492A4C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32" y="1718960"/>
            <a:ext cx="7052247" cy="471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12BB73E2-3E77-C85C-7984-1BA6FD307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2349BB-F6B9-93C6-6F3A-B2C1BC6211E4}"/>
              </a:ext>
            </a:extLst>
          </p:cNvPr>
          <p:cNvSpPr txBox="1"/>
          <p:nvPr/>
        </p:nvSpPr>
        <p:spPr>
          <a:xfrm>
            <a:off x="2432222" y="872707"/>
            <a:ext cx="8701678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Group patients by smoking history and count how many smokers and non-smokers there are.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2CB40-D39C-47D0-B663-070287FA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61" y="1764284"/>
            <a:ext cx="7772400" cy="47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6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5C81D-436A-414F-8CEF-E94243E60349}"/>
              </a:ext>
            </a:extLst>
          </p:cNvPr>
          <p:cNvSpPr/>
          <p:nvPr/>
        </p:nvSpPr>
        <p:spPr>
          <a:xfrm>
            <a:off x="2776153" y="872707"/>
            <a:ext cx="7974227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Retrieve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Patient_ids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patients who have a BMI greater than the average BMI.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person wearing a tie&#10;&#10;Description automatically generated">
            <a:extLst>
              <a:ext uri="{FF2B5EF4-FFF2-40B4-BE49-F238E27FC236}">
                <a16:creationId xmlns:a16="http://schemas.microsoft.com/office/drawing/2014/main" id="{F9914F4D-69D0-4F3A-965C-12FD4A50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6043" cy="996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4EC29-F4A1-45EC-9A34-10476BC4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53" y="1866617"/>
            <a:ext cx="7875372" cy="467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31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526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ADLaM Display</vt:lpstr>
      <vt:lpstr>Arial</vt:lpstr>
      <vt:lpstr>Century Gothic</vt:lpstr>
      <vt:lpstr>Sitka Subheading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Kengam</dc:creator>
  <cp:lastModifiedBy>hirthik</cp:lastModifiedBy>
  <cp:revision>36</cp:revision>
  <dcterms:created xsi:type="dcterms:W3CDTF">2024-01-02T09:55:59Z</dcterms:created>
  <dcterms:modified xsi:type="dcterms:W3CDTF">2024-01-31T17:27:23Z</dcterms:modified>
</cp:coreProperties>
</file>