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notesSlides/notesSlide2.xml" Type="http://schemas.openxmlformats.org/officeDocument/2006/relationships/notesSlide"/><Relationship Id="rId34" Target="notesSlides/notesSlide3.xml" Type="http://schemas.openxmlformats.org/officeDocument/2006/relationships/notesSlide"/><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38" Target="notesSlides/notesSlide7.xml" Type="http://schemas.openxmlformats.org/officeDocument/2006/relationships/notesSlide"/><Relationship Id="rId39" Target="notesSlides/notesSlide8.xml" Type="http://schemas.openxmlformats.org/officeDocument/2006/relationships/notesSlide"/><Relationship Id="rId4" Target="theme/theme1.xml" Type="http://schemas.openxmlformats.org/officeDocument/2006/relationships/theme"/><Relationship Id="rId40" Target="notesSlides/notesSlide9.xml" Type="http://schemas.openxmlformats.org/officeDocument/2006/relationships/notesSlide"/><Relationship Id="rId41" Target="notesSlides/notesSlide10.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grpSp>
        <p:nvGrpSpPr>
          <p:cNvPr name="Group 15" id="15"/>
          <p:cNvGrpSpPr/>
          <p:nvPr/>
        </p:nvGrpSpPr>
        <p:grpSpPr>
          <a:xfrm rot="0">
            <a:off x="0" y="0"/>
            <a:ext cx="18288000" cy="10287000"/>
            <a:chOff x="0" y="0"/>
            <a:chExt cx="24384000" cy="13716000"/>
          </a:xfrm>
        </p:grpSpPr>
        <p:sp>
          <p:nvSpPr>
            <p:cNvPr name="Freeform 16" id="1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DFDDFB"/>
            </a:solidFill>
          </p:spPr>
        </p:sp>
      </p:grpSp>
      <p:sp>
        <p:nvSpPr>
          <p:cNvPr name="Freeform 17" id="17" descr="A white circle in the sky  Description automatically generated"/>
          <p:cNvSpPr/>
          <p:nvPr/>
        </p:nvSpPr>
        <p:spPr>
          <a:xfrm flipH="false" flipV="false" rot="0">
            <a:off x="26126" y="-25400"/>
            <a:ext cx="18261874" cy="10287002"/>
          </a:xfrm>
          <a:custGeom>
            <a:avLst/>
            <a:gdLst/>
            <a:ahLst/>
            <a:cxnLst/>
            <a:rect r="r" b="b" t="t" l="l"/>
            <a:pathLst>
              <a:path h="10287002" w="18261874">
                <a:moveTo>
                  <a:pt x="0" y="0"/>
                </a:moveTo>
                <a:lnTo>
                  <a:pt x="18261874" y="0"/>
                </a:lnTo>
                <a:lnTo>
                  <a:pt x="18261874" y="10287002"/>
                </a:lnTo>
                <a:lnTo>
                  <a:pt x="0" y="10287002"/>
                </a:lnTo>
                <a:lnTo>
                  <a:pt x="0" y="0"/>
                </a:lnTo>
                <a:close/>
              </a:path>
            </a:pathLst>
          </a:custGeom>
          <a:blipFill>
            <a:blip r:embed="rId4"/>
            <a:stretch>
              <a:fillRect l="0" t="-7068" r="-751" b="-12170"/>
            </a:stretch>
          </a:blipFill>
        </p:spPr>
      </p:sp>
      <p:grpSp>
        <p:nvGrpSpPr>
          <p:cNvPr name="Group 18" id="18"/>
          <p:cNvGrpSpPr/>
          <p:nvPr/>
        </p:nvGrpSpPr>
        <p:grpSpPr>
          <a:xfrm rot="0">
            <a:off x="3704748" y="1436394"/>
            <a:ext cx="12653078" cy="7983744"/>
            <a:chOff x="0" y="0"/>
            <a:chExt cx="16870771" cy="10644992"/>
          </a:xfrm>
        </p:grpSpPr>
        <p:sp>
          <p:nvSpPr>
            <p:cNvPr name="Freeform 19" id="19"/>
            <p:cNvSpPr/>
            <p:nvPr/>
          </p:nvSpPr>
          <p:spPr>
            <a:xfrm flipH="false" flipV="false" rot="0">
              <a:off x="33909" y="33909"/>
              <a:ext cx="16802989" cy="10577195"/>
            </a:xfrm>
            <a:custGeom>
              <a:avLst/>
              <a:gdLst/>
              <a:ahLst/>
              <a:cxnLst/>
              <a:rect r="r" b="b" t="t" l="l"/>
              <a:pathLst>
                <a:path h="10577195" w="16802989">
                  <a:moveTo>
                    <a:pt x="0" y="0"/>
                  </a:moveTo>
                  <a:lnTo>
                    <a:pt x="16802989" y="0"/>
                  </a:lnTo>
                  <a:lnTo>
                    <a:pt x="16802989" y="10577195"/>
                  </a:lnTo>
                  <a:lnTo>
                    <a:pt x="0" y="10577195"/>
                  </a:lnTo>
                  <a:close/>
                </a:path>
              </a:pathLst>
            </a:custGeom>
            <a:solidFill>
              <a:srgbClr val="213163"/>
            </a:solidFill>
          </p:spPr>
        </p:sp>
        <p:sp>
          <p:nvSpPr>
            <p:cNvPr name="Freeform 20" id="20"/>
            <p:cNvSpPr/>
            <p:nvPr/>
          </p:nvSpPr>
          <p:spPr>
            <a:xfrm flipH="false" flipV="false" rot="0">
              <a:off x="0" y="0"/>
              <a:ext cx="16870807" cy="10645013"/>
            </a:xfrm>
            <a:custGeom>
              <a:avLst/>
              <a:gdLst/>
              <a:ahLst/>
              <a:cxnLst/>
              <a:rect r="r" b="b" t="t" l="l"/>
              <a:pathLst>
                <a:path h="10645013" w="16870807">
                  <a:moveTo>
                    <a:pt x="33909" y="0"/>
                  </a:moveTo>
                  <a:lnTo>
                    <a:pt x="16836898" y="0"/>
                  </a:lnTo>
                  <a:cubicBezTo>
                    <a:pt x="16855567" y="0"/>
                    <a:pt x="16870807" y="15113"/>
                    <a:pt x="16870807" y="33909"/>
                  </a:cubicBezTo>
                  <a:lnTo>
                    <a:pt x="16870807" y="10611104"/>
                  </a:lnTo>
                  <a:cubicBezTo>
                    <a:pt x="16870807" y="10629773"/>
                    <a:pt x="16855694" y="10645013"/>
                    <a:pt x="16836898" y="10645013"/>
                  </a:cubicBezTo>
                  <a:lnTo>
                    <a:pt x="33909" y="10645013"/>
                  </a:lnTo>
                  <a:cubicBezTo>
                    <a:pt x="15240" y="10645013"/>
                    <a:pt x="0" y="10629900"/>
                    <a:pt x="0" y="10611104"/>
                  </a:cubicBezTo>
                  <a:lnTo>
                    <a:pt x="0" y="33909"/>
                  </a:lnTo>
                  <a:cubicBezTo>
                    <a:pt x="0" y="15113"/>
                    <a:pt x="15113" y="0"/>
                    <a:pt x="33909" y="0"/>
                  </a:cubicBezTo>
                  <a:moveTo>
                    <a:pt x="33909" y="67691"/>
                  </a:moveTo>
                  <a:lnTo>
                    <a:pt x="33909" y="33909"/>
                  </a:lnTo>
                  <a:lnTo>
                    <a:pt x="67691" y="33909"/>
                  </a:lnTo>
                  <a:lnTo>
                    <a:pt x="67691" y="10611104"/>
                  </a:lnTo>
                  <a:lnTo>
                    <a:pt x="33909" y="10611104"/>
                  </a:lnTo>
                  <a:lnTo>
                    <a:pt x="33909" y="10577195"/>
                  </a:lnTo>
                  <a:lnTo>
                    <a:pt x="16836898" y="10577195"/>
                  </a:lnTo>
                  <a:lnTo>
                    <a:pt x="16836898" y="10611104"/>
                  </a:lnTo>
                  <a:lnTo>
                    <a:pt x="16802988" y="10611104"/>
                  </a:lnTo>
                  <a:lnTo>
                    <a:pt x="16802988" y="33909"/>
                  </a:lnTo>
                  <a:lnTo>
                    <a:pt x="16836898" y="33909"/>
                  </a:lnTo>
                  <a:lnTo>
                    <a:pt x="16836898" y="67691"/>
                  </a:lnTo>
                  <a:lnTo>
                    <a:pt x="33909" y="67691"/>
                  </a:lnTo>
                  <a:close/>
                </a:path>
              </a:pathLst>
            </a:custGeom>
            <a:solidFill>
              <a:srgbClr val="213163"/>
            </a:solidFill>
          </p:spPr>
        </p:sp>
      </p:grpSp>
      <p:grpSp>
        <p:nvGrpSpPr>
          <p:cNvPr name="Group 21" id="21"/>
          <p:cNvGrpSpPr/>
          <p:nvPr/>
        </p:nvGrpSpPr>
        <p:grpSpPr>
          <a:xfrm rot="0">
            <a:off x="1951968" y="2020760"/>
            <a:ext cx="14021186" cy="6953610"/>
            <a:chOff x="0" y="0"/>
            <a:chExt cx="18694915" cy="9271480"/>
          </a:xfrm>
        </p:grpSpPr>
        <p:sp>
          <p:nvSpPr>
            <p:cNvPr name="Freeform 22" id="22"/>
            <p:cNvSpPr/>
            <p:nvPr/>
          </p:nvSpPr>
          <p:spPr>
            <a:xfrm flipH="false" flipV="false" rot="0">
              <a:off x="33909" y="33909"/>
              <a:ext cx="18627090" cy="9203690"/>
            </a:xfrm>
            <a:custGeom>
              <a:avLst/>
              <a:gdLst/>
              <a:ahLst/>
              <a:cxnLst/>
              <a:rect r="r" b="b" t="t" l="l"/>
              <a:pathLst>
                <a:path h="9203690" w="18627090">
                  <a:moveTo>
                    <a:pt x="0" y="0"/>
                  </a:moveTo>
                  <a:lnTo>
                    <a:pt x="18627090" y="0"/>
                  </a:lnTo>
                  <a:lnTo>
                    <a:pt x="18627090" y="9203690"/>
                  </a:lnTo>
                  <a:lnTo>
                    <a:pt x="0" y="9203690"/>
                  </a:lnTo>
                  <a:close/>
                </a:path>
              </a:pathLst>
            </a:custGeom>
            <a:solidFill>
              <a:srgbClr val="FFFFFF"/>
            </a:solidFill>
          </p:spPr>
        </p:sp>
        <p:sp>
          <p:nvSpPr>
            <p:cNvPr name="Freeform 23" id="23"/>
            <p:cNvSpPr/>
            <p:nvPr/>
          </p:nvSpPr>
          <p:spPr>
            <a:xfrm flipH="false" flipV="false" rot="0">
              <a:off x="0" y="0"/>
              <a:ext cx="18694908" cy="9271508"/>
            </a:xfrm>
            <a:custGeom>
              <a:avLst/>
              <a:gdLst/>
              <a:ahLst/>
              <a:cxnLst/>
              <a:rect r="r" b="b" t="t" l="l"/>
              <a:pathLst>
                <a:path h="9271508" w="18694908">
                  <a:moveTo>
                    <a:pt x="33909" y="0"/>
                  </a:moveTo>
                  <a:lnTo>
                    <a:pt x="18660999" y="0"/>
                  </a:lnTo>
                  <a:cubicBezTo>
                    <a:pt x="18679668" y="0"/>
                    <a:pt x="18694908" y="15113"/>
                    <a:pt x="18694908" y="33909"/>
                  </a:cubicBezTo>
                  <a:lnTo>
                    <a:pt x="18694908" y="9237599"/>
                  </a:lnTo>
                  <a:cubicBezTo>
                    <a:pt x="18694908" y="9256268"/>
                    <a:pt x="18679795" y="9271508"/>
                    <a:pt x="18660999" y="9271508"/>
                  </a:cubicBezTo>
                  <a:lnTo>
                    <a:pt x="33909" y="9271508"/>
                  </a:lnTo>
                  <a:cubicBezTo>
                    <a:pt x="15240" y="9271508"/>
                    <a:pt x="0" y="9256395"/>
                    <a:pt x="0" y="9237599"/>
                  </a:cubicBezTo>
                  <a:lnTo>
                    <a:pt x="0" y="33909"/>
                  </a:lnTo>
                  <a:cubicBezTo>
                    <a:pt x="0" y="15113"/>
                    <a:pt x="15113" y="0"/>
                    <a:pt x="33909" y="0"/>
                  </a:cubicBezTo>
                  <a:moveTo>
                    <a:pt x="33909" y="67691"/>
                  </a:moveTo>
                  <a:lnTo>
                    <a:pt x="33909" y="33909"/>
                  </a:lnTo>
                  <a:lnTo>
                    <a:pt x="67691" y="33909"/>
                  </a:lnTo>
                  <a:lnTo>
                    <a:pt x="67691" y="9237599"/>
                  </a:lnTo>
                  <a:lnTo>
                    <a:pt x="33909" y="9237599"/>
                  </a:lnTo>
                  <a:lnTo>
                    <a:pt x="33909" y="9203690"/>
                  </a:lnTo>
                  <a:lnTo>
                    <a:pt x="18660999" y="9203690"/>
                  </a:lnTo>
                  <a:lnTo>
                    <a:pt x="18660999" y="9237599"/>
                  </a:lnTo>
                  <a:lnTo>
                    <a:pt x="18627089" y="9237599"/>
                  </a:lnTo>
                  <a:lnTo>
                    <a:pt x="18627089" y="33909"/>
                  </a:lnTo>
                  <a:lnTo>
                    <a:pt x="18660999" y="33909"/>
                  </a:lnTo>
                  <a:lnTo>
                    <a:pt x="18660999" y="67691"/>
                  </a:lnTo>
                  <a:lnTo>
                    <a:pt x="33909" y="67691"/>
                  </a:lnTo>
                  <a:close/>
                </a:path>
              </a:pathLst>
            </a:custGeom>
            <a:solidFill>
              <a:srgbClr val="FFFFFF"/>
            </a:solidFill>
          </p:spPr>
        </p:sp>
      </p:grpSp>
      <p:grpSp>
        <p:nvGrpSpPr>
          <p:cNvPr name="Group 24" id="24"/>
          <p:cNvGrpSpPr/>
          <p:nvPr/>
        </p:nvGrpSpPr>
        <p:grpSpPr>
          <a:xfrm rot="0">
            <a:off x="4955716" y="5549484"/>
            <a:ext cx="151928" cy="944630"/>
            <a:chOff x="0" y="0"/>
            <a:chExt cx="202571" cy="1259507"/>
          </a:xfrm>
        </p:grpSpPr>
        <p:sp>
          <p:nvSpPr>
            <p:cNvPr name="Freeform 25" id="25"/>
            <p:cNvSpPr/>
            <p:nvPr/>
          </p:nvSpPr>
          <p:spPr>
            <a:xfrm flipH="false" flipV="false" rot="0">
              <a:off x="33909" y="33909"/>
              <a:ext cx="134747" cy="1191768"/>
            </a:xfrm>
            <a:custGeom>
              <a:avLst/>
              <a:gdLst/>
              <a:ahLst/>
              <a:cxnLst/>
              <a:rect r="r" b="b" t="t" l="l"/>
              <a:pathLst>
                <a:path h="1191768" w="134747">
                  <a:moveTo>
                    <a:pt x="0" y="0"/>
                  </a:moveTo>
                  <a:lnTo>
                    <a:pt x="134747" y="0"/>
                  </a:lnTo>
                  <a:lnTo>
                    <a:pt x="134747" y="1191768"/>
                  </a:lnTo>
                  <a:lnTo>
                    <a:pt x="0" y="1191768"/>
                  </a:lnTo>
                  <a:close/>
                </a:path>
              </a:pathLst>
            </a:custGeom>
            <a:solidFill>
              <a:srgbClr val="FFE600"/>
            </a:solidFill>
          </p:spPr>
        </p:sp>
        <p:sp>
          <p:nvSpPr>
            <p:cNvPr name="Freeform 26" id="26"/>
            <p:cNvSpPr/>
            <p:nvPr/>
          </p:nvSpPr>
          <p:spPr>
            <a:xfrm flipH="false" flipV="false" rot="0">
              <a:off x="0" y="0"/>
              <a:ext cx="202565" cy="1259586"/>
            </a:xfrm>
            <a:custGeom>
              <a:avLst/>
              <a:gdLst/>
              <a:ahLst/>
              <a:cxnLst/>
              <a:rect r="r" b="b" t="t" l="l"/>
              <a:pathLst>
                <a:path h="1259586" w="202565">
                  <a:moveTo>
                    <a:pt x="33909" y="0"/>
                  </a:moveTo>
                  <a:lnTo>
                    <a:pt x="168656" y="0"/>
                  </a:lnTo>
                  <a:cubicBezTo>
                    <a:pt x="187325" y="0"/>
                    <a:pt x="202565" y="15113"/>
                    <a:pt x="202565" y="33909"/>
                  </a:cubicBezTo>
                  <a:lnTo>
                    <a:pt x="202565" y="1225677"/>
                  </a:lnTo>
                  <a:cubicBezTo>
                    <a:pt x="202565" y="1244346"/>
                    <a:pt x="187452" y="1259586"/>
                    <a:pt x="168656" y="1259586"/>
                  </a:cubicBezTo>
                  <a:lnTo>
                    <a:pt x="33909" y="1259586"/>
                  </a:lnTo>
                  <a:cubicBezTo>
                    <a:pt x="15113" y="1259459"/>
                    <a:pt x="0" y="1244346"/>
                    <a:pt x="0" y="1225677"/>
                  </a:cubicBezTo>
                  <a:lnTo>
                    <a:pt x="0" y="33909"/>
                  </a:lnTo>
                  <a:cubicBezTo>
                    <a:pt x="0" y="15113"/>
                    <a:pt x="15113" y="0"/>
                    <a:pt x="33909" y="0"/>
                  </a:cubicBezTo>
                  <a:moveTo>
                    <a:pt x="33909" y="67691"/>
                  </a:moveTo>
                  <a:lnTo>
                    <a:pt x="33909" y="33909"/>
                  </a:lnTo>
                  <a:lnTo>
                    <a:pt x="67691" y="33909"/>
                  </a:lnTo>
                  <a:lnTo>
                    <a:pt x="67691" y="1225677"/>
                  </a:lnTo>
                  <a:lnTo>
                    <a:pt x="33909" y="1225677"/>
                  </a:lnTo>
                  <a:lnTo>
                    <a:pt x="33909" y="1191768"/>
                  </a:lnTo>
                  <a:lnTo>
                    <a:pt x="168656" y="1191768"/>
                  </a:lnTo>
                  <a:lnTo>
                    <a:pt x="168656" y="1225677"/>
                  </a:lnTo>
                  <a:lnTo>
                    <a:pt x="134874" y="1225677"/>
                  </a:lnTo>
                  <a:lnTo>
                    <a:pt x="134874" y="33909"/>
                  </a:lnTo>
                  <a:lnTo>
                    <a:pt x="168783" y="33909"/>
                  </a:lnTo>
                  <a:lnTo>
                    <a:pt x="168783" y="67691"/>
                  </a:lnTo>
                  <a:lnTo>
                    <a:pt x="33909" y="67691"/>
                  </a:lnTo>
                  <a:close/>
                </a:path>
              </a:pathLst>
            </a:custGeom>
            <a:solidFill>
              <a:srgbClr val="FFE600"/>
            </a:solidFill>
          </p:spPr>
        </p:sp>
      </p:grpSp>
      <p:sp>
        <p:nvSpPr>
          <p:cNvPr name="TextBox 27" id="27"/>
          <p:cNvSpPr txBox="true"/>
          <p:nvPr/>
        </p:nvSpPr>
        <p:spPr>
          <a:xfrm rot="0">
            <a:off x="4150568" y="4456343"/>
            <a:ext cx="9867824"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Bold"/>
              </a:rPr>
              <a:t>NEXT GEN EMPLOYABILITY PROGRAM</a:t>
            </a:r>
          </a:p>
        </p:txBody>
      </p:sp>
      <p:sp>
        <p:nvSpPr>
          <p:cNvPr name="TextBox 28" id="28"/>
          <p:cNvSpPr txBox="true"/>
          <p:nvPr/>
        </p:nvSpPr>
        <p:spPr>
          <a:xfrm rot="0">
            <a:off x="5173684" y="5551461"/>
            <a:ext cx="7856516" cy="794505"/>
          </a:xfrm>
          <a:prstGeom prst="rect">
            <a:avLst/>
          </a:prstGeom>
        </p:spPr>
        <p:txBody>
          <a:bodyPr anchor="t" rtlCol="false" tIns="0" lIns="0" bIns="0" rIns="0">
            <a:spAutoFit/>
          </a:bodyPr>
          <a:lstStyle/>
          <a:p>
            <a:pPr algn="l">
              <a:lnSpc>
                <a:spcPts val="4800"/>
              </a:lnSpc>
            </a:pPr>
            <a:r>
              <a:rPr lang="en-US" sz="4000">
                <a:solidFill>
                  <a:srgbClr val="161D23"/>
                </a:solidFill>
                <a:latin typeface="Arial"/>
              </a:rPr>
              <a:t>Creating a future-ready workforce</a:t>
            </a:r>
          </a:p>
        </p:txBody>
      </p:sp>
      <p:sp>
        <p:nvSpPr>
          <p:cNvPr name="TextBox 29" id="29"/>
          <p:cNvSpPr txBox="true"/>
          <p:nvPr/>
        </p:nvSpPr>
        <p:spPr>
          <a:xfrm rot="0">
            <a:off x="2197251"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Team Members</a:t>
            </a:r>
          </a:p>
        </p:txBody>
      </p:sp>
      <p:sp>
        <p:nvSpPr>
          <p:cNvPr name="TextBox 30" id="30"/>
          <p:cNvSpPr txBox="true"/>
          <p:nvPr/>
        </p:nvSpPr>
        <p:spPr>
          <a:xfrm rot="0">
            <a:off x="2197251" y="7880259"/>
            <a:ext cx="4204119" cy="714375"/>
          </a:xfrm>
          <a:prstGeom prst="rect">
            <a:avLst/>
          </a:prstGeom>
        </p:spPr>
        <p:txBody>
          <a:bodyPr anchor="t" rtlCol="false" tIns="0" lIns="0" bIns="0" rIns="0">
            <a:spAutoFit/>
          </a:bodyPr>
          <a:lstStyle/>
          <a:p>
            <a:pPr>
              <a:lnSpc>
                <a:spcPts val="2639"/>
              </a:lnSpc>
            </a:pPr>
            <a:r>
              <a:rPr lang="en-US" sz="2199">
                <a:solidFill>
                  <a:srgbClr val="000000"/>
                </a:solidFill>
                <a:latin typeface="Arial"/>
              </a:rPr>
              <a:t>Student Name: Kirthik Venkatram</a:t>
            </a:r>
          </a:p>
          <a:p>
            <a:pPr algn="l">
              <a:lnSpc>
                <a:spcPts val="2640"/>
              </a:lnSpc>
            </a:pPr>
            <a:r>
              <a:rPr lang="en-US" sz="2200">
                <a:solidFill>
                  <a:srgbClr val="000000"/>
                </a:solidFill>
                <a:latin typeface="Arial"/>
              </a:rPr>
              <a:t>Student ID : au311121104031</a:t>
            </a:r>
          </a:p>
        </p:txBody>
      </p:sp>
      <p:sp>
        <p:nvSpPr>
          <p:cNvPr name="AutoShape 31" id="31"/>
          <p:cNvSpPr/>
          <p:nvPr/>
        </p:nvSpPr>
        <p:spPr>
          <a:xfrm rot="5485">
            <a:off x="2197248" y="7838984"/>
            <a:ext cx="3979581" cy="0"/>
          </a:xfrm>
          <a:prstGeom prst="line">
            <a:avLst/>
          </a:prstGeom>
          <a:ln cap="rnd" w="9525">
            <a:solidFill>
              <a:srgbClr val="000000"/>
            </a:solidFill>
            <a:prstDash val="solid"/>
            <a:headEnd type="none" len="sm" w="sm"/>
            <a:tailEnd type="none" len="sm" w="sm"/>
          </a:ln>
        </p:spPr>
      </p:sp>
      <p:sp>
        <p:nvSpPr>
          <p:cNvPr name="TextBox 32" id="32"/>
          <p:cNvSpPr txBox="true"/>
          <p:nvPr/>
        </p:nvSpPr>
        <p:spPr>
          <a:xfrm rot="0">
            <a:off x="11284379" y="7252661"/>
            <a:ext cx="2730990" cy="510143"/>
          </a:xfrm>
          <a:prstGeom prst="rect">
            <a:avLst/>
          </a:prstGeom>
        </p:spPr>
        <p:txBody>
          <a:bodyPr anchor="t" rtlCol="false" tIns="0" lIns="0" bIns="0" rIns="0">
            <a:spAutoFit/>
          </a:bodyPr>
          <a:lstStyle/>
          <a:p>
            <a:pPr algn="l">
              <a:lnSpc>
                <a:spcPts val="2879"/>
              </a:lnSpc>
            </a:pPr>
            <a:r>
              <a:rPr lang="en-US" sz="2400">
                <a:solidFill>
                  <a:srgbClr val="000000"/>
                </a:solidFill>
                <a:latin typeface="Arial"/>
              </a:rPr>
              <a:t>College Name</a:t>
            </a:r>
          </a:p>
        </p:txBody>
      </p:sp>
      <p:sp>
        <p:nvSpPr>
          <p:cNvPr name="AutoShape 33" id="33"/>
          <p:cNvSpPr/>
          <p:nvPr/>
        </p:nvSpPr>
        <p:spPr>
          <a:xfrm rot="8004">
            <a:off x="11382951" y="7838984"/>
            <a:ext cx="2727021" cy="0"/>
          </a:xfrm>
          <a:prstGeom prst="line">
            <a:avLst/>
          </a:prstGeom>
          <a:ln cap="rnd" w="9525">
            <a:solidFill>
              <a:srgbClr val="000000"/>
            </a:solidFill>
            <a:prstDash val="solid"/>
            <a:headEnd type="none" len="sm" w="sm"/>
            <a:tailEnd type="none" len="sm" w="sm"/>
          </a:ln>
        </p:spPr>
      </p:sp>
      <p:sp>
        <p:nvSpPr>
          <p:cNvPr name="TextBox 34" id="34"/>
          <p:cNvSpPr txBox="true"/>
          <p:nvPr/>
        </p:nvSpPr>
        <p:spPr>
          <a:xfrm rot="0">
            <a:off x="11284379" y="7910231"/>
            <a:ext cx="4008228" cy="714375"/>
          </a:xfrm>
          <a:prstGeom prst="rect">
            <a:avLst/>
          </a:prstGeom>
        </p:spPr>
        <p:txBody>
          <a:bodyPr anchor="t" rtlCol="false" tIns="0" lIns="0" bIns="0" rIns="0">
            <a:spAutoFit/>
          </a:bodyPr>
          <a:lstStyle/>
          <a:p>
            <a:pPr algn="l">
              <a:lnSpc>
                <a:spcPts val="2640"/>
              </a:lnSpc>
            </a:pPr>
            <a:r>
              <a:rPr lang="en-US" sz="2200">
                <a:solidFill>
                  <a:srgbClr val="000000"/>
                </a:solidFill>
                <a:latin typeface="Arial"/>
              </a:rPr>
              <a:t>Loyola-ICAM College of Engineering and Technology</a:t>
            </a:r>
          </a:p>
        </p:txBody>
      </p:sp>
      <p:sp>
        <p:nvSpPr>
          <p:cNvPr name="Freeform 35" id="35"/>
          <p:cNvSpPr/>
          <p:nvPr/>
        </p:nvSpPr>
        <p:spPr>
          <a:xfrm flipH="false" flipV="false" rot="0">
            <a:off x="3669500" y="2498298"/>
            <a:ext cx="2293484" cy="1332404"/>
          </a:xfrm>
          <a:custGeom>
            <a:avLst/>
            <a:gdLst/>
            <a:ahLst/>
            <a:cxnLst/>
            <a:rect r="r" b="b" t="t" l="l"/>
            <a:pathLst>
              <a:path h="1332404" w="2293484">
                <a:moveTo>
                  <a:pt x="0" y="0"/>
                </a:moveTo>
                <a:lnTo>
                  <a:pt x="2293484" y="0"/>
                </a:lnTo>
                <a:lnTo>
                  <a:pt x="2293484" y="1332404"/>
                </a:lnTo>
                <a:lnTo>
                  <a:pt x="0" y="1332404"/>
                </a:lnTo>
                <a:lnTo>
                  <a:pt x="0" y="0"/>
                </a:lnTo>
                <a:close/>
              </a:path>
            </a:pathLst>
          </a:custGeom>
          <a:blipFill>
            <a:blip r:embed="rId5"/>
            <a:stretch>
              <a:fillRect l="0" t="0" r="0" b="0"/>
            </a:stretch>
          </a:blipFill>
        </p:spPr>
      </p:sp>
      <p:sp>
        <p:nvSpPr>
          <p:cNvPr name="Freeform 36" id="36" descr="A logo with people and map  Description automatically generated"/>
          <p:cNvSpPr/>
          <p:nvPr/>
        </p:nvSpPr>
        <p:spPr>
          <a:xfrm flipH="false" flipV="false" rot="0">
            <a:off x="12922378" y="2423332"/>
            <a:ext cx="1337128" cy="1332404"/>
          </a:xfrm>
          <a:custGeom>
            <a:avLst/>
            <a:gdLst/>
            <a:ahLst/>
            <a:cxnLst/>
            <a:rect r="r" b="b" t="t" l="l"/>
            <a:pathLst>
              <a:path h="1332404" w="1337128">
                <a:moveTo>
                  <a:pt x="0" y="0"/>
                </a:moveTo>
                <a:lnTo>
                  <a:pt x="1337128" y="0"/>
                </a:lnTo>
                <a:lnTo>
                  <a:pt x="1337128" y="1332404"/>
                </a:lnTo>
                <a:lnTo>
                  <a:pt x="0" y="1332404"/>
                </a:lnTo>
                <a:lnTo>
                  <a:pt x="0" y="0"/>
                </a:lnTo>
                <a:close/>
              </a:path>
            </a:pathLst>
          </a:custGeom>
          <a:blipFill>
            <a:blip r:embed="rId6"/>
            <a:stretch>
              <a:fillRect l="0" t="0" r="0" b="0"/>
            </a:stretch>
          </a:blipFill>
        </p:spPr>
      </p:sp>
      <p:sp>
        <p:nvSpPr>
          <p:cNvPr name="Freeform 37" id="37" descr="A close up of a logo  Description automatically generated"/>
          <p:cNvSpPr/>
          <p:nvPr/>
        </p:nvSpPr>
        <p:spPr>
          <a:xfrm flipH="false" flipV="false" rot="0">
            <a:off x="7855334" y="2573262"/>
            <a:ext cx="3174694" cy="1032546"/>
          </a:xfrm>
          <a:custGeom>
            <a:avLst/>
            <a:gdLst/>
            <a:ahLst/>
            <a:cxnLst/>
            <a:rect r="r" b="b" t="t" l="l"/>
            <a:pathLst>
              <a:path h="1032546" w="3174694">
                <a:moveTo>
                  <a:pt x="0" y="0"/>
                </a:moveTo>
                <a:lnTo>
                  <a:pt x="3174694" y="0"/>
                </a:lnTo>
                <a:lnTo>
                  <a:pt x="3174694" y="1032546"/>
                </a:lnTo>
                <a:lnTo>
                  <a:pt x="0" y="1032546"/>
                </a:lnTo>
                <a:lnTo>
                  <a:pt x="0" y="0"/>
                </a:lnTo>
                <a:close/>
              </a:path>
            </a:pathLst>
          </a:custGeom>
          <a:blipFill>
            <a:blip r:embed="rId7"/>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840" y="2440281"/>
            <a:ext cx="13456320" cy="7236541"/>
          </a:xfrm>
          <a:custGeom>
            <a:avLst/>
            <a:gdLst/>
            <a:ahLst/>
            <a:cxnLst/>
            <a:rect r="r" b="b" t="t" l="l"/>
            <a:pathLst>
              <a:path h="7236541" w="13456320">
                <a:moveTo>
                  <a:pt x="0" y="0"/>
                </a:moveTo>
                <a:lnTo>
                  <a:pt x="13456320" y="0"/>
                </a:lnTo>
                <a:lnTo>
                  <a:pt x="13456320" y="7236541"/>
                </a:lnTo>
                <a:lnTo>
                  <a:pt x="0" y="7236541"/>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411581"/>
            <a:ext cx="15772860" cy="819150"/>
          </a:xfrm>
          <a:prstGeom prst="rect">
            <a:avLst/>
          </a:prstGeom>
        </p:spPr>
        <p:txBody>
          <a:bodyPr anchor="t" rtlCol="false" tIns="0" lIns="0" bIns="0" rIns="0">
            <a:spAutoFit/>
          </a:bodyPr>
          <a:lstStyle/>
          <a:p>
            <a:pPr algn="ctr">
              <a:lnSpc>
                <a:spcPts val="5759"/>
              </a:lnSpc>
            </a:pPr>
            <a:r>
              <a:rPr lang="en-US" sz="4800">
                <a:solidFill>
                  <a:srgbClr val="000000"/>
                </a:solidFill>
                <a:latin typeface="Arial Bold"/>
              </a:rPr>
              <a:t>Login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6292" y="2440281"/>
            <a:ext cx="13455417" cy="7204751"/>
          </a:xfrm>
          <a:custGeom>
            <a:avLst/>
            <a:gdLst/>
            <a:ahLst/>
            <a:cxnLst/>
            <a:rect r="r" b="b" t="t" l="l"/>
            <a:pathLst>
              <a:path h="7204751" w="13455417">
                <a:moveTo>
                  <a:pt x="0" y="0"/>
                </a:moveTo>
                <a:lnTo>
                  <a:pt x="13455416" y="0"/>
                </a:lnTo>
                <a:lnTo>
                  <a:pt x="13455416" y="7204751"/>
                </a:lnTo>
                <a:lnTo>
                  <a:pt x="0" y="7204751"/>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411581"/>
            <a:ext cx="15772860" cy="819150"/>
          </a:xfrm>
          <a:prstGeom prst="rect">
            <a:avLst/>
          </a:prstGeom>
        </p:spPr>
        <p:txBody>
          <a:bodyPr anchor="t" rtlCol="false" tIns="0" lIns="0" bIns="0" rIns="0">
            <a:spAutoFit/>
          </a:bodyPr>
          <a:lstStyle/>
          <a:p>
            <a:pPr algn="ctr">
              <a:lnSpc>
                <a:spcPts val="5759"/>
              </a:lnSpc>
            </a:pPr>
            <a:r>
              <a:rPr lang="en-US" sz="4800">
                <a:solidFill>
                  <a:srgbClr val="000000"/>
                </a:solidFill>
                <a:latin typeface="Arial Bold"/>
              </a:rPr>
              <a:t>Signup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840" y="2440281"/>
            <a:ext cx="13456320" cy="7215505"/>
          </a:xfrm>
          <a:custGeom>
            <a:avLst/>
            <a:gdLst/>
            <a:ahLst/>
            <a:cxnLst/>
            <a:rect r="r" b="b" t="t" l="l"/>
            <a:pathLst>
              <a:path h="7215505" w="13456320">
                <a:moveTo>
                  <a:pt x="0" y="0"/>
                </a:moveTo>
                <a:lnTo>
                  <a:pt x="13456320" y="0"/>
                </a:lnTo>
                <a:lnTo>
                  <a:pt x="13456320" y="7215505"/>
                </a:lnTo>
                <a:lnTo>
                  <a:pt x="0" y="7215505"/>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411581"/>
            <a:ext cx="15772860" cy="819150"/>
          </a:xfrm>
          <a:prstGeom prst="rect">
            <a:avLst/>
          </a:prstGeom>
        </p:spPr>
        <p:txBody>
          <a:bodyPr anchor="t" rtlCol="false" tIns="0" lIns="0" bIns="0" rIns="0">
            <a:spAutoFit/>
          </a:bodyPr>
          <a:lstStyle/>
          <a:p>
            <a:pPr algn="ctr">
              <a:lnSpc>
                <a:spcPts val="5759"/>
              </a:lnSpc>
            </a:pPr>
            <a:r>
              <a:rPr lang="en-US" sz="4800">
                <a:solidFill>
                  <a:srgbClr val="000000"/>
                </a:solidFill>
                <a:latin typeface="Arial Bold"/>
              </a:rPr>
              <a:t>My Playlist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7197" y="2440281"/>
            <a:ext cx="13453605" cy="7232366"/>
          </a:xfrm>
          <a:custGeom>
            <a:avLst/>
            <a:gdLst/>
            <a:ahLst/>
            <a:cxnLst/>
            <a:rect r="r" b="b" t="t" l="l"/>
            <a:pathLst>
              <a:path h="7232366" w="13453605">
                <a:moveTo>
                  <a:pt x="0" y="0"/>
                </a:moveTo>
                <a:lnTo>
                  <a:pt x="13453606" y="0"/>
                </a:lnTo>
                <a:lnTo>
                  <a:pt x="13453606" y="7232366"/>
                </a:lnTo>
                <a:lnTo>
                  <a:pt x="0" y="7232366"/>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1257120" y="1411581"/>
            <a:ext cx="15772860" cy="819150"/>
          </a:xfrm>
          <a:prstGeom prst="rect">
            <a:avLst/>
          </a:prstGeom>
        </p:spPr>
        <p:txBody>
          <a:bodyPr anchor="t" rtlCol="false" tIns="0" lIns="0" bIns="0" rIns="0">
            <a:spAutoFit/>
          </a:bodyPr>
          <a:lstStyle/>
          <a:p>
            <a:pPr algn="ctr">
              <a:lnSpc>
                <a:spcPts val="5759"/>
              </a:lnSpc>
            </a:pPr>
            <a:r>
              <a:rPr lang="en-US" sz="4800">
                <a:solidFill>
                  <a:srgbClr val="000000"/>
                </a:solidFill>
                <a:latin typeface="Arial Bold"/>
              </a:rPr>
              <a:t>All Songs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1028700" y="1434061"/>
            <a:ext cx="16230600" cy="552031"/>
          </a:xfrm>
          <a:prstGeom prst="rect">
            <a:avLst/>
          </a:prstGeom>
        </p:spPr>
        <p:txBody>
          <a:bodyPr anchor="t" rtlCol="false" tIns="0" lIns="0" bIns="0" rIns="0">
            <a:spAutoFit/>
          </a:bodyPr>
          <a:lstStyle/>
          <a:p>
            <a:pPr algn="l">
              <a:lnSpc>
                <a:spcPts val="3836"/>
              </a:lnSpc>
            </a:pPr>
            <a:r>
              <a:rPr lang="en-US" sz="3197">
                <a:solidFill>
                  <a:srgbClr val="213163"/>
                </a:solidFill>
                <a:latin typeface="Arial Bold"/>
              </a:rPr>
              <a:t>Future Enhancements</a:t>
            </a:r>
            <a:r>
              <a:rPr lang="en-US" sz="3197">
                <a:solidFill>
                  <a:srgbClr val="374151"/>
                </a:solidFill>
                <a:latin typeface="Arial Bold"/>
              </a:rPr>
              <a:t>:</a:t>
            </a:r>
          </a:p>
        </p:txBody>
      </p:sp>
      <p:sp>
        <p:nvSpPr>
          <p:cNvPr name="TextBox 16" id="16"/>
          <p:cNvSpPr txBox="true"/>
          <p:nvPr/>
        </p:nvSpPr>
        <p:spPr>
          <a:xfrm rot="0">
            <a:off x="276400" y="2148018"/>
            <a:ext cx="17684327" cy="7762875"/>
          </a:xfrm>
          <a:prstGeom prst="rect">
            <a:avLst/>
          </a:prstGeom>
        </p:spPr>
        <p:txBody>
          <a:bodyPr anchor="t" rtlCol="false" tIns="0" lIns="0" bIns="0" rIns="0">
            <a:spAutoFit/>
          </a:bodyPr>
          <a:lstStyle/>
          <a:p>
            <a:pPr>
              <a:lnSpc>
                <a:spcPts val="2999"/>
              </a:lnSpc>
              <a:spcBef>
                <a:spcPct val="0"/>
              </a:spcBef>
            </a:pPr>
            <a:r>
              <a:rPr lang="en-US" sz="2499">
                <a:solidFill>
                  <a:srgbClr val="000000"/>
                </a:solidFill>
                <a:latin typeface="Arial"/>
              </a:rPr>
              <a:t>As our Music Web Application using Django Framework evolves, there are numerous exciting enhancements we can implement to enrich the user experience, expand functionality, and stay ahead of industry trends. These future enhancements will not only attract new users but also retain existing ones by offering novel features and improved usability. Let's explore some of these enhancements:</a:t>
            </a:r>
          </a:p>
          <a:p>
            <a:pPr>
              <a:lnSpc>
                <a:spcPts val="2999"/>
              </a:lnSpc>
              <a:spcBef>
                <a:spcPct val="0"/>
              </a:spcBef>
            </a:pPr>
          </a:p>
          <a:p>
            <a:pPr>
              <a:lnSpc>
                <a:spcPts val="2999"/>
              </a:lnSpc>
              <a:spcBef>
                <a:spcPct val="0"/>
              </a:spcBef>
            </a:pPr>
            <a:r>
              <a:rPr lang="en-US" sz="2499" u="sng">
                <a:solidFill>
                  <a:srgbClr val="000000"/>
                </a:solidFill>
                <a:latin typeface="Arial Bold"/>
              </a:rPr>
              <a:t>Future Enhancements:</a:t>
            </a:r>
          </a:p>
          <a:p>
            <a:pPr>
              <a:lnSpc>
                <a:spcPts val="2999"/>
              </a:lnSpc>
              <a:spcBef>
                <a:spcPct val="0"/>
              </a:spcBef>
            </a:pPr>
          </a:p>
          <a:p>
            <a:pPr marL="539749" indent="-269875" lvl="1">
              <a:lnSpc>
                <a:spcPts val="2999"/>
              </a:lnSpc>
              <a:buFont typeface="Arial"/>
              <a:buChar char="•"/>
            </a:pPr>
            <a:r>
              <a:rPr lang="en-US" sz="2499">
                <a:solidFill>
                  <a:srgbClr val="000000"/>
                </a:solidFill>
                <a:latin typeface="Arial"/>
              </a:rPr>
              <a:t>Advanced Recommendation System</a:t>
            </a:r>
          </a:p>
          <a:p>
            <a:pPr marL="539749" indent="-269875" lvl="1">
              <a:lnSpc>
                <a:spcPts val="2999"/>
              </a:lnSpc>
              <a:buFont typeface="Arial"/>
              <a:buChar char="•"/>
            </a:pPr>
            <a:r>
              <a:rPr lang="en-US" sz="2499">
                <a:solidFill>
                  <a:srgbClr val="000000"/>
                </a:solidFill>
                <a:latin typeface="Arial"/>
              </a:rPr>
              <a:t>Social Features Enhancement</a:t>
            </a:r>
          </a:p>
          <a:p>
            <a:pPr marL="539749" indent="-269875" lvl="1">
              <a:lnSpc>
                <a:spcPts val="2999"/>
              </a:lnSpc>
              <a:buFont typeface="Arial"/>
              <a:buChar char="•"/>
            </a:pPr>
            <a:r>
              <a:rPr lang="en-US" sz="2499">
                <a:solidFill>
                  <a:srgbClr val="000000"/>
                </a:solidFill>
                <a:latin typeface="Arial"/>
              </a:rPr>
              <a:t>User-generated Content</a:t>
            </a:r>
          </a:p>
          <a:p>
            <a:pPr marL="539749" indent="-269875" lvl="1">
              <a:lnSpc>
                <a:spcPts val="2999"/>
              </a:lnSpc>
              <a:buFont typeface="Arial"/>
              <a:buChar char="•"/>
            </a:pPr>
            <a:r>
              <a:rPr lang="en-US" sz="2499">
                <a:solidFill>
                  <a:srgbClr val="000000"/>
                </a:solidFill>
                <a:latin typeface="Arial"/>
              </a:rPr>
              <a:t>Multimedia Content Support</a:t>
            </a:r>
          </a:p>
          <a:p>
            <a:pPr marL="539749" indent="-269875" lvl="1">
              <a:lnSpc>
                <a:spcPts val="2999"/>
              </a:lnSpc>
              <a:buFont typeface="Arial"/>
              <a:buChar char="•"/>
            </a:pPr>
            <a:r>
              <a:rPr lang="en-US" sz="2499">
                <a:solidFill>
                  <a:srgbClr val="000000"/>
                </a:solidFill>
                <a:latin typeface="Arial"/>
              </a:rPr>
              <a:t>Enhanced User Experience</a:t>
            </a:r>
          </a:p>
          <a:p>
            <a:pPr marL="539749" indent="-269875" lvl="1">
              <a:lnSpc>
                <a:spcPts val="2999"/>
              </a:lnSpc>
              <a:buFont typeface="Arial"/>
              <a:buChar char="•"/>
            </a:pPr>
            <a:r>
              <a:rPr lang="en-US" sz="2499">
                <a:solidFill>
                  <a:srgbClr val="000000"/>
                </a:solidFill>
                <a:latin typeface="Arial"/>
              </a:rPr>
              <a:t>Integration with External Services</a:t>
            </a:r>
          </a:p>
          <a:p>
            <a:pPr marL="539749" indent="-269875" lvl="1">
              <a:lnSpc>
                <a:spcPts val="2999"/>
              </a:lnSpc>
              <a:buFont typeface="Arial"/>
              <a:buChar char="•"/>
            </a:pPr>
            <a:r>
              <a:rPr lang="en-US" sz="2499">
                <a:solidFill>
                  <a:srgbClr val="000000"/>
                </a:solidFill>
                <a:latin typeface="Arial"/>
              </a:rPr>
              <a:t>Continuous Performance Optimization</a:t>
            </a:r>
          </a:p>
          <a:p>
            <a:pPr>
              <a:lnSpc>
                <a:spcPts val="2999"/>
              </a:lnSpc>
            </a:pPr>
          </a:p>
          <a:p>
            <a:pPr>
              <a:lnSpc>
                <a:spcPts val="2999"/>
              </a:lnSpc>
              <a:spcBef>
                <a:spcPct val="0"/>
              </a:spcBef>
            </a:pPr>
            <a:r>
              <a:rPr lang="en-US" sz="2499">
                <a:solidFill>
                  <a:srgbClr val="000000"/>
                </a:solidFill>
                <a:latin typeface="Arial"/>
              </a:rPr>
              <a:t>From advanced recommendation systems to enhanced social features and multimedia content support, these upgrades will cater to the evolving needs and preferences of our users. By embracing user-generated content and integrating with external services, we aim to foster community engagement and expand our music library. Furthermore, prioritizing accessibility and continuous performance optimization ensures a seamless and inclusive experience for all users. With these enhancements, we're poised to solidify our position as a leading platform for music discovery and enjoyment.</a:t>
            </a:r>
          </a:p>
          <a:p>
            <a:pPr>
              <a:lnSpc>
                <a:spcPts val="228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Conclusion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53489" y="2436760"/>
            <a:ext cx="17599724" cy="5791200"/>
          </a:xfrm>
          <a:prstGeom prst="rect">
            <a:avLst/>
          </a:prstGeom>
        </p:spPr>
        <p:txBody>
          <a:bodyPr anchor="t" rtlCol="false" tIns="0" lIns="0" bIns="0" rIns="0">
            <a:spAutoFit/>
          </a:bodyPr>
          <a:lstStyle/>
          <a:p>
            <a:pPr>
              <a:lnSpc>
                <a:spcPts val="3240"/>
              </a:lnSpc>
              <a:spcBef>
                <a:spcPct val="0"/>
              </a:spcBef>
            </a:pPr>
            <a:r>
              <a:rPr lang="en-US" sz="2700">
                <a:solidFill>
                  <a:srgbClr val="000000"/>
                </a:solidFill>
                <a:latin typeface="Arial"/>
              </a:rPr>
              <a:t>In conclusion, our Music Web Application built on the Django framework stands as a testament to the seamless integration of front-end and back-end technologies to deliver an immersive user experience. Through the utilization of HTML, CSS, JavaScript, and Bootstrap on the front end, coupled with Python, Django, and SQL on the back end, we have created a robust platform for music enthusiasts to explore, discover, and engage with their favorite tunes.</a:t>
            </a:r>
          </a:p>
          <a:p>
            <a:pPr>
              <a:lnSpc>
                <a:spcPts val="3240"/>
              </a:lnSpc>
              <a:spcBef>
                <a:spcPct val="0"/>
              </a:spcBef>
            </a:pPr>
          </a:p>
          <a:p>
            <a:pPr>
              <a:lnSpc>
                <a:spcPts val="3240"/>
              </a:lnSpc>
              <a:spcBef>
                <a:spcPct val="0"/>
              </a:spcBef>
            </a:pPr>
            <a:r>
              <a:rPr lang="en-US" sz="2700">
                <a:solidFill>
                  <a:srgbClr val="000000"/>
                </a:solidFill>
                <a:latin typeface="Arial"/>
              </a:rPr>
              <a:t>This project showcases the power and versatility of Django in handling complex web applications, offering features such as user authentication, music library management, personalized recommendations, and social integration. By leveraging SQL for efficient data storage and retrieval, we ensure scalability and performance as our user base grows.</a:t>
            </a:r>
          </a:p>
          <a:p>
            <a:pPr>
              <a:lnSpc>
                <a:spcPts val="3240"/>
              </a:lnSpc>
              <a:spcBef>
                <a:spcPct val="0"/>
              </a:spcBef>
            </a:pPr>
          </a:p>
          <a:p>
            <a:pPr>
              <a:lnSpc>
                <a:spcPts val="3240"/>
              </a:lnSpc>
              <a:spcBef>
                <a:spcPct val="0"/>
              </a:spcBef>
            </a:pPr>
            <a:r>
              <a:rPr lang="en-US" sz="2700">
                <a:solidFill>
                  <a:srgbClr val="000000"/>
                </a:solidFill>
                <a:latin typeface="Arial"/>
              </a:rPr>
              <a:t>Moving forward, our Music Web Application serves as a foundation for further enhancements and innovations, including advanced recommendation systems, social features enhancement, and multimedia content support. With a commitment to continuous improvement and user satisfaction, we aim to solidify our position as a premier destination for music discovery and enjoyment.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sz="6000" spc="-10">
                <a:solidFill>
                  <a:srgbClr val="223366"/>
                </a:solidFill>
                <a:latin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Freeform 15" id="15" descr="A blue and white rectangle with a white bord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6" id="16"/>
          <p:cNvSpPr txBox="true"/>
          <p:nvPr/>
        </p:nvSpPr>
        <p:spPr>
          <a:xfrm rot="0">
            <a:off x="4845524" y="1568655"/>
            <a:ext cx="8566472" cy="1238509"/>
          </a:xfrm>
          <a:prstGeom prst="rect">
            <a:avLst/>
          </a:prstGeom>
        </p:spPr>
        <p:txBody>
          <a:bodyPr anchor="t" rtlCol="false" tIns="0" lIns="0" bIns="0" rIns="0">
            <a:spAutoFit/>
          </a:bodyPr>
          <a:lstStyle/>
          <a:p>
            <a:pPr algn="ctr">
              <a:lnSpc>
                <a:spcPts val="7860"/>
              </a:lnSpc>
            </a:pPr>
            <a:r>
              <a:rPr lang="en-US" sz="4000">
                <a:solidFill>
                  <a:srgbClr val="213164"/>
                </a:solidFill>
                <a:latin typeface="Arial Bold"/>
              </a:rPr>
              <a:t>CAPSTONE PROJECT SHOWCASE</a:t>
            </a:r>
          </a:p>
        </p:txBody>
      </p:sp>
      <p:grpSp>
        <p:nvGrpSpPr>
          <p:cNvPr name="Group 17" id="17"/>
          <p:cNvGrpSpPr/>
          <p:nvPr/>
        </p:nvGrpSpPr>
        <p:grpSpPr>
          <a:xfrm rot="0">
            <a:off x="1887220" y="6050280"/>
            <a:ext cx="14505940" cy="1112052"/>
            <a:chOff x="0" y="0"/>
            <a:chExt cx="19341253" cy="1482736"/>
          </a:xfrm>
        </p:grpSpPr>
        <p:sp>
          <p:nvSpPr>
            <p:cNvPr name="Freeform 18" id="18"/>
            <p:cNvSpPr/>
            <p:nvPr/>
          </p:nvSpPr>
          <p:spPr>
            <a:xfrm flipH="false" flipV="false" rot="0">
              <a:off x="33909" y="33909"/>
              <a:ext cx="19273520" cy="1414907"/>
            </a:xfrm>
            <a:custGeom>
              <a:avLst/>
              <a:gdLst/>
              <a:ahLst/>
              <a:cxnLst/>
              <a:rect r="r" b="b" t="t" l="l"/>
              <a:pathLst>
                <a:path h="1414907" w="19273520">
                  <a:moveTo>
                    <a:pt x="0" y="235839"/>
                  </a:moveTo>
                  <a:cubicBezTo>
                    <a:pt x="0" y="105537"/>
                    <a:pt x="110236" y="0"/>
                    <a:pt x="246253" y="0"/>
                  </a:cubicBezTo>
                  <a:lnTo>
                    <a:pt x="19027267" y="0"/>
                  </a:lnTo>
                  <a:cubicBezTo>
                    <a:pt x="19163284" y="0"/>
                    <a:pt x="19273520" y="105537"/>
                    <a:pt x="19273520" y="235839"/>
                  </a:cubicBezTo>
                  <a:lnTo>
                    <a:pt x="19273520" y="1179068"/>
                  </a:lnTo>
                  <a:cubicBezTo>
                    <a:pt x="19273520" y="1309370"/>
                    <a:pt x="19163284" y="1414907"/>
                    <a:pt x="19027267" y="1414907"/>
                  </a:cubicBezTo>
                  <a:lnTo>
                    <a:pt x="246253" y="1414907"/>
                  </a:lnTo>
                  <a:cubicBezTo>
                    <a:pt x="110236" y="1414907"/>
                    <a:pt x="0" y="1309370"/>
                    <a:pt x="0" y="1179068"/>
                  </a:cubicBezTo>
                  <a:close/>
                </a:path>
              </a:pathLst>
            </a:custGeom>
            <a:solidFill>
              <a:srgbClr val="DFDDFB"/>
            </a:solidFill>
          </p:spPr>
        </p:sp>
        <p:sp>
          <p:nvSpPr>
            <p:cNvPr name="Freeform 19" id="19"/>
            <p:cNvSpPr/>
            <p:nvPr/>
          </p:nvSpPr>
          <p:spPr>
            <a:xfrm flipH="false" flipV="false" rot="0">
              <a:off x="0" y="0"/>
              <a:ext cx="19341339" cy="1482725"/>
            </a:xfrm>
            <a:custGeom>
              <a:avLst/>
              <a:gdLst/>
              <a:ahLst/>
              <a:cxnLst/>
              <a:rect r="r" b="b" t="t" l="l"/>
              <a:pathLst>
                <a:path h="1482725" w="19341339">
                  <a:moveTo>
                    <a:pt x="0" y="269748"/>
                  </a:moveTo>
                  <a:cubicBezTo>
                    <a:pt x="0" y="119380"/>
                    <a:pt x="126873" y="0"/>
                    <a:pt x="280162" y="0"/>
                  </a:cubicBezTo>
                  <a:lnTo>
                    <a:pt x="19061176" y="0"/>
                  </a:lnTo>
                  <a:lnTo>
                    <a:pt x="19061176" y="33909"/>
                  </a:lnTo>
                  <a:lnTo>
                    <a:pt x="19061176" y="0"/>
                  </a:lnTo>
                  <a:cubicBezTo>
                    <a:pt x="19214464" y="0"/>
                    <a:pt x="19341339" y="119380"/>
                    <a:pt x="19341339" y="269748"/>
                  </a:cubicBezTo>
                  <a:lnTo>
                    <a:pt x="19307429" y="269748"/>
                  </a:lnTo>
                  <a:lnTo>
                    <a:pt x="19341339" y="269748"/>
                  </a:lnTo>
                  <a:lnTo>
                    <a:pt x="19341339" y="1212977"/>
                  </a:lnTo>
                  <a:lnTo>
                    <a:pt x="19307429" y="1212977"/>
                  </a:lnTo>
                  <a:lnTo>
                    <a:pt x="19341339" y="1212977"/>
                  </a:lnTo>
                  <a:cubicBezTo>
                    <a:pt x="19341339" y="1363345"/>
                    <a:pt x="19214464" y="1482725"/>
                    <a:pt x="19061176" y="1482725"/>
                  </a:cubicBezTo>
                  <a:lnTo>
                    <a:pt x="19061176" y="1448816"/>
                  </a:lnTo>
                  <a:lnTo>
                    <a:pt x="19061176" y="1482725"/>
                  </a:lnTo>
                  <a:lnTo>
                    <a:pt x="280162" y="1482725"/>
                  </a:lnTo>
                  <a:lnTo>
                    <a:pt x="280162" y="1448816"/>
                  </a:lnTo>
                  <a:lnTo>
                    <a:pt x="280162" y="1482725"/>
                  </a:lnTo>
                  <a:cubicBezTo>
                    <a:pt x="126873" y="1482725"/>
                    <a:pt x="0" y="1363345"/>
                    <a:pt x="0" y="1212977"/>
                  </a:cubicBezTo>
                  <a:lnTo>
                    <a:pt x="0" y="269748"/>
                  </a:lnTo>
                  <a:lnTo>
                    <a:pt x="33909" y="269748"/>
                  </a:lnTo>
                  <a:lnTo>
                    <a:pt x="0" y="269748"/>
                  </a:lnTo>
                  <a:moveTo>
                    <a:pt x="67691" y="269748"/>
                  </a:moveTo>
                  <a:lnTo>
                    <a:pt x="67691" y="1212977"/>
                  </a:lnTo>
                  <a:lnTo>
                    <a:pt x="33909" y="1212977"/>
                  </a:lnTo>
                  <a:lnTo>
                    <a:pt x="67691" y="1212977"/>
                  </a:lnTo>
                  <a:cubicBezTo>
                    <a:pt x="67691" y="1323213"/>
                    <a:pt x="161417" y="1414907"/>
                    <a:pt x="280035" y="1414907"/>
                  </a:cubicBezTo>
                  <a:lnTo>
                    <a:pt x="19061176" y="1414907"/>
                  </a:lnTo>
                  <a:cubicBezTo>
                    <a:pt x="19179921" y="1414907"/>
                    <a:pt x="19273520" y="1323086"/>
                    <a:pt x="19273520" y="1212977"/>
                  </a:cubicBezTo>
                  <a:lnTo>
                    <a:pt x="19273520" y="269748"/>
                  </a:lnTo>
                  <a:cubicBezTo>
                    <a:pt x="19273520" y="159512"/>
                    <a:pt x="19179794" y="67818"/>
                    <a:pt x="19061176" y="67818"/>
                  </a:cubicBezTo>
                  <a:lnTo>
                    <a:pt x="280162" y="67818"/>
                  </a:lnTo>
                  <a:lnTo>
                    <a:pt x="280162" y="33909"/>
                  </a:lnTo>
                  <a:lnTo>
                    <a:pt x="280162" y="67691"/>
                  </a:lnTo>
                  <a:cubicBezTo>
                    <a:pt x="161417" y="67691"/>
                    <a:pt x="67818" y="159512"/>
                    <a:pt x="67818" y="269621"/>
                  </a:cubicBezTo>
                  <a:close/>
                </a:path>
              </a:pathLst>
            </a:custGeom>
            <a:solidFill>
              <a:srgbClr val="DFDDFB"/>
            </a:solidFill>
          </p:spPr>
        </p:sp>
      </p:grpSp>
      <p:sp>
        <p:nvSpPr>
          <p:cNvPr name="TextBox 20" id="20"/>
          <p:cNvSpPr txBox="true"/>
          <p:nvPr/>
        </p:nvSpPr>
        <p:spPr>
          <a:xfrm rot="0">
            <a:off x="3143260" y="6291066"/>
            <a:ext cx="11678286" cy="561721"/>
          </a:xfrm>
          <a:prstGeom prst="rect">
            <a:avLst/>
          </a:prstGeom>
        </p:spPr>
        <p:txBody>
          <a:bodyPr anchor="t" rtlCol="false" tIns="0" lIns="0" bIns="0" rIns="0">
            <a:spAutoFit/>
          </a:bodyPr>
          <a:lstStyle/>
          <a:p>
            <a:pPr algn="ctr">
              <a:lnSpc>
                <a:spcPts val="3992"/>
              </a:lnSpc>
            </a:pPr>
            <a:r>
              <a:rPr lang="en-US" sz="3200">
                <a:solidFill>
                  <a:srgbClr val="000000"/>
                </a:solidFill>
                <a:latin typeface="Arial Bold"/>
              </a:rPr>
              <a:t>Music Web Application using Django Framework </a:t>
            </a:r>
          </a:p>
        </p:txBody>
      </p:sp>
      <p:sp>
        <p:nvSpPr>
          <p:cNvPr name="TextBox 21" id="21"/>
          <p:cNvSpPr txBox="true"/>
          <p:nvPr/>
        </p:nvSpPr>
        <p:spPr>
          <a:xfrm rot="0">
            <a:off x="7744460" y="5332944"/>
            <a:ext cx="2799080" cy="554280"/>
          </a:xfrm>
          <a:prstGeom prst="rect">
            <a:avLst/>
          </a:prstGeom>
        </p:spPr>
        <p:txBody>
          <a:bodyPr anchor="t" rtlCol="false" tIns="0" lIns="0" bIns="0" rIns="0">
            <a:spAutoFit/>
          </a:bodyPr>
          <a:lstStyle/>
          <a:p>
            <a:pPr algn="ctr">
              <a:lnSpc>
                <a:spcPts val="3992"/>
              </a:lnSpc>
            </a:pPr>
            <a:r>
              <a:rPr lang="en-US" sz="3200">
                <a:solidFill>
                  <a:srgbClr val="FFFFFF"/>
                </a:solidFill>
                <a:latin typeface="Arial Bold"/>
              </a:rPr>
              <a:t>Project Title</a:t>
            </a:r>
          </a:p>
        </p:txBody>
      </p:sp>
      <p:sp>
        <p:nvSpPr>
          <p:cNvPr name="TextBox 22" id="22"/>
          <p:cNvSpPr txBox="true"/>
          <p:nvPr/>
        </p:nvSpPr>
        <p:spPr>
          <a:xfrm rot="0">
            <a:off x="2553626" y="7983746"/>
            <a:ext cx="13180750" cy="1100840"/>
          </a:xfrm>
          <a:prstGeom prst="rect">
            <a:avLst/>
          </a:prstGeom>
        </p:spPr>
        <p:txBody>
          <a:bodyPr anchor="t" rtlCol="false" tIns="0" lIns="0" bIns="0" rIns="0">
            <a:spAutoFit/>
          </a:bodyPr>
          <a:lstStyle/>
          <a:p>
            <a:pPr algn="ctr">
              <a:lnSpc>
                <a:spcPts val="3992"/>
              </a:lnSpc>
            </a:pPr>
            <a:r>
              <a:rPr lang="en-US" sz="3200">
                <a:solidFill>
                  <a:srgbClr val="FFFFFF"/>
                </a:solidFill>
                <a:latin typeface="Arial"/>
              </a:rPr>
              <a:t>Abstract | Problem Statement | Project Overview | Proposed Solution | Technology Used | Modelling &amp; Results |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Abstract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53489" y="2055760"/>
            <a:ext cx="17713761" cy="6734175"/>
          </a:xfrm>
          <a:prstGeom prst="rect">
            <a:avLst/>
          </a:prstGeom>
        </p:spPr>
        <p:txBody>
          <a:bodyPr anchor="t" rtlCol="false" tIns="0" lIns="0" bIns="0" rIns="0">
            <a:spAutoFit/>
          </a:bodyPr>
          <a:lstStyle/>
          <a:p>
            <a:pPr>
              <a:lnSpc>
                <a:spcPts val="2999"/>
              </a:lnSpc>
              <a:spcBef>
                <a:spcPct val="0"/>
              </a:spcBef>
            </a:pPr>
            <a:r>
              <a:rPr lang="en-US" sz="2499">
                <a:solidFill>
                  <a:srgbClr val="000000"/>
                </a:solidFill>
                <a:latin typeface="Arial"/>
              </a:rPr>
              <a:t>My</a:t>
            </a:r>
            <a:r>
              <a:rPr lang="en-US" sz="2499">
                <a:solidFill>
                  <a:srgbClr val="000000"/>
                </a:solidFill>
                <a:latin typeface="Arial"/>
              </a:rPr>
              <a:t> Project aims to develop a Music Web Application using the Django framework, integrating a seamless user experience with robust functionality. Leveraging a combination of front-end technologies including HTML, CSS, JavaScript, and Bootstrap, alongside back-end technologies such as Python, Django, and SQL, our application will offer users a dynamic platform to explore, discover, and interact with music content.</a:t>
            </a:r>
          </a:p>
          <a:p>
            <a:pPr>
              <a:lnSpc>
                <a:spcPts val="2999"/>
              </a:lnSpc>
              <a:spcBef>
                <a:spcPct val="0"/>
              </a:spcBef>
            </a:pPr>
          </a:p>
          <a:p>
            <a:pPr>
              <a:lnSpc>
                <a:spcPts val="2999"/>
              </a:lnSpc>
              <a:spcBef>
                <a:spcPct val="0"/>
              </a:spcBef>
            </a:pPr>
            <a:r>
              <a:rPr lang="en-US" sz="2499" u="sng">
                <a:solidFill>
                  <a:srgbClr val="000000"/>
                </a:solidFill>
                <a:latin typeface="Arial Bold"/>
              </a:rPr>
              <a:t>Key Features:</a:t>
            </a:r>
          </a:p>
          <a:p>
            <a:pPr>
              <a:lnSpc>
                <a:spcPts val="2999"/>
              </a:lnSpc>
              <a:spcBef>
                <a:spcPct val="0"/>
              </a:spcBef>
            </a:pPr>
          </a:p>
          <a:p>
            <a:pPr marL="539746" indent="-269873" lvl="1">
              <a:lnSpc>
                <a:spcPts val="2999"/>
              </a:lnSpc>
              <a:buFont typeface="Arial"/>
              <a:buChar char="•"/>
            </a:pPr>
            <a:r>
              <a:rPr lang="en-US" sz="2499">
                <a:solidFill>
                  <a:srgbClr val="000000"/>
                </a:solidFill>
                <a:latin typeface="Arial Bold"/>
              </a:rPr>
              <a:t>User-friendly Interface:</a:t>
            </a:r>
            <a:r>
              <a:rPr lang="en-US" sz="2499">
                <a:solidFill>
                  <a:srgbClr val="000000"/>
                </a:solidFill>
                <a:latin typeface="Arial"/>
              </a:rPr>
              <a:t> The application will have an intuitive and responsive design, ensuring a smooth navigation experience for users across devices.</a:t>
            </a:r>
          </a:p>
          <a:p>
            <a:pPr marL="539746" indent="-269873" lvl="1">
              <a:lnSpc>
                <a:spcPts val="2999"/>
              </a:lnSpc>
              <a:buFont typeface="Arial"/>
              <a:buChar char="•"/>
            </a:pPr>
            <a:r>
              <a:rPr lang="en-US" sz="2499">
                <a:solidFill>
                  <a:srgbClr val="000000"/>
                </a:solidFill>
                <a:latin typeface="Arial Bold"/>
              </a:rPr>
              <a:t>Music Library:</a:t>
            </a:r>
            <a:r>
              <a:rPr lang="en-US" sz="2499">
                <a:solidFill>
                  <a:srgbClr val="000000"/>
                </a:solidFill>
                <a:latin typeface="Arial"/>
              </a:rPr>
              <a:t> A comprehensive music library where users can browse and search for their favorite songs, albums, and artists.</a:t>
            </a:r>
          </a:p>
          <a:p>
            <a:pPr marL="539746" indent="-269873" lvl="1">
              <a:lnSpc>
                <a:spcPts val="2999"/>
              </a:lnSpc>
              <a:buFont typeface="Arial"/>
              <a:buChar char="•"/>
            </a:pPr>
            <a:r>
              <a:rPr lang="en-US" sz="2499">
                <a:solidFill>
                  <a:srgbClr val="000000"/>
                </a:solidFill>
                <a:latin typeface="Arial Bold"/>
              </a:rPr>
              <a:t>User Accounts:</a:t>
            </a:r>
            <a:r>
              <a:rPr lang="en-US" sz="2499">
                <a:solidFill>
                  <a:srgbClr val="000000"/>
                </a:solidFill>
                <a:latin typeface="Arial"/>
              </a:rPr>
              <a:t> Users can create accounts to personalize their experience, save favorite tracks, and create playlists.</a:t>
            </a:r>
          </a:p>
          <a:p>
            <a:pPr marL="539746" indent="-269873" lvl="1">
              <a:lnSpc>
                <a:spcPts val="2999"/>
              </a:lnSpc>
              <a:buFont typeface="Arial"/>
              <a:buChar char="•"/>
            </a:pPr>
            <a:r>
              <a:rPr lang="en-US" sz="2499">
                <a:solidFill>
                  <a:srgbClr val="000000"/>
                </a:solidFill>
                <a:latin typeface="Arial Bold"/>
              </a:rPr>
              <a:t>Streaming &amp; Playback:</a:t>
            </a:r>
            <a:r>
              <a:rPr lang="en-US" sz="2499">
                <a:solidFill>
                  <a:srgbClr val="000000"/>
                </a:solidFill>
                <a:latin typeface="Arial"/>
              </a:rPr>
              <a:t> Seamless streaming and playback functionality, allowing users to listen to music uninterrupted.</a:t>
            </a:r>
          </a:p>
          <a:p>
            <a:pPr marL="539746" indent="-269873" lvl="1">
              <a:lnSpc>
                <a:spcPts val="2999"/>
              </a:lnSpc>
              <a:buFont typeface="Arial"/>
              <a:buChar char="•"/>
            </a:pPr>
            <a:r>
              <a:rPr lang="en-US" sz="2499">
                <a:solidFill>
                  <a:srgbClr val="000000"/>
                </a:solidFill>
                <a:latin typeface="Arial Bold"/>
              </a:rPr>
              <a:t>Admin Panel:</a:t>
            </a:r>
            <a:r>
              <a:rPr lang="en-US" sz="2499">
                <a:solidFill>
                  <a:srgbClr val="000000"/>
                </a:solidFill>
                <a:latin typeface="Arial"/>
              </a:rPr>
              <a:t> A secure admin panel for content management, user administration, and analytics tracking.</a:t>
            </a:r>
          </a:p>
          <a:p>
            <a:pPr marL="539746" indent="-269873" lvl="1">
              <a:lnSpc>
                <a:spcPts val="2999"/>
              </a:lnSpc>
              <a:buFont typeface="Arial"/>
              <a:buChar char="•"/>
            </a:pPr>
            <a:r>
              <a:rPr lang="en-US" sz="2499">
                <a:solidFill>
                  <a:srgbClr val="000000"/>
                </a:solidFill>
                <a:latin typeface="Arial Bold"/>
              </a:rPr>
              <a:t>Secure Authentication:</a:t>
            </a:r>
            <a:r>
              <a:rPr lang="en-US" sz="2499">
                <a:solidFill>
                  <a:srgbClr val="000000"/>
                </a:solidFill>
                <a:latin typeface="Arial"/>
              </a:rPr>
              <a:t> Implementation of secure authentication measures to protect user data and ensure privacy.</a:t>
            </a:r>
          </a:p>
          <a:p>
            <a:pPr>
              <a:lnSpc>
                <a:spcPts val="2999"/>
              </a:lnSpc>
            </a:pPr>
          </a:p>
          <a:p>
            <a:pPr>
              <a:lnSpc>
                <a:spcPts val="2999"/>
              </a:lnSpc>
              <a:spcBef>
                <a:spcPct val="0"/>
              </a:spcBef>
            </a:pPr>
            <a:r>
              <a:rPr lang="en-US" sz="2499">
                <a:solidFill>
                  <a:srgbClr val="000000"/>
                </a:solidFill>
                <a:latin typeface="Arial"/>
              </a:rPr>
              <a:t>By combining powerful front-end technologies with the flexibility and scalability of Django and Python, our Music Web Application aims to deliver an immersive and enjoyable music discovery experience for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Problem Statement</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53489" y="1993803"/>
            <a:ext cx="17594031" cy="6905625"/>
          </a:xfrm>
          <a:prstGeom prst="rect">
            <a:avLst/>
          </a:prstGeom>
        </p:spPr>
        <p:txBody>
          <a:bodyPr anchor="t" rtlCol="false" tIns="0" lIns="0" bIns="0" rIns="0">
            <a:spAutoFit/>
          </a:bodyPr>
          <a:lstStyle/>
          <a:p>
            <a:pPr>
              <a:lnSpc>
                <a:spcPts val="2759"/>
              </a:lnSpc>
              <a:spcBef>
                <a:spcPct val="0"/>
              </a:spcBef>
            </a:pPr>
            <a:r>
              <a:rPr lang="en-US" sz="2299">
                <a:solidFill>
                  <a:srgbClr val="000000"/>
                </a:solidFill>
                <a:latin typeface="Arial"/>
              </a:rPr>
              <a:t>In today's digital age, music consumption has transitioned predominantly to online platforms. However, existing music streaming services often lack customization, user engagement, and intuitive interfaces. Additionally, many users face challenges in discovering new music tailored to their preferences. Furthermore, there is a need for a platform that seamlessly integrates both the front-end user experience and the back-end functionalities while ensuring data security and scalability.</a:t>
            </a:r>
          </a:p>
          <a:p>
            <a:pPr>
              <a:lnSpc>
                <a:spcPts val="2759"/>
              </a:lnSpc>
              <a:spcBef>
                <a:spcPct val="0"/>
              </a:spcBef>
            </a:pPr>
          </a:p>
          <a:p>
            <a:pPr>
              <a:lnSpc>
                <a:spcPts val="2759"/>
              </a:lnSpc>
              <a:spcBef>
                <a:spcPct val="0"/>
              </a:spcBef>
            </a:pPr>
            <a:r>
              <a:rPr lang="en-US" sz="2299" u="sng">
                <a:solidFill>
                  <a:srgbClr val="000000"/>
                </a:solidFill>
                <a:latin typeface="Arial Bold"/>
              </a:rPr>
              <a:t>Challenges:</a:t>
            </a:r>
          </a:p>
          <a:p>
            <a:pPr>
              <a:lnSpc>
                <a:spcPts val="2759"/>
              </a:lnSpc>
              <a:spcBef>
                <a:spcPct val="0"/>
              </a:spcBef>
            </a:pPr>
          </a:p>
          <a:p>
            <a:pPr marL="496569" indent="-248284" lvl="1">
              <a:lnSpc>
                <a:spcPts val="2759"/>
              </a:lnSpc>
              <a:buFont typeface="Arial"/>
              <a:buChar char="•"/>
            </a:pPr>
            <a:r>
              <a:rPr lang="en-US" sz="2299">
                <a:solidFill>
                  <a:srgbClr val="000000"/>
                </a:solidFill>
                <a:latin typeface="Arial Bold"/>
              </a:rPr>
              <a:t>Limited Personalization:</a:t>
            </a:r>
            <a:r>
              <a:rPr lang="en-US" sz="2299">
                <a:solidFill>
                  <a:srgbClr val="000000"/>
                </a:solidFill>
                <a:latin typeface="Arial"/>
              </a:rPr>
              <a:t> Existing platforms may not offer personalized music recommendations based on user preferences and listening history.</a:t>
            </a:r>
          </a:p>
          <a:p>
            <a:pPr marL="496569" indent="-248284" lvl="1">
              <a:lnSpc>
                <a:spcPts val="2759"/>
              </a:lnSpc>
              <a:buFont typeface="Arial"/>
              <a:buChar char="•"/>
            </a:pPr>
            <a:r>
              <a:rPr lang="en-US" sz="2299">
                <a:solidFill>
                  <a:srgbClr val="000000"/>
                </a:solidFill>
                <a:latin typeface="Arial"/>
              </a:rPr>
              <a:t>C</a:t>
            </a:r>
            <a:r>
              <a:rPr lang="en-US" sz="2299">
                <a:solidFill>
                  <a:srgbClr val="000000"/>
                </a:solidFill>
                <a:latin typeface="Arial Bold"/>
              </a:rPr>
              <a:t>omplex User Interfaces:</a:t>
            </a:r>
            <a:r>
              <a:rPr lang="en-US" sz="2299">
                <a:solidFill>
                  <a:srgbClr val="000000"/>
                </a:solidFill>
                <a:latin typeface="Arial"/>
              </a:rPr>
              <a:t> Users may struggle with navigating cluttered or unintuitive interfaces, hindering their overall experience.</a:t>
            </a:r>
          </a:p>
          <a:p>
            <a:pPr marL="496569" indent="-248284" lvl="1">
              <a:lnSpc>
                <a:spcPts val="2759"/>
              </a:lnSpc>
              <a:buFont typeface="Arial"/>
              <a:buChar char="•"/>
            </a:pPr>
            <a:r>
              <a:rPr lang="en-US" sz="2299">
                <a:solidFill>
                  <a:srgbClr val="000000"/>
                </a:solidFill>
                <a:latin typeface="Arial Bold"/>
              </a:rPr>
              <a:t>Data Security Concerns:</a:t>
            </a:r>
            <a:r>
              <a:rPr lang="en-US" sz="2299">
                <a:solidFill>
                  <a:srgbClr val="000000"/>
                </a:solidFill>
                <a:latin typeface="Arial"/>
              </a:rPr>
              <a:t> Ensuring robust security measures to safeguard user data, including personal information and listening history, against unauthorized access or breaches.</a:t>
            </a:r>
          </a:p>
          <a:p>
            <a:pPr marL="496569" indent="-248284" lvl="1">
              <a:lnSpc>
                <a:spcPts val="2759"/>
              </a:lnSpc>
              <a:buFont typeface="Arial"/>
              <a:buChar char="•"/>
            </a:pPr>
            <a:r>
              <a:rPr lang="en-US" sz="2299">
                <a:solidFill>
                  <a:srgbClr val="000000"/>
                </a:solidFill>
                <a:latin typeface="Arial Bold"/>
              </a:rPr>
              <a:t>Scalability:</a:t>
            </a:r>
            <a:r>
              <a:rPr lang="en-US" sz="2299">
                <a:solidFill>
                  <a:srgbClr val="000000"/>
                </a:solidFill>
                <a:latin typeface="Arial"/>
              </a:rPr>
              <a:t> Building a platform that can handle a growing user base and increasing data volume without sacrificing performance.</a:t>
            </a:r>
          </a:p>
          <a:p>
            <a:pPr marL="496569" indent="-248284" lvl="1">
              <a:lnSpc>
                <a:spcPts val="2759"/>
              </a:lnSpc>
              <a:buFont typeface="Arial"/>
              <a:buChar char="•"/>
            </a:pPr>
            <a:r>
              <a:rPr lang="en-US" sz="2299">
                <a:solidFill>
                  <a:srgbClr val="000000"/>
                </a:solidFill>
                <a:latin typeface="Arial Bold"/>
              </a:rPr>
              <a:t>Seamless Integration:</a:t>
            </a:r>
            <a:r>
              <a:rPr lang="en-US" sz="2299">
                <a:solidFill>
                  <a:srgbClr val="000000"/>
                </a:solidFill>
                <a:latin typeface="Arial"/>
              </a:rPr>
              <a:t> Integrating front-end technologies (HTML, CSS, JavaScript, Bootstrap) with back-end technologies (Python, Django, SQL) in a cohesive manner to deliver a unified user experience.</a:t>
            </a:r>
          </a:p>
          <a:p>
            <a:pPr marL="496569" indent="-248284" lvl="1">
              <a:lnSpc>
                <a:spcPts val="2759"/>
              </a:lnSpc>
              <a:buFont typeface="Arial"/>
              <a:buChar char="•"/>
            </a:pPr>
            <a:r>
              <a:rPr lang="en-US" sz="2299">
                <a:solidFill>
                  <a:srgbClr val="000000"/>
                </a:solidFill>
                <a:latin typeface="Arial Bold"/>
              </a:rPr>
              <a:t>Content Management:</a:t>
            </a:r>
            <a:r>
              <a:rPr lang="en-US" sz="2299">
                <a:solidFill>
                  <a:srgbClr val="000000"/>
                </a:solidFill>
                <a:latin typeface="Arial"/>
              </a:rPr>
              <a:t> Efficiently managing a vast library of music content, including songs, albums, artists, and user-generated playlists.</a:t>
            </a:r>
          </a:p>
          <a:p>
            <a:pPr>
              <a:lnSpc>
                <a:spcPts val="2759"/>
              </a:lnSpc>
            </a:pPr>
          </a:p>
          <a:p>
            <a:pPr>
              <a:lnSpc>
                <a:spcPts val="2759"/>
              </a:lnSpc>
              <a:spcBef>
                <a:spcPct val="0"/>
              </a:spcBef>
            </a:pPr>
            <a:r>
              <a:rPr lang="en-US" sz="2299">
                <a:solidFill>
                  <a:srgbClr val="000000"/>
                </a:solidFill>
                <a:latin typeface="Arial"/>
              </a:rPr>
              <a:t>My</a:t>
            </a:r>
            <a:r>
              <a:rPr lang="en-US" sz="2299">
                <a:solidFill>
                  <a:srgbClr val="000000"/>
                </a:solidFill>
                <a:latin typeface="Arial"/>
              </a:rPr>
              <a:t> Project aims to address these challenges by developing a Music Web Application using the Django framework, providing users with a seamless, personalized, and engaging music discovery experience while prioritizing data security and scalability.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Project Overview</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39376" y="2331985"/>
            <a:ext cx="17609249" cy="6362700"/>
          </a:xfrm>
          <a:prstGeom prst="rect">
            <a:avLst/>
          </a:prstGeom>
        </p:spPr>
        <p:txBody>
          <a:bodyPr anchor="t" rtlCol="false" tIns="0" lIns="0" bIns="0" rIns="0">
            <a:spAutoFit/>
          </a:bodyPr>
          <a:lstStyle/>
          <a:p>
            <a:pPr marL="539749" indent="-269875" lvl="1">
              <a:lnSpc>
                <a:spcPts val="2999"/>
              </a:lnSpc>
              <a:buFont typeface="Arial"/>
              <a:buChar char="•"/>
            </a:pPr>
            <a:r>
              <a:rPr lang="en-US" sz="2499">
                <a:solidFill>
                  <a:srgbClr val="000000"/>
                </a:solidFill>
                <a:latin typeface="Arial"/>
              </a:rPr>
              <a:t>Music Web Application leveraging the Django framework, offering a dynamic and user-friendly platform for music enthusiasts.</a:t>
            </a:r>
          </a:p>
          <a:p>
            <a:pPr marL="539749" indent="-269875" lvl="1">
              <a:lnSpc>
                <a:spcPts val="2999"/>
              </a:lnSpc>
              <a:buFont typeface="Arial"/>
              <a:buChar char="•"/>
            </a:pPr>
            <a:r>
              <a:rPr lang="en-US" sz="2499">
                <a:solidFill>
                  <a:srgbClr val="000000"/>
                </a:solidFill>
                <a:latin typeface="Arial"/>
              </a:rPr>
              <a:t>Front-end development employs HTML, CSS, JavaScript, and Bootstrap, ensuring an intuitive and visually appealing user interface.</a:t>
            </a:r>
          </a:p>
          <a:p>
            <a:pPr marL="539749" indent="-269875" lvl="1">
              <a:lnSpc>
                <a:spcPts val="2999"/>
              </a:lnSpc>
              <a:buFont typeface="Arial"/>
              <a:buChar char="•"/>
            </a:pPr>
            <a:r>
              <a:rPr lang="en-US" sz="2499">
                <a:solidFill>
                  <a:srgbClr val="000000"/>
                </a:solidFill>
                <a:latin typeface="Arial"/>
              </a:rPr>
              <a:t>Python and Django serve as the backbone of the application, facilitating efficient back-end operations such as user authentication, data management, and content delivery.</a:t>
            </a:r>
          </a:p>
          <a:p>
            <a:pPr marL="539749" indent="-269875" lvl="1">
              <a:lnSpc>
                <a:spcPts val="2999"/>
              </a:lnSpc>
              <a:buFont typeface="Arial"/>
              <a:buChar char="•"/>
            </a:pPr>
            <a:r>
              <a:rPr lang="en-US" sz="2499">
                <a:solidFill>
                  <a:srgbClr val="000000"/>
                </a:solidFill>
                <a:latin typeface="Arial"/>
              </a:rPr>
              <a:t>SQL is utilized for database management, enabling seamless storage and retrieval of music metadata, user information, and preferences.</a:t>
            </a:r>
          </a:p>
          <a:p>
            <a:pPr marL="539749" indent="-269875" lvl="1">
              <a:lnSpc>
                <a:spcPts val="2999"/>
              </a:lnSpc>
              <a:buFont typeface="Arial"/>
              <a:buChar char="•"/>
            </a:pPr>
            <a:r>
              <a:rPr lang="en-US" sz="2499">
                <a:solidFill>
                  <a:srgbClr val="000000"/>
                </a:solidFill>
                <a:latin typeface="Arial"/>
              </a:rPr>
              <a:t>The application seamlessly integrates front-end and back-end technologies to deliver a cohesive user experience, from browsing music libraries to streaming tracks.</a:t>
            </a:r>
          </a:p>
          <a:p>
            <a:pPr marL="539749" indent="-269875" lvl="1">
              <a:lnSpc>
                <a:spcPts val="2999"/>
              </a:lnSpc>
              <a:buFont typeface="Arial"/>
              <a:buChar char="•"/>
            </a:pPr>
            <a:r>
              <a:rPr lang="en-US" sz="2499">
                <a:solidFill>
                  <a:srgbClr val="000000"/>
                </a:solidFill>
                <a:latin typeface="Arial"/>
              </a:rPr>
              <a:t>Key features include personalized music recommendations based on user preferences, playlist creation and management, and social sharing capabilities.</a:t>
            </a:r>
          </a:p>
          <a:p>
            <a:pPr marL="539749" indent="-269875" lvl="1">
              <a:lnSpc>
                <a:spcPts val="2999"/>
              </a:lnSpc>
              <a:buFont typeface="Arial"/>
              <a:buChar char="•"/>
            </a:pPr>
            <a:r>
              <a:rPr lang="en-US" sz="2499">
                <a:solidFill>
                  <a:srgbClr val="000000"/>
                </a:solidFill>
                <a:latin typeface="Arial"/>
              </a:rPr>
              <a:t>The project serves as a comprehensive platform for music discovery, engagement, and community interaction.</a:t>
            </a:r>
          </a:p>
          <a:p>
            <a:pPr marL="539749" indent="-269875" lvl="1">
              <a:lnSpc>
                <a:spcPts val="2999"/>
              </a:lnSpc>
              <a:buFont typeface="Arial"/>
              <a:buChar char="•"/>
            </a:pPr>
            <a:r>
              <a:rPr lang="en-US" sz="2499">
                <a:solidFill>
                  <a:srgbClr val="000000"/>
                </a:solidFill>
                <a:latin typeface="Arial"/>
              </a:rPr>
              <a:t>Future enhancements will focus on advancing recommendation algorithms, enhancing social features, and expanding multimedia content support to further enrich the user experience.</a:t>
            </a:r>
          </a:p>
          <a:p>
            <a:pPr marL="539749" indent="-269875" lvl="1">
              <a:lnSpc>
                <a:spcPts val="2999"/>
              </a:lnSpc>
              <a:buFont typeface="Arial"/>
              <a:buChar char="•"/>
            </a:pPr>
            <a:r>
              <a:rPr lang="en-US" sz="2499">
                <a:solidFill>
                  <a:srgbClr val="000000"/>
                </a:solidFill>
                <a:latin typeface="Arial"/>
              </a:rPr>
              <a:t>Committed to continuous improvement, the project aims to remain at the forefront of innovation in the music streaming landscape.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Proposed Solution</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351747" y="2342890"/>
            <a:ext cx="17584506" cy="6734175"/>
          </a:xfrm>
          <a:prstGeom prst="rect">
            <a:avLst/>
          </a:prstGeom>
        </p:spPr>
        <p:txBody>
          <a:bodyPr anchor="t" rtlCol="false" tIns="0" lIns="0" bIns="0" rIns="0">
            <a:spAutoFit/>
          </a:bodyPr>
          <a:lstStyle/>
          <a:p>
            <a:pPr marL="539749" indent="-269875" lvl="1">
              <a:lnSpc>
                <a:spcPts val="2999"/>
              </a:lnSpc>
              <a:buFont typeface="Arial"/>
              <a:buChar char="•"/>
            </a:pPr>
            <a:r>
              <a:rPr lang="en-US" sz="2499">
                <a:solidFill>
                  <a:srgbClr val="000000"/>
                </a:solidFill>
                <a:latin typeface="Arial"/>
              </a:rPr>
              <a:t>Utilize Django framework for robust back-end development, offering features such as user authentication, data management, and content delivery.</a:t>
            </a:r>
          </a:p>
          <a:p>
            <a:pPr marL="539749" indent="-269875" lvl="1">
              <a:lnSpc>
                <a:spcPts val="2999"/>
              </a:lnSpc>
              <a:buFont typeface="Arial"/>
              <a:buChar char="•"/>
            </a:pPr>
            <a:r>
              <a:rPr lang="en-US" sz="2499">
                <a:solidFill>
                  <a:srgbClr val="000000"/>
                </a:solidFill>
                <a:latin typeface="Arial"/>
              </a:rPr>
              <a:t>Leverage HTML, CSS, JavaScript, and Bootstrap for front-end development, ensuring a visually appealing and intuitive user interface.</a:t>
            </a:r>
          </a:p>
          <a:p>
            <a:pPr marL="539749" indent="-269875" lvl="1">
              <a:lnSpc>
                <a:spcPts val="2999"/>
              </a:lnSpc>
              <a:buFont typeface="Arial"/>
              <a:buChar char="•"/>
            </a:pPr>
            <a:r>
              <a:rPr lang="en-US" sz="2499">
                <a:solidFill>
                  <a:srgbClr val="000000"/>
                </a:solidFill>
                <a:latin typeface="Arial"/>
              </a:rPr>
              <a:t>Implement Python for efficient server-side scripting and logic handling, enhancing the application's responsiveness and performance.</a:t>
            </a:r>
          </a:p>
          <a:p>
            <a:pPr marL="539749" indent="-269875" lvl="1">
              <a:lnSpc>
                <a:spcPts val="2999"/>
              </a:lnSpc>
              <a:buFont typeface="Arial"/>
              <a:buChar char="•"/>
            </a:pPr>
            <a:r>
              <a:rPr lang="en-US" sz="2499">
                <a:solidFill>
                  <a:srgbClr val="000000"/>
                </a:solidFill>
                <a:latin typeface="Arial"/>
              </a:rPr>
              <a:t>Utilize SQL for database management, enabling seamless storage and retrieval of music metadata, user information, and preferences.</a:t>
            </a:r>
          </a:p>
          <a:p>
            <a:pPr marL="539749" indent="-269875" lvl="1">
              <a:lnSpc>
                <a:spcPts val="2999"/>
              </a:lnSpc>
              <a:buFont typeface="Arial"/>
              <a:buChar char="•"/>
            </a:pPr>
            <a:r>
              <a:rPr lang="en-US" sz="2499">
                <a:solidFill>
                  <a:srgbClr val="000000"/>
                </a:solidFill>
                <a:latin typeface="Arial"/>
              </a:rPr>
              <a:t>Seamlessly integrate front-end and back-end technologies to deliver a cohesive user experience, from browsing music libraries to streaming tracks.</a:t>
            </a:r>
          </a:p>
          <a:p>
            <a:pPr marL="539749" indent="-269875" lvl="1">
              <a:lnSpc>
                <a:spcPts val="2999"/>
              </a:lnSpc>
              <a:buFont typeface="Arial"/>
              <a:buChar char="•"/>
            </a:pPr>
            <a:r>
              <a:rPr lang="en-US" sz="2499">
                <a:solidFill>
                  <a:srgbClr val="000000"/>
                </a:solidFill>
                <a:latin typeface="Arial"/>
              </a:rPr>
              <a:t>Implement personalized music recommendations based on user preferences, enhancing user engagement and satisfaction.</a:t>
            </a:r>
          </a:p>
          <a:p>
            <a:pPr marL="539749" indent="-269875" lvl="1">
              <a:lnSpc>
                <a:spcPts val="2999"/>
              </a:lnSpc>
              <a:buFont typeface="Arial"/>
              <a:buChar char="•"/>
            </a:pPr>
            <a:r>
              <a:rPr lang="en-US" sz="2499">
                <a:solidFill>
                  <a:srgbClr val="000000"/>
                </a:solidFill>
                <a:latin typeface="Arial"/>
              </a:rPr>
              <a:t>Provide features for playlist creation, management, and social sharing, fostering community interaction and collaboration.</a:t>
            </a:r>
          </a:p>
          <a:p>
            <a:pPr marL="539749" indent="-269875" lvl="1">
              <a:lnSpc>
                <a:spcPts val="2999"/>
              </a:lnSpc>
              <a:buFont typeface="Arial"/>
              <a:buChar char="•"/>
            </a:pPr>
            <a:r>
              <a:rPr lang="en-US" sz="2499">
                <a:solidFill>
                  <a:srgbClr val="000000"/>
                </a:solidFill>
                <a:latin typeface="Arial"/>
              </a:rPr>
              <a:t>Ensure scalability, security, and reliability of the application through thorough testing and optimization processes.</a:t>
            </a:r>
          </a:p>
          <a:p>
            <a:pPr marL="539749" indent="-269875" lvl="1">
              <a:lnSpc>
                <a:spcPts val="2999"/>
              </a:lnSpc>
              <a:buFont typeface="Arial"/>
              <a:buChar char="•"/>
            </a:pPr>
            <a:r>
              <a:rPr lang="en-US" sz="2499">
                <a:solidFill>
                  <a:srgbClr val="000000"/>
                </a:solidFill>
                <a:latin typeface="Arial"/>
              </a:rPr>
              <a:t>Embrace continuous improvement by soliciting user feedback and iterating on features to meet evolving user needs and preferences.</a:t>
            </a:r>
          </a:p>
          <a:p>
            <a:pPr marL="539749" indent="-269875" lvl="1">
              <a:lnSpc>
                <a:spcPts val="2999"/>
              </a:lnSpc>
              <a:buFont typeface="Arial"/>
              <a:buChar char="•"/>
            </a:pPr>
            <a:r>
              <a:rPr lang="en-US" sz="2499">
                <a:solidFill>
                  <a:srgbClr val="000000"/>
                </a:solidFill>
                <a:latin typeface="Arial"/>
              </a:rPr>
              <a:t>Commit to delivering a comprehensive and innovative music streaming platform that enhances the way users discover, enjoy, and share music.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Technology Used</a:t>
            </a:r>
          </a:p>
        </p:txBody>
      </p:sp>
      <p:sp>
        <p:nvSpPr>
          <p:cNvPr name="Freeform 16" id="16"/>
          <p:cNvSpPr/>
          <p:nvPr/>
        </p:nvSpPr>
        <p:spPr>
          <a:xfrm flipH="false" flipV="false" rot="0">
            <a:off x="2042342" y="3446514"/>
            <a:ext cx="5912938" cy="5146094"/>
          </a:xfrm>
          <a:custGeom>
            <a:avLst/>
            <a:gdLst/>
            <a:ahLst/>
            <a:cxnLst/>
            <a:rect r="r" b="b" t="t" l="l"/>
            <a:pathLst>
              <a:path h="5146094" w="5912938">
                <a:moveTo>
                  <a:pt x="0" y="0"/>
                </a:moveTo>
                <a:lnTo>
                  <a:pt x="5912938" y="0"/>
                </a:lnTo>
                <a:lnTo>
                  <a:pt x="5912938" y="5146094"/>
                </a:lnTo>
                <a:lnTo>
                  <a:pt x="0" y="5146094"/>
                </a:lnTo>
                <a:lnTo>
                  <a:pt x="0" y="0"/>
                </a:lnTo>
                <a:close/>
              </a:path>
            </a:pathLst>
          </a:custGeom>
          <a:blipFill>
            <a:blip r:embed="rId4"/>
            <a:stretch>
              <a:fillRect l="0" t="-2035" r="0" b="-2035"/>
            </a:stretch>
          </a:blipFill>
        </p:spPr>
      </p:sp>
      <p:sp>
        <p:nvSpPr>
          <p:cNvPr name="Freeform 17" id="17"/>
          <p:cNvSpPr/>
          <p:nvPr/>
        </p:nvSpPr>
        <p:spPr>
          <a:xfrm flipH="false" flipV="false" rot="0">
            <a:off x="9128760" y="3425384"/>
            <a:ext cx="8331198" cy="4181904"/>
          </a:xfrm>
          <a:custGeom>
            <a:avLst/>
            <a:gdLst/>
            <a:ahLst/>
            <a:cxnLst/>
            <a:rect r="r" b="b" t="t" l="l"/>
            <a:pathLst>
              <a:path h="4181904" w="8331198">
                <a:moveTo>
                  <a:pt x="0" y="0"/>
                </a:moveTo>
                <a:lnTo>
                  <a:pt x="8331198" y="0"/>
                </a:lnTo>
                <a:lnTo>
                  <a:pt x="8331198" y="4181904"/>
                </a:lnTo>
                <a:lnTo>
                  <a:pt x="0" y="4181904"/>
                </a:lnTo>
                <a:lnTo>
                  <a:pt x="0" y="0"/>
                </a:lnTo>
                <a:close/>
              </a:path>
            </a:pathLst>
          </a:custGeom>
          <a:blipFill>
            <a:blip r:embed="rId5"/>
            <a:stretch>
              <a:fillRect l="0" t="-6138" r="0" b="-6138"/>
            </a:stretch>
          </a:blipFill>
        </p:spPr>
      </p:sp>
      <p:sp>
        <p:nvSpPr>
          <p:cNvPr name="TextBox 18" id="18"/>
          <p:cNvSpPr txBox="true"/>
          <p:nvPr/>
        </p:nvSpPr>
        <p:spPr>
          <a:xfrm rot="0">
            <a:off x="2092162" y="2711592"/>
            <a:ext cx="645408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Front-end</a:t>
            </a:r>
          </a:p>
        </p:txBody>
      </p:sp>
      <p:sp>
        <p:nvSpPr>
          <p:cNvPr name="TextBox 19" id="19"/>
          <p:cNvSpPr txBox="true"/>
          <p:nvPr/>
        </p:nvSpPr>
        <p:spPr>
          <a:xfrm rot="0">
            <a:off x="9822912" y="2563614"/>
            <a:ext cx="6979058" cy="581264"/>
          </a:xfrm>
          <a:prstGeom prst="rect">
            <a:avLst/>
          </a:prstGeom>
        </p:spPr>
        <p:txBody>
          <a:bodyPr anchor="t" rtlCol="false" tIns="0" lIns="0" bIns="0" rIns="0">
            <a:spAutoFit/>
          </a:bodyPr>
          <a:lstStyle/>
          <a:p>
            <a:pPr algn="ctr">
              <a:lnSpc>
                <a:spcPts val="3359"/>
              </a:lnSpc>
            </a:pPr>
            <a:r>
              <a:rPr lang="en-US" sz="2799">
                <a:solidFill>
                  <a:srgbClr val="000000"/>
                </a:solidFill>
                <a:latin typeface="Arial"/>
              </a:rPr>
              <a:t>Back-end</a:t>
            </a:r>
          </a:p>
        </p:txBody>
      </p:sp>
      <p:sp>
        <p:nvSpPr>
          <p:cNvPr name="AutoShape 20" id="20"/>
          <p:cNvSpPr/>
          <p:nvPr/>
        </p:nvSpPr>
        <p:spPr>
          <a:xfrm rot="3577">
            <a:off x="-9530" y="9351820"/>
            <a:ext cx="18307060"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3"/>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TextBox 14" id="14"/>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5" id="15"/>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sz="3200">
                <a:solidFill>
                  <a:srgbClr val="213163"/>
                </a:solidFill>
                <a:latin typeface="Arial Bold"/>
              </a:rPr>
              <a:t>Modelling &amp; Results</a:t>
            </a:r>
          </a:p>
        </p:txBody>
      </p:sp>
      <p:sp>
        <p:nvSpPr>
          <p:cNvPr name="AutoShape 16" id="16"/>
          <p:cNvSpPr/>
          <p:nvPr/>
        </p:nvSpPr>
        <p:spPr>
          <a:xfrm rot="3577">
            <a:off x="-9530" y="9351820"/>
            <a:ext cx="18307060" cy="0"/>
          </a:xfrm>
          <a:prstGeom prst="line">
            <a:avLst/>
          </a:prstGeom>
          <a:ln cap="rnd" w="9525">
            <a:solidFill>
              <a:srgbClr val="FFFFFF"/>
            </a:solidFill>
            <a:prstDash val="solid"/>
            <a:headEnd type="none" len="sm" w="sm"/>
            <a:tailEnd type="none" len="sm" w="sm"/>
          </a:ln>
        </p:spPr>
      </p:sp>
      <p:sp>
        <p:nvSpPr>
          <p:cNvPr name="TextBox 17" id="17"/>
          <p:cNvSpPr txBox="true"/>
          <p:nvPr/>
        </p:nvSpPr>
        <p:spPr>
          <a:xfrm rot="0">
            <a:off x="546310" y="2031661"/>
            <a:ext cx="17195381" cy="7105650"/>
          </a:xfrm>
          <a:prstGeom prst="rect">
            <a:avLst/>
          </a:prstGeom>
        </p:spPr>
        <p:txBody>
          <a:bodyPr anchor="t" rtlCol="false" tIns="0" lIns="0" bIns="0" rIns="0">
            <a:spAutoFit/>
          </a:bodyPr>
          <a:lstStyle/>
          <a:p>
            <a:pPr>
              <a:lnSpc>
                <a:spcPts val="2999"/>
              </a:lnSpc>
              <a:spcBef>
                <a:spcPct val="0"/>
              </a:spcBef>
            </a:pPr>
            <a:r>
              <a:rPr lang="en-US" sz="2499" u="sng">
                <a:solidFill>
                  <a:srgbClr val="000000"/>
                </a:solidFill>
                <a:latin typeface="Arial Bold"/>
              </a:rPr>
              <a:t>Modelling:</a:t>
            </a:r>
          </a:p>
          <a:p>
            <a:pPr marL="539749" indent="-269875" lvl="1">
              <a:lnSpc>
                <a:spcPts val="2999"/>
              </a:lnSpc>
              <a:buFont typeface="Arial"/>
              <a:buChar char="•"/>
            </a:pPr>
            <a:r>
              <a:rPr lang="en-US" sz="2499">
                <a:solidFill>
                  <a:srgbClr val="000000"/>
                </a:solidFill>
                <a:latin typeface="Arial"/>
              </a:rPr>
              <a:t>Utilize Django's Model-View-Template (MVT) architecture to structure the application.</a:t>
            </a:r>
          </a:p>
          <a:p>
            <a:pPr marL="539749" indent="-269875" lvl="1">
              <a:lnSpc>
                <a:spcPts val="2999"/>
              </a:lnSpc>
              <a:buFont typeface="Arial"/>
              <a:buChar char="•"/>
            </a:pPr>
            <a:r>
              <a:rPr lang="en-US" sz="2499">
                <a:solidFill>
                  <a:srgbClr val="000000"/>
                </a:solidFill>
                <a:latin typeface="Arial"/>
              </a:rPr>
              <a:t>Define Django models to represent entities such as users, songs, albums, artists, playlists, and user interactions.</a:t>
            </a:r>
          </a:p>
          <a:p>
            <a:pPr marL="539749" indent="-269875" lvl="1">
              <a:lnSpc>
                <a:spcPts val="2999"/>
              </a:lnSpc>
              <a:buFont typeface="Arial"/>
              <a:buChar char="•"/>
            </a:pPr>
            <a:r>
              <a:rPr lang="en-US" sz="2499">
                <a:solidFill>
                  <a:srgbClr val="000000"/>
                </a:solidFill>
                <a:latin typeface="Arial"/>
              </a:rPr>
              <a:t>Establish relationships between models using Django's ORM (Object-Relational Mapping), ensuring efficient data storage and retrieval.</a:t>
            </a:r>
          </a:p>
          <a:p>
            <a:pPr marL="539749" indent="-269875" lvl="1">
              <a:lnSpc>
                <a:spcPts val="2999"/>
              </a:lnSpc>
              <a:buFont typeface="Arial"/>
              <a:buChar char="•"/>
            </a:pPr>
            <a:r>
              <a:rPr lang="en-US" sz="2499">
                <a:solidFill>
                  <a:srgbClr val="000000"/>
                </a:solidFill>
                <a:latin typeface="Arial"/>
              </a:rPr>
              <a:t>Implement database migrations to synchronize changes in the models with the underlying SQL database schema.</a:t>
            </a:r>
          </a:p>
          <a:p>
            <a:pPr marL="539749" indent="-269875" lvl="1">
              <a:lnSpc>
                <a:spcPts val="2999"/>
              </a:lnSpc>
              <a:buFont typeface="Arial"/>
              <a:buChar char="•"/>
            </a:pPr>
            <a:r>
              <a:rPr lang="en-US" sz="2499">
                <a:solidFill>
                  <a:srgbClr val="000000"/>
                </a:solidFill>
                <a:latin typeface="Arial"/>
              </a:rPr>
              <a:t>Utilize Django Admin for convenient management and administration of application data.</a:t>
            </a:r>
          </a:p>
          <a:p>
            <a:pPr>
              <a:lnSpc>
                <a:spcPts val="2999"/>
              </a:lnSpc>
            </a:pPr>
          </a:p>
          <a:p>
            <a:pPr>
              <a:lnSpc>
                <a:spcPts val="2999"/>
              </a:lnSpc>
              <a:spcBef>
                <a:spcPct val="0"/>
              </a:spcBef>
            </a:pPr>
            <a:r>
              <a:rPr lang="en-US" sz="2499" u="sng">
                <a:solidFill>
                  <a:srgbClr val="000000"/>
                </a:solidFill>
                <a:latin typeface="Arial Bold"/>
              </a:rPr>
              <a:t>Results:</a:t>
            </a:r>
          </a:p>
          <a:p>
            <a:pPr marL="539749" indent="-269875" lvl="1">
              <a:lnSpc>
                <a:spcPts val="2999"/>
              </a:lnSpc>
              <a:buFont typeface="Arial"/>
              <a:buChar char="•"/>
            </a:pPr>
            <a:r>
              <a:rPr lang="en-US" sz="2499">
                <a:solidFill>
                  <a:srgbClr val="000000"/>
                </a:solidFill>
                <a:latin typeface="Arial"/>
              </a:rPr>
              <a:t>Successfully implemented front-end interfaces using HTML, CSS, JavaScript, and Bootstrap, resulting in an intuitive and visually appealing user experience.</a:t>
            </a:r>
          </a:p>
          <a:p>
            <a:pPr marL="539749" indent="-269875" lvl="1">
              <a:lnSpc>
                <a:spcPts val="2999"/>
              </a:lnSpc>
              <a:buFont typeface="Arial"/>
              <a:buChar char="•"/>
            </a:pPr>
            <a:r>
              <a:rPr lang="en-US" sz="2499">
                <a:solidFill>
                  <a:srgbClr val="000000"/>
                </a:solidFill>
                <a:latin typeface="Arial"/>
              </a:rPr>
              <a:t>Developed back-end functionality using Python and Django, facilitating user authentication, music library management, and personalized recommendations.</a:t>
            </a:r>
          </a:p>
          <a:p>
            <a:pPr marL="539749" indent="-269875" lvl="1">
              <a:lnSpc>
                <a:spcPts val="2999"/>
              </a:lnSpc>
              <a:buFont typeface="Arial"/>
              <a:buChar char="•"/>
            </a:pPr>
            <a:r>
              <a:rPr lang="en-US" sz="2499">
                <a:solidFill>
                  <a:srgbClr val="000000"/>
                </a:solidFill>
                <a:latin typeface="Arial"/>
              </a:rPr>
              <a:t>Employed SQL for database management, enabling seamless storage and retrieval of music metadata, user information, and preferences.</a:t>
            </a:r>
          </a:p>
          <a:p>
            <a:pPr marL="539749" indent="-269875" lvl="1">
              <a:lnSpc>
                <a:spcPts val="2999"/>
              </a:lnSpc>
              <a:buFont typeface="Arial"/>
              <a:buChar char="•"/>
            </a:pPr>
            <a:r>
              <a:rPr lang="en-US" sz="2499">
                <a:solidFill>
                  <a:srgbClr val="000000"/>
                </a:solidFill>
                <a:latin typeface="Arial"/>
              </a:rPr>
              <a:t>Achieved seamless integration of front-end and back-end technologies, providing users with a cohesive and enjoyable music streaming experience.</a:t>
            </a:r>
          </a:p>
          <a:p>
            <a:pPr marL="539749" indent="-269875" lvl="1">
              <a:lnSpc>
                <a:spcPts val="2999"/>
              </a:lnSpc>
              <a:buFont typeface="Arial"/>
              <a:buChar char="•"/>
            </a:pPr>
            <a:r>
              <a:rPr lang="en-US" sz="2499">
                <a:solidFill>
                  <a:srgbClr val="000000"/>
                </a:solidFill>
                <a:latin typeface="Arial"/>
              </a:rPr>
              <a:t>Demonstrated scalability, security, and reliability through thorough testing and optimization processes, resulting in a stable and responsive application.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66856" y="125568"/>
            <a:ext cx="2218944" cy="1169312"/>
            <a:chOff x="0" y="0"/>
            <a:chExt cx="2958592" cy="1559083"/>
          </a:xfrm>
        </p:grpSpPr>
        <p:sp>
          <p:nvSpPr>
            <p:cNvPr name="Freeform 3" id="3"/>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4" id="4" descr="A close up of a sign  Description automatically generated"/>
          <p:cNvSpPr/>
          <p:nvPr/>
        </p:nvSpPr>
        <p:spPr>
          <a:xfrm flipH="false" flipV="false" rot="0">
            <a:off x="15599502" y="177834"/>
            <a:ext cx="2467748" cy="824952"/>
          </a:xfrm>
          <a:custGeom>
            <a:avLst/>
            <a:gdLst/>
            <a:ahLst/>
            <a:cxnLst/>
            <a:rect r="r" b="b" t="t" l="l"/>
            <a:pathLst>
              <a:path h="824952" w="2467748">
                <a:moveTo>
                  <a:pt x="0" y="0"/>
                </a:moveTo>
                <a:lnTo>
                  <a:pt x="2467748" y="0"/>
                </a:lnTo>
                <a:lnTo>
                  <a:pt x="2467748" y="824952"/>
                </a:lnTo>
                <a:lnTo>
                  <a:pt x="0" y="824952"/>
                </a:lnTo>
                <a:lnTo>
                  <a:pt x="0" y="0"/>
                </a:lnTo>
                <a:close/>
              </a:path>
            </a:pathLst>
          </a:custGeom>
          <a:blipFill>
            <a:blip r:embed="rId2"/>
            <a:stretch>
              <a:fillRect l="0" t="0" r="0" b="0"/>
            </a:stretch>
          </a:blipFill>
        </p:spPr>
      </p:sp>
      <p:grpSp>
        <p:nvGrpSpPr>
          <p:cNvPr name="Group 5" id="5"/>
          <p:cNvGrpSpPr/>
          <p:nvPr/>
        </p:nvGrpSpPr>
        <p:grpSpPr>
          <a:xfrm rot="0">
            <a:off x="15189200" y="165134"/>
            <a:ext cx="330200" cy="824952"/>
            <a:chOff x="0" y="0"/>
            <a:chExt cx="440267" cy="1099936"/>
          </a:xfrm>
        </p:grpSpPr>
        <p:sp>
          <p:nvSpPr>
            <p:cNvPr name="Freeform 6" id="6"/>
            <p:cNvSpPr/>
            <p:nvPr/>
          </p:nvSpPr>
          <p:spPr>
            <a:xfrm flipH="false" flipV="false" rot="0">
              <a:off x="0" y="0"/>
              <a:ext cx="440309" cy="1099947"/>
            </a:xfrm>
            <a:custGeom>
              <a:avLst/>
              <a:gdLst/>
              <a:ahLst/>
              <a:cxnLst/>
              <a:rect r="r" b="b" t="t" l="l"/>
              <a:pathLst>
                <a:path h="1099947" w="440309">
                  <a:moveTo>
                    <a:pt x="0" y="0"/>
                  </a:moveTo>
                  <a:lnTo>
                    <a:pt x="440309" y="0"/>
                  </a:lnTo>
                  <a:lnTo>
                    <a:pt x="440309" y="1099947"/>
                  </a:lnTo>
                  <a:lnTo>
                    <a:pt x="0" y="1099947"/>
                  </a:lnTo>
                  <a:close/>
                </a:path>
              </a:pathLst>
            </a:custGeom>
            <a:solidFill>
              <a:srgbClr val="841910"/>
            </a:solidFill>
          </p:spPr>
        </p:sp>
      </p:grpSp>
      <p:grpSp>
        <p:nvGrpSpPr>
          <p:cNvPr name="Group 7" id="7"/>
          <p:cNvGrpSpPr/>
          <p:nvPr/>
        </p:nvGrpSpPr>
        <p:grpSpPr>
          <a:xfrm rot="0">
            <a:off x="14880498" y="165134"/>
            <a:ext cx="207102" cy="824952"/>
            <a:chOff x="0" y="0"/>
            <a:chExt cx="276136" cy="1099936"/>
          </a:xfrm>
        </p:grpSpPr>
        <p:sp>
          <p:nvSpPr>
            <p:cNvPr name="Freeform 8" id="8"/>
            <p:cNvSpPr/>
            <p:nvPr/>
          </p:nvSpPr>
          <p:spPr>
            <a:xfrm flipH="false" flipV="false" rot="0">
              <a:off x="0" y="0"/>
              <a:ext cx="276098" cy="1099947"/>
            </a:xfrm>
            <a:custGeom>
              <a:avLst/>
              <a:gdLst/>
              <a:ahLst/>
              <a:cxnLst/>
              <a:rect r="r" b="b" t="t" l="l"/>
              <a:pathLst>
                <a:path h="1099947" w="276098">
                  <a:moveTo>
                    <a:pt x="0" y="0"/>
                  </a:moveTo>
                  <a:lnTo>
                    <a:pt x="276098" y="0"/>
                  </a:lnTo>
                  <a:lnTo>
                    <a:pt x="276098" y="1099947"/>
                  </a:lnTo>
                  <a:lnTo>
                    <a:pt x="0" y="1099947"/>
                  </a:lnTo>
                  <a:close/>
                </a:path>
              </a:pathLst>
            </a:custGeom>
            <a:solidFill>
              <a:srgbClr val="213264"/>
            </a:solidFill>
          </p:spPr>
        </p:sp>
      </p:grpSp>
      <p:grpSp>
        <p:nvGrpSpPr>
          <p:cNvPr name="Group 9" id="9"/>
          <p:cNvGrpSpPr/>
          <p:nvPr/>
        </p:nvGrpSpPr>
        <p:grpSpPr>
          <a:xfrm rot="0">
            <a:off x="0" y="10172700"/>
            <a:ext cx="18288000" cy="139700"/>
            <a:chOff x="0" y="0"/>
            <a:chExt cx="24384000" cy="186267"/>
          </a:xfrm>
        </p:grpSpPr>
        <p:sp>
          <p:nvSpPr>
            <p:cNvPr name="Freeform 10" id="10"/>
            <p:cNvSpPr/>
            <p:nvPr/>
          </p:nvSpPr>
          <p:spPr>
            <a:xfrm flipH="false" flipV="false" rot="0">
              <a:off x="0" y="0"/>
              <a:ext cx="24384000" cy="186309"/>
            </a:xfrm>
            <a:custGeom>
              <a:avLst/>
              <a:gdLst/>
              <a:ahLst/>
              <a:cxnLst/>
              <a:rect r="r" b="b" t="t" l="l"/>
              <a:pathLst>
                <a:path h="186309" w="24384000">
                  <a:moveTo>
                    <a:pt x="0" y="0"/>
                  </a:moveTo>
                  <a:lnTo>
                    <a:pt x="24384000" y="0"/>
                  </a:lnTo>
                  <a:lnTo>
                    <a:pt x="24384000" y="186309"/>
                  </a:lnTo>
                  <a:lnTo>
                    <a:pt x="0" y="186309"/>
                  </a:lnTo>
                  <a:close/>
                </a:path>
              </a:pathLst>
            </a:custGeom>
            <a:solidFill>
              <a:srgbClr val="213264"/>
            </a:solidFill>
          </p:spPr>
        </p:sp>
      </p:grpSp>
      <p:grpSp>
        <p:nvGrpSpPr>
          <p:cNvPr name="Group 11" id="11"/>
          <p:cNvGrpSpPr/>
          <p:nvPr/>
        </p:nvGrpSpPr>
        <p:grpSpPr>
          <a:xfrm rot="0">
            <a:off x="-25400" y="152434"/>
            <a:ext cx="14617656" cy="863052"/>
            <a:chOff x="0" y="0"/>
            <a:chExt cx="19490208" cy="1150736"/>
          </a:xfrm>
        </p:grpSpPr>
        <p:sp>
          <p:nvSpPr>
            <p:cNvPr name="Freeform 12" id="12"/>
            <p:cNvSpPr/>
            <p:nvPr/>
          </p:nvSpPr>
          <p:spPr>
            <a:xfrm flipH="false" flipV="false" rot="0">
              <a:off x="33909" y="33909"/>
              <a:ext cx="19422491" cy="1082929"/>
            </a:xfrm>
            <a:custGeom>
              <a:avLst/>
              <a:gdLst/>
              <a:ahLst/>
              <a:cxnLst/>
              <a:rect r="r" b="b" t="t" l="l"/>
              <a:pathLst>
                <a:path h="1082929" w="19422491">
                  <a:moveTo>
                    <a:pt x="0" y="0"/>
                  </a:moveTo>
                  <a:lnTo>
                    <a:pt x="19422491" y="0"/>
                  </a:lnTo>
                  <a:lnTo>
                    <a:pt x="19422491" y="1082929"/>
                  </a:lnTo>
                  <a:lnTo>
                    <a:pt x="0" y="1082929"/>
                  </a:lnTo>
                  <a:close/>
                </a:path>
              </a:pathLst>
            </a:custGeom>
            <a:solidFill>
              <a:srgbClr val="213264"/>
            </a:solidFill>
          </p:spPr>
        </p:sp>
        <p:sp>
          <p:nvSpPr>
            <p:cNvPr name="Freeform 13" id="13"/>
            <p:cNvSpPr/>
            <p:nvPr/>
          </p:nvSpPr>
          <p:spPr>
            <a:xfrm flipH="false" flipV="false" rot="0">
              <a:off x="0" y="0"/>
              <a:ext cx="19490310" cy="1150747"/>
            </a:xfrm>
            <a:custGeom>
              <a:avLst/>
              <a:gdLst/>
              <a:ahLst/>
              <a:cxnLst/>
              <a:rect r="r" b="b" t="t" l="l"/>
              <a:pathLst>
                <a:path h="1150747" w="19490310">
                  <a:moveTo>
                    <a:pt x="33909" y="0"/>
                  </a:moveTo>
                  <a:lnTo>
                    <a:pt x="19456400" y="0"/>
                  </a:lnTo>
                  <a:cubicBezTo>
                    <a:pt x="19475069" y="0"/>
                    <a:pt x="19490310" y="15113"/>
                    <a:pt x="19490310" y="33909"/>
                  </a:cubicBezTo>
                  <a:lnTo>
                    <a:pt x="19490310" y="1116838"/>
                  </a:lnTo>
                  <a:cubicBezTo>
                    <a:pt x="19490310" y="1135507"/>
                    <a:pt x="19475196" y="1150747"/>
                    <a:pt x="19456400" y="1150747"/>
                  </a:cubicBezTo>
                  <a:lnTo>
                    <a:pt x="33909" y="1150747"/>
                  </a:lnTo>
                  <a:cubicBezTo>
                    <a:pt x="15113" y="1150747"/>
                    <a:pt x="0" y="1135634"/>
                    <a:pt x="0" y="1116838"/>
                  </a:cubicBezTo>
                  <a:lnTo>
                    <a:pt x="0" y="33909"/>
                  </a:lnTo>
                  <a:cubicBezTo>
                    <a:pt x="0" y="15113"/>
                    <a:pt x="15113" y="0"/>
                    <a:pt x="33909" y="0"/>
                  </a:cubicBezTo>
                  <a:moveTo>
                    <a:pt x="33909" y="67691"/>
                  </a:moveTo>
                  <a:lnTo>
                    <a:pt x="33909" y="33909"/>
                  </a:lnTo>
                  <a:lnTo>
                    <a:pt x="67691" y="33909"/>
                  </a:lnTo>
                  <a:lnTo>
                    <a:pt x="67691" y="1116838"/>
                  </a:lnTo>
                  <a:lnTo>
                    <a:pt x="33909" y="1116838"/>
                  </a:lnTo>
                  <a:lnTo>
                    <a:pt x="33909" y="1083056"/>
                  </a:lnTo>
                  <a:lnTo>
                    <a:pt x="19456400" y="1083056"/>
                  </a:lnTo>
                  <a:lnTo>
                    <a:pt x="19456400" y="1116965"/>
                  </a:lnTo>
                  <a:lnTo>
                    <a:pt x="19422490" y="1116965"/>
                  </a:lnTo>
                  <a:lnTo>
                    <a:pt x="19422490" y="33909"/>
                  </a:lnTo>
                  <a:lnTo>
                    <a:pt x="19456400" y="33909"/>
                  </a:lnTo>
                  <a:lnTo>
                    <a:pt x="19456400" y="67691"/>
                  </a:lnTo>
                  <a:lnTo>
                    <a:pt x="33909" y="67691"/>
                  </a:lnTo>
                  <a:close/>
                </a:path>
              </a:pathLst>
            </a:custGeom>
            <a:solidFill>
              <a:srgbClr val="213264"/>
            </a:solidFill>
          </p:spPr>
        </p:sp>
      </p:grpSp>
      <p:sp>
        <p:nvSpPr>
          <p:cNvPr name="Freeform 14" id="14"/>
          <p:cNvSpPr/>
          <p:nvPr/>
        </p:nvSpPr>
        <p:spPr>
          <a:xfrm flipH="false" flipV="false" rot="0">
            <a:off x="2415840" y="2122532"/>
            <a:ext cx="13456320" cy="7222517"/>
          </a:xfrm>
          <a:custGeom>
            <a:avLst/>
            <a:gdLst/>
            <a:ahLst/>
            <a:cxnLst/>
            <a:rect r="r" b="b" t="t" l="l"/>
            <a:pathLst>
              <a:path h="7222517" w="13456320">
                <a:moveTo>
                  <a:pt x="0" y="0"/>
                </a:moveTo>
                <a:lnTo>
                  <a:pt x="13456320" y="0"/>
                </a:lnTo>
                <a:lnTo>
                  <a:pt x="13456320" y="7222516"/>
                </a:lnTo>
                <a:lnTo>
                  <a:pt x="0" y="7222516"/>
                </a:lnTo>
                <a:lnTo>
                  <a:pt x="0" y="0"/>
                </a:lnTo>
                <a:close/>
              </a:path>
            </a:pathLst>
          </a:custGeom>
          <a:blipFill>
            <a:blip r:embed="rId3"/>
            <a:stretch>
              <a:fillRect l="0" t="0" r="0" b="0"/>
            </a:stretch>
          </a:blipFill>
        </p:spPr>
      </p:sp>
      <p:sp>
        <p:nvSpPr>
          <p:cNvPr name="TextBox 15" id="15"/>
          <p:cNvSpPr txBox="true"/>
          <p:nvPr/>
        </p:nvSpPr>
        <p:spPr>
          <a:xfrm rot="0">
            <a:off x="276400" y="181172"/>
            <a:ext cx="7724600" cy="723424"/>
          </a:xfrm>
          <a:prstGeom prst="rect">
            <a:avLst/>
          </a:prstGeom>
        </p:spPr>
        <p:txBody>
          <a:bodyPr anchor="t" rtlCol="false" tIns="0" lIns="0" bIns="0" rIns="0">
            <a:spAutoFit/>
          </a:bodyPr>
          <a:lstStyle/>
          <a:p>
            <a:pPr algn="l">
              <a:lnSpc>
                <a:spcPts val="4320"/>
              </a:lnSpc>
            </a:pPr>
            <a:r>
              <a:rPr lang="en-US" sz="3600">
                <a:solidFill>
                  <a:srgbClr val="FFFFFF"/>
                </a:solidFill>
                <a:latin typeface="Arial"/>
              </a:rPr>
              <a:t>Next Gen Employability Program</a:t>
            </a:r>
          </a:p>
        </p:txBody>
      </p:sp>
      <p:sp>
        <p:nvSpPr>
          <p:cNvPr name="TextBox 16" id="16"/>
          <p:cNvSpPr txBox="true"/>
          <p:nvPr/>
        </p:nvSpPr>
        <p:spPr>
          <a:xfrm rot="0">
            <a:off x="403125" y="1219575"/>
            <a:ext cx="17481750" cy="819150"/>
          </a:xfrm>
          <a:prstGeom prst="rect">
            <a:avLst/>
          </a:prstGeom>
        </p:spPr>
        <p:txBody>
          <a:bodyPr anchor="t" rtlCol="false" tIns="0" lIns="0" bIns="0" rIns="0">
            <a:spAutoFit/>
          </a:bodyPr>
          <a:lstStyle/>
          <a:p>
            <a:pPr algn="ctr">
              <a:lnSpc>
                <a:spcPts val="5759"/>
              </a:lnSpc>
            </a:pPr>
            <a:r>
              <a:rPr lang="en-US" sz="4800">
                <a:solidFill>
                  <a:srgbClr val="000000"/>
                </a:solidFill>
                <a:latin typeface="Arial"/>
              </a:rPr>
              <a:t>Homepage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DAGBwfjBVLw</dc:identifier>
  <dcterms:modified xsi:type="dcterms:W3CDTF">2011-08-01T06:04:30Z</dcterms:modified>
  <cp:revision>1</cp:revision>
  <dc:title>Notes Sharing Web Application using Django Framework - jenipher(1231,ABCD).pptx</dc:title>
</cp:coreProperties>
</file>