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4x3" cy="6858000" cx="9144000"/>
  <p:notesSz cx="6858000" cy="9144000"/>
  <p:defaultTextStyle>
    <a:defPPr>
      <a:defRPr lang="ta-I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31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3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18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1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1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2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3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624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5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626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627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8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629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630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1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2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3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4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5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6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7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8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39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0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1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2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3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4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5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6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7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8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49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0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51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52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3" name="Rectangle 46"/>
          <p:cNvSpPr/>
          <p:nvPr/>
        </p:nvSpPr>
        <p:spPr>
          <a:xfrm>
            <a:off x="4649096" y="-21511"/>
            <a:ext cx="3505200" cy="2312889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5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algn="l" indent="0" marL="0">
              <a:buNone/>
              <a:defRPr sz="1800">
                <a:solidFill>
                  <a:srgbClr val="424242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57" name="Rectangle 49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660" name="Rectangle 88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baseline="0"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766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7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9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indent="0" marL="0">
              <a:buNone/>
              <a:defRPr b="1" sz="24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2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0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0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0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ta-IN"/>
          </a:p>
        </p:txBody>
      </p:sp>
      <p:sp>
        <p:nvSpPr>
          <p:cNvPr id="10487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7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4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79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0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1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2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3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4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85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6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87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88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89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90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91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2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3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4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5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6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7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8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99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0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1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2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3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4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5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6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7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8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09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0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1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812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813" name="Rectangle 45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4" name="Rectangle 56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8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  <p:sp>
        <p:nvSpPr>
          <p:cNvPr id="1048817" name="Rectangle 57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18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819" name="Rectangle 60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8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821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822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62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63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08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09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0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1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2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3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714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5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716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717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8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719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720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1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2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3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4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5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6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7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8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29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0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1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2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3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4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5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6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7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8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39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0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741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742" name="Rectangle 93"/>
          <p:cNvSpPr/>
          <p:nvPr/>
        </p:nvSpPr>
        <p:spPr>
          <a:xfrm>
            <a:off x="4561242" y="-21511"/>
            <a:ext cx="3679116" cy="6271840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3" name="Rectangle 10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4" name="Rectangle 101"/>
          <p:cNvSpPr/>
          <p:nvPr/>
        </p:nvSpPr>
        <p:spPr>
          <a:xfrm>
            <a:off x="905571" y="601883"/>
            <a:ext cx="3562257" cy="5648445"/>
          </a:xfrm>
          <a:prstGeom prst="rect"/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5" name="Rectangle 104"/>
          <p:cNvSpPr/>
          <p:nvPr/>
        </p:nvSpPr>
        <p:spPr>
          <a:xfrm>
            <a:off x="4650889" y="6088284"/>
            <a:ext cx="3505200" cy="8174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b="0"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7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indent="0" marL="0">
              <a:buNone/>
              <a:defRPr sz="3200">
                <a:solidFill>
                  <a:schemeClr val="accent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7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indent="0" marL="0">
              <a:buNone/>
              <a:defRPr sz="1600">
                <a:solidFill>
                  <a:srgbClr val="424242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p>
            <a:endParaRPr lang="ta-IN"/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1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6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7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78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79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0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1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48582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3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  <p:sp>
              <p:nvSpPr>
                <p:cNvPr id="1048584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/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p>
                  <a:pPr algn="ctr"/>
                  <a:endParaRPr lang="en-US"/>
                </a:p>
              </p:txBody>
            </p:sp>
          </p:grpSp>
          <p:sp>
            <p:nvSpPr>
              <p:cNvPr id="1048585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6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  <p:sp>
            <p:nvSpPr>
              <p:cNvPr id="1048587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/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p>
                <a:pPr algn="ctr"/>
                <a:endParaRPr lang="en-US"/>
              </a:p>
            </p:txBody>
          </p:sp>
        </p:grpSp>
        <p:sp>
          <p:nvSpPr>
            <p:cNvPr id="1048588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89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0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1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2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3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4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5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6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7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8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599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0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1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2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3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4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5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6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7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8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  <p:sp>
          <p:nvSpPr>
            <p:cNvPr id="1048609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p>
              <a:pPr algn="ctr"/>
              <a:endParaRPr lang="en-US"/>
            </a:p>
          </p:txBody>
        </p:sp>
      </p:grpSp>
      <p:sp>
        <p:nvSpPr>
          <p:cNvPr id="1048610" name="Rectangle 65"/>
          <p:cNvSpPr/>
          <p:nvPr/>
        </p:nvSpPr>
        <p:spPr>
          <a:xfrm>
            <a:off x="457200" y="333487"/>
            <a:ext cx="8229600" cy="6185647"/>
          </a:xfrm>
          <a:prstGeom prst="rect"/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1" name="Rectangle 69"/>
          <p:cNvSpPr/>
          <p:nvPr/>
        </p:nvSpPr>
        <p:spPr>
          <a:xfrm>
            <a:off x="4561242" y="-21511"/>
            <a:ext cx="3679116" cy="699244"/>
          </a:xfrm>
          <a:prstGeom prst="rect"/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2" name="Rectangle 70"/>
          <p:cNvSpPr/>
          <p:nvPr/>
        </p:nvSpPr>
        <p:spPr>
          <a:xfrm>
            <a:off x="4649096" y="-21510"/>
            <a:ext cx="3505200" cy="623938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3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D9929E8-ED15-497E-850B-F00105F7B7CC}" type="datetimeFigureOut">
              <a:rPr lang="ta-IN" smtClean="0"/>
              <a:t>06-09-2024</a:t>
            </a:fld>
            <a:endParaRPr lang="ta-I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ta-I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FE200C91-4D93-4959-8784-3F819D787A8B}" type="slidenum">
              <a:rPr lang="ta-IN" smtClean="0"/>
              <a:t>‹#›</a:t>
            </a:fld>
            <a:endParaRPr lang="ta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914400" eaLnBrk="1" hangingPunct="1" indent="-274320" latinLnBrk="0" marL="3429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algn="l" defTabSz="914400" eaLnBrk="1" hangingPunct="1" indent="-274320" latinLnBrk="0" marL="6400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91440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12471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32588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baseline="0" sz="1600" kern="1200">
          <a:solidFill>
            <a:schemeClr val="tx2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517904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719072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920240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2121408" rtl="0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153400" cy="5334000"/>
          </a:xfrm>
        </p:spPr>
        <p:txBody>
          <a:bodyPr/>
          <a:p>
            <a:endParaRPr dirty="0" lang="ta-IN"/>
          </a:p>
        </p:txBody>
      </p:sp>
      <p:sp>
        <p:nvSpPr>
          <p:cNvPr id="1048662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229600" cy="5486400"/>
          </a:xfrm>
        </p:spPr>
        <p:txBody>
          <a:bodyPr>
            <a:normAutofit/>
          </a:bodyPr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Employee </a:t>
            </a:r>
            <a:r>
              <a:rPr dirty="0" sz="4000" lang="en-US">
                <a:solidFill>
                  <a:srgbClr val="FF0000"/>
                </a:solidFill>
                <a:latin typeface="Bahnschrift Condensed" pitchFamily="34" charset="0"/>
              </a:rPr>
              <a:t>Data Analysis Using </a:t>
            </a:r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Excel</a:t>
            </a:r>
          </a:p>
          <a:p>
            <a:pPr algn="ctr"/>
            <a:endParaRPr dirty="0" sz="4000" lang="en-US" smtClean="0">
              <a:solidFill>
                <a:srgbClr val="FF0000"/>
              </a:solidFill>
              <a:latin typeface="Bahnschrift Condensed" pitchFamily="34" charset="0"/>
            </a:endParaRPr>
          </a:p>
          <a:p>
            <a:pPr algn="ctr"/>
            <a:r>
              <a:rPr dirty="0" sz="4000" lang="en-US" smtClean="0">
                <a:solidFill>
                  <a:srgbClr val="FF0000"/>
                </a:solidFill>
                <a:latin typeface="Bahnschrift Condensed" pitchFamily="34" charset="0"/>
              </a:rPr>
              <a:t> </a:t>
            </a:r>
            <a:endParaRPr b="1" dirty="0" sz="40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NAME                     :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B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.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D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i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v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y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a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 </a:t>
            </a:r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RIGISTER NO     :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3122052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5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3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DEPARTMENT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B.com(G)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</a:p>
          <a:p>
            <a:pPr algn="l"/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COLLEGE           :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Pattammal Alagesan College Arts @ Science.    </a:t>
            </a:r>
            <a:r>
              <a:rPr b="1" dirty="0" sz="2800" lang="en-US" smtClean="0">
                <a:solidFill>
                  <a:schemeClr val="tx1"/>
                </a:solidFill>
                <a:latin typeface="Bahnschrift SemiCondensed" pitchFamily="34" charset="0"/>
              </a:rPr>
              <a:t>	</a:t>
            </a:r>
            <a:r>
              <a:rPr b="1" dirty="0" sz="2400" lang="en-US" smtClean="0">
                <a:solidFill>
                  <a:schemeClr val="tx1"/>
                </a:solidFill>
                <a:latin typeface="Bahnschrift SemiCondensed" pitchFamily="34" charset="0"/>
              </a:rPr>
              <a:t> </a:t>
            </a:r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400" lang="en-US" smtClean="0">
              <a:solidFill>
                <a:schemeClr val="tx1"/>
              </a:solidFill>
              <a:latin typeface="Bahnschrift SemiCondensed" pitchFamily="34" charset="0"/>
            </a:endParaRPr>
          </a:p>
          <a:p>
            <a:pPr algn="l"/>
            <a:endParaRPr b="1" dirty="0" sz="2800" lang="en-US" smtClean="0">
              <a:solidFill>
                <a:schemeClr val="tx1"/>
              </a:solidFill>
              <a:latin typeface="Bahnschrift SemiCondensed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DATASET DESCRIPTION </a:t>
            </a:r>
            <a:endParaRPr dirty="0" lang="ta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b="1" dirty="0" lang="en-US" smtClean="0">
              <a:latin typeface="Baskerville Old Face" pitchFamily="18" charset="0"/>
            </a:endParaRPr>
          </a:p>
          <a:p>
            <a:r>
              <a:rPr b="1" dirty="0" sz="7200" lang="en-US" smtClean="0">
                <a:latin typeface="Baskerville Old Face" pitchFamily="18" charset="0"/>
              </a:rPr>
              <a:t>  Employee dataset- KAGGLE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26 Features </a:t>
            </a:r>
          </a:p>
          <a:p>
            <a:r>
              <a:rPr b="1" dirty="0" sz="7200" lang="en-US" smtClean="0">
                <a:latin typeface="Baskerville Old Face" pitchFamily="18" charset="0"/>
              </a:rPr>
              <a:t>  9 Features </a:t>
            </a:r>
          </a:p>
          <a:p>
            <a:pPr indent="0" marL="109728">
              <a:buNone/>
            </a:pPr>
            <a:endParaRPr b="1" dirty="0" sz="7200" lang="en-US" smtClean="0">
              <a:latin typeface="Baskerville Old Face" pitchFamily="18" charset="0"/>
            </a:endParaRP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ID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Name – Text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Type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Performance Level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Gender- Male, Female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Rating – NUM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Business Unit </a:t>
            </a:r>
          </a:p>
          <a:p>
            <a:pPr indent="0" marL="109728">
              <a:lnSpc>
                <a:spcPct val="120000"/>
              </a:lnSpc>
              <a:buNone/>
            </a:pPr>
            <a:r>
              <a:rPr b="1" dirty="0" sz="7200" lang="en-US" smtClean="0">
                <a:latin typeface="Baskerville Old Face" pitchFamily="18" charset="0"/>
              </a:rPr>
              <a:t>	Employee Status </a:t>
            </a:r>
            <a:endParaRPr b="1" dirty="0" sz="7200" lang="ta-IN" smtClean="0">
              <a:latin typeface="Baskerville Old Face" pitchFamily="18" charset="0"/>
            </a:endParaRPr>
          </a:p>
          <a:p>
            <a:endParaRPr dirty="0" sz="2000" lang="ta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200" lang="en-US" smtClean="0">
                <a:solidFill>
                  <a:srgbClr val="FF0000"/>
                </a:solidFill>
                <a:latin typeface="Bahnschrift Condensed" pitchFamily="34" charset="0"/>
              </a:rPr>
              <a:t>THE “WOW” IN OUR SOLUTION </a:t>
            </a:r>
            <a:endParaRPr dirty="0" sz="3200" lang="ta-IN"/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endParaRPr dirty="0" lang="en-US" smtClean="0"/>
          </a:p>
          <a:p>
            <a:endParaRPr dirty="0" lang="en-US" smtClean="0"/>
          </a:p>
          <a:p>
            <a:pPr indent="0" marL="109728">
              <a:buNone/>
            </a:pPr>
            <a:endParaRPr dirty="0" lang="en-US" smtClean="0"/>
          </a:p>
          <a:p>
            <a:endParaRPr dirty="0" lang="en-US" smtClean="0"/>
          </a:p>
          <a:p>
            <a:pPr lvl="1">
              <a:buFont typeface="Wingdings" pitchFamily="2" charset="2"/>
              <a:buChar char="v"/>
            </a:pPr>
            <a:endParaRPr b="1" dirty="0" sz="2400" lang="en-US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lvl="1">
              <a:buFont typeface="Wingdings" pitchFamily="2" charset="2"/>
              <a:buChar char="v"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 Performance level==IFS(Z4&gt;5,”VERY HIGH”, </a:t>
            </a:r>
          </a:p>
          <a:p>
            <a:pPr indent="0" lvl="1" marL="393192">
              <a:buNone/>
            </a:pPr>
            <a:r>
              <a:rPr b="1" dirty="0" sz="2400" lang="en-US" smtClean="0">
                <a:solidFill>
                  <a:schemeClr val="tx1"/>
                </a:solidFill>
                <a:latin typeface="Baskerville Old Face" pitchFamily="18" charset="0"/>
              </a:rPr>
              <a:t>	Z4&gt;=4,”HIGH”,Z4&gt;=3,”MED”,TRUE,”LOW”)</a:t>
            </a:r>
            <a:endParaRPr b="1" dirty="0" sz="2400" lang="en-US">
              <a:solidFill>
                <a:schemeClr val="tx1"/>
              </a:solidFill>
              <a:latin typeface="Baskerville Old Face" pitchFamily="18" charset="0"/>
            </a:endParaRPr>
          </a:p>
        </p:txBody>
      </p:sp>
      <p:pic>
        <p:nvPicPr>
          <p:cNvPr id="2097155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86000" y="2438400"/>
            <a:ext cx="4210050" cy="173627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Light" pitchFamily="34" charset="0"/>
              </a:rPr>
              <a:t>MODELLING</a:t>
            </a:r>
            <a:endParaRPr dirty="0" lang="ta-IN"/>
          </a:p>
        </p:txBody>
      </p:sp>
      <p:sp>
        <p:nvSpPr>
          <p:cNvPr id="104868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Kaggale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Search employment performance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Then download employee data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Feature Collection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Feature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Color filled blank Values 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Data Cleaning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Identify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Missing Values Filter out </a:t>
            </a:r>
            <a:r>
              <a:rPr dirty="0" lang="en-US" smtClean="0"/>
              <a:t>	</a:t>
            </a:r>
            <a:endParaRPr dirty="0" lang="ta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Summary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Open pivot table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 Drag rows, cols, filters, values respectively    Business   	Unit, performance level, Gender Code, count of first     	name.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Remove the blank Option.</a:t>
            </a:r>
          </a:p>
          <a:p>
            <a:pPr indent="0" marL="109728">
              <a:buNone/>
            </a:pPr>
            <a:r>
              <a:rPr b="1" dirty="0" lang="en-US" smtClean="0">
                <a:latin typeface="Baskerville Old Face" pitchFamily="18" charset="0"/>
              </a:rPr>
              <a:t>           Visulazation.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Put recommended Graph 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Filter Out the linear and exponential features</a:t>
            </a:r>
          </a:p>
          <a:p>
            <a:pPr indent="-571500" marL="681228">
              <a:buFont typeface="+mj-lt"/>
              <a:buAutoNum type="romanUcPeriod"/>
            </a:pPr>
            <a:r>
              <a:rPr b="1" dirty="0" lang="en-US" smtClean="0">
                <a:latin typeface="Baskerville Old Face" pitchFamily="18" charset="0"/>
              </a:rPr>
              <a:t>  To get pie chart for our reference. </a:t>
            </a:r>
            <a:endParaRPr b="1" dirty="0" lang="ta-IN" smtClean="0">
              <a:latin typeface="Baskerville Old Face" pitchFamily="18" charset="0"/>
            </a:endParaRPr>
          </a:p>
          <a:p>
            <a:endParaRPr dirty="0" lang="ta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b="1" dirty="0" sz="3600" lang="en-US" smtClean="0">
                <a:solidFill>
                  <a:srgbClr val="FF0000"/>
                </a:solidFill>
                <a:latin typeface="Bahnschrift Light" pitchFamily="34" charset="0"/>
              </a:rPr>
              <a:t>RESULTS AND DISCUSSION </a:t>
            </a:r>
            <a:endParaRPr b="1" dirty="0" sz="3600" lang="ta-IN"/>
          </a:p>
        </p:txBody>
      </p:sp>
      <p:sp>
        <p:nvSpPr>
          <p:cNvPr id="10486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6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762000" y="2438400"/>
            <a:ext cx="6781800" cy="3733800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endParaRPr dirty="0" lang="ta-IN"/>
          </a:p>
        </p:txBody>
      </p:sp>
      <p:pic>
        <p:nvPicPr>
          <p:cNvPr id="209715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828800" y="2362200"/>
            <a:ext cx="5340350" cy="3886200"/>
          </a:xfrm>
          <a:prstGeom prst="rect"/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>
            <a:outerShdw algn="ctr" blurRad="63500" rotWithShape="0" sx="102000" sy="10200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Bahnschrift Light" pitchFamily="34" charset="0"/>
              </a:rPr>
              <a:t>CONCLUSION</a:t>
            </a:r>
            <a:endParaRPr b="1" dirty="0" lang="ta-IN"/>
          </a:p>
        </p:txBody>
      </p:sp>
      <p:sp>
        <p:nvSpPr>
          <p:cNvPr id="104869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dirty="0" lang="en-US" smtClean="0"/>
          </a:p>
          <a:p>
            <a:pPr algn="just"/>
            <a:r>
              <a:rPr b="1" dirty="0" sz="2800" lang="en-US" smtClean="0">
                <a:latin typeface="Baskerville Old Face" pitchFamily="18" charset="0"/>
              </a:rPr>
              <a:t>   Our Employee performance analysis solution Using Excel provides a comprehensive and user-friendly tool for HR managers and leaders to analyze and visualize employee performance data. By leveraging Excel’s powerful features, including conditional formatting, filtering, formulas, pivot tables, and data visualization</a:t>
            </a:r>
            <a:endParaRPr dirty="0" sz="2800" lang="ta-IN"/>
          </a:p>
        </p:txBody>
      </p:sp>
      <p:sp>
        <p:nvSpPr>
          <p:cNvPr id="1048698" name="5-Point Star 3"/>
          <p:cNvSpPr/>
          <p:nvPr/>
        </p:nvSpPr>
        <p:spPr>
          <a:xfrm>
            <a:off x="4429124" y="1285860"/>
            <a:ext cx="762000" cy="762000"/>
          </a:xfrm>
          <a:prstGeom prst="star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ta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</a:rPr>
              <a:t>Project title </a:t>
            </a:r>
            <a:endParaRPr dirty="0" lang="ta-IN">
              <a:solidFill>
                <a:srgbClr val="FF0000"/>
              </a:solidFill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 smtClean="0"/>
          </a:p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dirty="0" sz="3600" lang="en-US" smtClean="0"/>
              <a:t>Employee Performance Analysis Using Excel </a:t>
            </a:r>
          </a:p>
          <a:p>
            <a:pPr indent="0" marL="0">
              <a:buNone/>
            </a:pPr>
            <a:endParaRPr dirty="0" sz="3600" lang="ta-IN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5943600" y="4010722"/>
            <a:ext cx="2590800" cy="2085278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AGENDA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100000" lnSpcReduction="10000"/>
          </a:bodyPr>
          <a:p>
            <a:pPr indent="0" marL="109728">
              <a:buNone/>
            </a:pPr>
            <a:endParaRPr dirty="0" lang="en-US"/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Problem Statement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Project Overview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End Users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Our Solution and Proposition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Dataset Description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Modelling Approach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Results and Discussion </a:t>
            </a:r>
          </a:p>
          <a:p>
            <a:pPr indent="-514350" marL="624078">
              <a:buFont typeface="+mj-lt"/>
              <a:buAutoNum type="arabicPeriod"/>
            </a:pPr>
            <a:r>
              <a:rPr b="1" dirty="0" lang="en-US" smtClean="0">
                <a:latin typeface="Baskerville Old Face" pitchFamily="18" charset="0"/>
              </a:rPr>
              <a:t>Conclusion </a:t>
            </a:r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00600" y="1143000"/>
            <a:ext cx="3047999" cy="259404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PROBLEM STATEMENT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3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endParaRPr dirty="0" lang="en-US"/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Track employee performance rating overtime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Identify top performers and underperformers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Analyze performance by department, job role, and other      		categories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Visualize trends and correlations in performance data </a:t>
            </a:r>
          </a:p>
          <a:p>
            <a:pPr lvl="1">
              <a:buFont typeface="Wingdings" pitchFamily="2" charset="2"/>
              <a:buChar char="§"/>
            </a:pPr>
            <a:r>
              <a:rPr b="1" dirty="0" sz="1700" lang="en-US" smtClean="0">
                <a:solidFill>
                  <a:schemeClr val="tx1"/>
                </a:solidFill>
                <a:latin typeface="Baskerville Old Face" pitchFamily="18" charset="0"/>
                <a:ea typeface="PMingLiU-ExtB" pitchFamily="18" charset="-120"/>
              </a:rPr>
              <a:t> 	Enable filtering and drill-down capabilities for in-depth analysis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PROJECT</a:t>
            </a:r>
            <a:r>
              <a:rPr dirty="0" lang="en-US" smtClean="0">
                <a:latin typeface="Bahnschrift Condensed" pitchFamily="34" charset="0"/>
              </a:rPr>
              <a:t> </a:t>
            </a:r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OVERVIEW</a:t>
            </a:r>
            <a:r>
              <a:rPr dirty="0" lang="en-US" smtClean="0">
                <a:latin typeface="Bahnschrift Condensed" pitchFamily="34" charset="0"/>
              </a:rPr>
              <a:t> </a:t>
            </a:r>
            <a:endParaRPr dirty="0" lang="ta-IN">
              <a:latin typeface="Bahnschrift Condensed" pitchFamily="34" charset="0"/>
            </a:endParaRPr>
          </a:p>
        </p:txBody>
      </p:sp>
      <p:sp>
        <p:nvSpPr>
          <p:cNvPr id="1048675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dirty="0" lang="en-US" smtClean="0"/>
          </a:p>
          <a:p>
            <a:pPr algn="just" indent="0" marL="109728">
              <a:buNone/>
            </a:pPr>
            <a:r>
              <a:rPr dirty="0" lang="en-US" smtClean="0"/>
              <a:t>	</a:t>
            </a:r>
            <a:r>
              <a:rPr b="1" dirty="0" sz="2400" lang="en-US" smtClean="0">
                <a:latin typeface="Baskerville Old Face" pitchFamily="18" charset="0"/>
              </a:rPr>
              <a:t>Effective employee performance management is crucial for organizations to achieve their goals and objectives. </a:t>
            </a:r>
            <a:endParaRPr b="1" dirty="0" sz="2400" lang="en-US">
              <a:latin typeface="Baskerville Old Face" pitchFamily="18" charset="0"/>
            </a:endParaRPr>
          </a:p>
          <a:p>
            <a:pPr algn="just" indent="0" marL="109728">
              <a:buNone/>
            </a:pPr>
            <a:r>
              <a:rPr b="1" dirty="0" sz="2400" lang="en-US" smtClean="0">
                <a:latin typeface="Baskerville Old Face" pitchFamily="18" charset="0"/>
              </a:rPr>
              <a:t>	This project will involve collecting and cleaning employee performance data, designing and developing an interactive Excel dashboard, and creating a user guide and data dictionary for easy adoption. </a:t>
            </a:r>
          </a:p>
          <a:p>
            <a:pPr algn="just" indent="0" marL="109728">
              <a:buNone/>
            </a:pPr>
            <a:endParaRPr b="1" dirty="0" lang="en-US" smtClean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WHO ARE THE END USERS ?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7" name="Content Placeholder 1"/>
          <p:cNvSpPr>
            <a:spLocks noGrp="1"/>
          </p:cNvSpPr>
          <p:nvPr>
            <p:ph idx="1"/>
          </p:nvPr>
        </p:nvSpPr>
        <p:spPr>
          <a:xfrm>
            <a:off x="428596" y="1000108"/>
            <a:ext cx="8229600" cy="5033978"/>
          </a:xfrm>
        </p:spPr>
        <p:txBody>
          <a:bodyPr/>
          <a:p>
            <a:endParaRPr dirty="0" lang="en-US" smtClean="0"/>
          </a:p>
          <a:p>
            <a:pPr>
              <a:buFont typeface="Wingdings" pitchFamily="2" charset="2"/>
              <a:buChar char="v"/>
            </a:pPr>
            <a:endParaRPr b="1" dirty="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HR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Department Heads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Team Leads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Line Managers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Talent Management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Business Analysts </a:t>
            </a:r>
          </a:p>
          <a:p>
            <a:pPr>
              <a:buFont typeface="Wingdings" pitchFamily="2" charset="2"/>
              <a:buChar char="v"/>
            </a:pPr>
            <a:r>
              <a:rPr b="1" dirty="0" lang="en-US" smtClean="0">
                <a:latin typeface="Baskerville Old Face" pitchFamily="18" charset="0"/>
              </a:rPr>
              <a:t> Executives </a:t>
            </a:r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786182" y="2285992"/>
            <a:ext cx="4038600" cy="3007923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solidFill>
                  <a:srgbClr val="FF0000"/>
                </a:solidFill>
                <a:latin typeface="Bahnschrift Condensed" pitchFamily="34" charset="0"/>
              </a:rPr>
              <a:t>OUR SOLUTION AND  ITS VALUE PROPOSITION </a:t>
            </a:r>
            <a:endParaRPr dirty="0" lang="ta-IN">
              <a:solidFill>
                <a:srgbClr val="FF0000"/>
              </a:solidFill>
              <a:latin typeface="Bahnschrift Condensed" pitchFamily="34" charset="0"/>
            </a:endParaRPr>
          </a:p>
        </p:txBody>
      </p:sp>
      <p:sp>
        <p:nvSpPr>
          <p:cNvPr id="1048679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7772400" cy="5181600"/>
          </a:xfrm>
        </p:spPr>
        <p:txBody>
          <a:bodyPr>
            <a:normAutofit/>
          </a:bodyPr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 smtClean="0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endParaRPr b="1" dirty="0" sz="1800" lang="en-US">
              <a:latin typeface="Baskerville Old Face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Conditional formatting – mission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Filter-Remove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Formula – performance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Pivot-summary </a:t>
            </a:r>
          </a:p>
          <a:p>
            <a:pPr>
              <a:buFont typeface="Wingdings" pitchFamily="2" charset="2"/>
              <a:buChar char="Ø"/>
            </a:pPr>
            <a:r>
              <a:rPr b="1" dirty="0" sz="2000" lang="en-US" smtClean="0">
                <a:latin typeface="Baskerville Old Face" pitchFamily="18" charset="0"/>
              </a:rPr>
              <a:t> 	Graph-data visualization  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Conditional formatting: </a:t>
            </a:r>
            <a:r>
              <a:rPr b="1" dirty="0" sz="2000" lang="en-US" smtClean="0">
                <a:latin typeface="Baskerville Old Face" pitchFamily="18" charset="0"/>
              </a:rPr>
              <a:t>Our Excel based Employee performance Analysis Solution utilizes Conditional formatting to provide a clear and intuitive visualization of Employee performance data. 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ta-IN"/>
          </a:p>
        </p:txBody>
      </p:sp>
      <p:sp>
        <p:nvSpPr>
          <p:cNvPr id="1048681" name="Content Placeholder 1"/>
          <p:cNvSpPr>
            <a:spLocks noGrp="1"/>
          </p:cNvSpPr>
          <p:nvPr>
            <p:ph idx="1"/>
          </p:nvPr>
        </p:nvSpPr>
        <p:spPr>
          <a:xfrm>
            <a:off x="457200" y="2286000"/>
            <a:ext cx="7696200" cy="3886200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sz="200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Filter – Remove: </a:t>
            </a:r>
            <a:r>
              <a:rPr b="1" dirty="0" sz="2000" lang="en-US" smtClean="0">
                <a:latin typeface="Baskerville Old Face" pitchFamily="18" charset="0"/>
              </a:rPr>
              <a:t>By incorporating filtering and removal capabilities, our solution empowers HR managers and leaders to efficiently analyze and visualize employee performance data, driving informed decision-making and business success.</a:t>
            </a:r>
          </a:p>
          <a:p>
            <a:pPr indent="0" marL="109728">
              <a:buNone/>
            </a:pPr>
            <a:r>
              <a:rPr b="1" dirty="0" sz="2000" lang="en-US" smtClean="0">
                <a:solidFill>
                  <a:srgbClr val="FF0000"/>
                </a:solidFill>
                <a:latin typeface="Baskerville Old Face" pitchFamily="18" charset="0"/>
              </a:rPr>
              <a:t> Formula – performance: </a:t>
            </a:r>
            <a:r>
              <a:rPr b="1" dirty="0" sz="2000" lang="en-US" smtClean="0">
                <a:latin typeface="Baskerville Old Face" pitchFamily="18" charset="0"/>
              </a:rPr>
              <a:t>By leveraging formulas and performance metrics in Excel, our solution provides a powerful and efficient tool for employee performance analysis enabling HR managers and leaders to make informed decisions and drive business success. </a:t>
            </a:r>
            <a:endParaRPr b="1" dirty="0" sz="2000" lang="ta-IN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ta-IN"/>
          </a:p>
        </p:txBody>
      </p:sp>
      <p:sp>
        <p:nvSpPr>
          <p:cNvPr id="1048683" name="Content Placeholder 2"/>
          <p:cNvSpPr>
            <a:spLocks noGrp="1"/>
          </p:cNvSpPr>
          <p:nvPr>
            <p:ph idx="1"/>
          </p:nvPr>
        </p:nvSpPr>
        <p:spPr>
          <a:xfrm>
            <a:off x="1043492" y="2209800"/>
            <a:ext cx="6777317" cy="3581401"/>
          </a:xfrm>
        </p:spPr>
        <p:txBody>
          <a:bodyPr>
            <a:normAutofit/>
          </a:bodyPr>
          <a:p>
            <a:pPr indent="0" marL="109728">
              <a:buNone/>
            </a:pPr>
            <a:endParaRPr b="1" dirty="0" lang="en-US" smtClean="0">
              <a:solidFill>
                <a:srgbClr val="FF0000"/>
              </a:solidFill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Pivot- summary:  </a:t>
            </a:r>
            <a:r>
              <a:rPr b="1" dirty="0" sz="1800" lang="en-US" smtClean="0">
                <a:latin typeface="Baskerville Old Face" pitchFamily="18" charset="0"/>
              </a:rPr>
              <a:t>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endParaRPr b="1" dirty="0" sz="1800" lang="en-US" smtClean="0">
              <a:latin typeface="Baskerville Old Face" pitchFamily="18" charset="0"/>
            </a:endParaRPr>
          </a:p>
          <a:p>
            <a:pPr indent="0" marL="109728">
              <a:buNone/>
            </a:pPr>
            <a:r>
              <a:rPr b="1" dirty="0" sz="1800" lang="en-US" smtClean="0">
                <a:solidFill>
                  <a:srgbClr val="FF0000"/>
                </a:solidFill>
                <a:latin typeface="Baskerville Old Face" pitchFamily="18" charset="0"/>
              </a:rPr>
              <a:t>Graph-data visualization: </a:t>
            </a:r>
            <a:r>
              <a:rPr b="1" dirty="0" sz="1800" lang="en-US" smtClean="0">
                <a:latin typeface="Baskerville Old Face" pitchFamily="18" charset="0"/>
              </a:rPr>
              <a:t>By leveraging graphs and data visualization in excel our solution provides a powerful and intuitive tool for employee performance analysis, enabling HR managers and leaders to Make informed decisions and drive business success.</a:t>
            </a:r>
          </a:p>
          <a:p>
            <a:pPr indent="0" marL="109728">
              <a:buNone/>
            </a:pPr>
            <a:r>
              <a:rPr b="1" dirty="0" sz="1800" lang="en-US" smtClean="0">
                <a:latin typeface="Baskerville Old Face" pitchFamily="18" charset="0"/>
              </a:rPr>
              <a:t>  </a:t>
            </a:r>
            <a:endParaRPr b="1" dirty="0" sz="1800" lang="en-US">
              <a:solidFill>
                <a:srgbClr val="FF00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lastClr="000000" val="windowText"/>
      </a:dk1>
      <a:lt1>
        <a:sysClr lastClr="FFFFFF" val="window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r="5400000" dist="50800" rotWithShape="0" sx="9600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algn="tl" flip="none" sx="100000" sy="10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cituksp</dc:creator>
  <cp:lastModifiedBy>ACER</cp:lastModifiedBy>
  <dcterms:created xsi:type="dcterms:W3CDTF">2024-08-29T12:51:34Z</dcterms:created>
  <dcterms:modified xsi:type="dcterms:W3CDTF">2024-09-11T06:42:26Z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6658d7fbedfa41d593c88ee21e2d8cff</vt:lpwstr>
  </property>
</Properties>
</file>