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  <a:endParaRPr lang="en-IN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12712454"/>
        <c:axId val="37713183"/>
      </c:barChart>
      <c:catAx>
        <c:axId val="71271245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713183"/>
        <c:crosses val="autoZero"/>
        <c:auto val="1"/>
        <c:lblAlgn val="ctr"/>
        <c:lblOffset val="100"/>
        <c:noMultiLvlLbl val="0"/>
      </c:catAx>
      <c:valAx>
        <c:axId val="377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27124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0309757356737222"/>
          <c:y val="0.0890677025527192"/>
          <c:w val="0.860299432111513"/>
          <c:h val="0.857241953385128"/>
        </c:manualLayout>
      </c:layout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dir="t" rig="threeP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dir="t" rig="threePt"/>
              </a:scene3d>
              <a:sp3d contourW="9525"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18.0</c:v>
                </c:pt>
                <c:pt idx="1">
                  <c:v>21.0</c:v>
                </c:pt>
                <c:pt idx="2">
                  <c:v>24.0</c:v>
                </c:pt>
                <c:pt idx="3">
                  <c:v>19.0</c:v>
                </c:pt>
                <c:pt idx="4">
                  <c:v>24.0</c:v>
                </c:pt>
                <c:pt idx="5">
                  <c:v>19.0</c:v>
                </c:pt>
                <c:pt idx="6">
                  <c:v>20.0</c:v>
                </c:pt>
                <c:pt idx="7">
                  <c:v>24.0</c:v>
                </c:pt>
                <c:pt idx="8">
                  <c:v>19.0</c:v>
                </c:pt>
                <c:pt idx="9">
                  <c:v>19.0</c:v>
                </c:pt>
              </c:numCache>
            </c:numRef>
          </c:val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40.0</c:v>
                </c:pt>
                <c:pt idx="1">
                  <c:v>40.0</c:v>
                </c:pt>
                <c:pt idx="2">
                  <c:v>43.0</c:v>
                </c:pt>
                <c:pt idx="3">
                  <c:v>39.0</c:v>
                </c:pt>
                <c:pt idx="4">
                  <c:v>31.0</c:v>
                </c:pt>
                <c:pt idx="5">
                  <c:v>30.0</c:v>
                </c:pt>
                <c:pt idx="6">
                  <c:v>40.0</c:v>
                </c:pt>
                <c:pt idx="7">
                  <c:v>42.0</c:v>
                </c:pt>
                <c:pt idx="8">
                  <c:v>39.0</c:v>
                </c:pt>
                <c:pt idx="9">
                  <c:v>37.0</c:v>
                </c:pt>
              </c:numCache>
            </c:numRef>
          </c:val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97.0</c:v>
                </c:pt>
                <c:pt idx="1">
                  <c:v>93.0</c:v>
                </c:pt>
                <c:pt idx="2">
                  <c:v>103.0</c:v>
                </c:pt>
                <c:pt idx="3">
                  <c:v>98.0</c:v>
                </c:pt>
                <c:pt idx="4">
                  <c:v>100.0</c:v>
                </c:pt>
                <c:pt idx="5">
                  <c:v>105.0</c:v>
                </c:pt>
                <c:pt idx="6">
                  <c:v>92.0</c:v>
                </c:pt>
                <c:pt idx="7">
                  <c:v>89.0</c:v>
                </c:pt>
                <c:pt idx="8">
                  <c:v>86.0</c:v>
                </c:pt>
                <c:pt idx="9">
                  <c:v>90.0</c:v>
                </c:pt>
              </c:numCache>
            </c:numRef>
          </c:val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20.0</c:v>
                </c:pt>
                <c:pt idx="1">
                  <c:v>16.0</c:v>
                </c:pt>
                <c:pt idx="2">
                  <c:v>13.0</c:v>
                </c:pt>
                <c:pt idx="3">
                  <c:v>13.0</c:v>
                </c:pt>
                <c:pt idx="4">
                  <c:v>10.0</c:v>
                </c:pt>
                <c:pt idx="5">
                  <c:v>18.0</c:v>
                </c:pt>
                <c:pt idx="6">
                  <c:v>8.0</c:v>
                </c:pt>
                <c:pt idx="7">
                  <c:v>20.0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Right Triangle 9"/>
          <p:cNvSpPr/>
          <p:nvPr/>
        </p:nvSpPr>
        <p:spPr>
          <a:xfrm>
            <a:off x="-2" y="4664147"/>
            <a:ext cx="9151089" cy="0"/>
          </a:xfrm>
          <a:prstGeom prst="rtTriangle"/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algn="r" indent="0" marL="0" marR="64135">
              <a:buNone/>
              <a:defRPr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3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1048594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95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96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>
                <a:alphaModFix amt="50000"/>
              </a:blip>
              <a:tile algn="t" flip="none" sx="50000" sy="50000" tx="0" ty="0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 bIns="45720" compatLnSpc="1" lIns="91440" rIns="91440" tIns="45720" vert="horz" wrap="square"/>
            <a:p>
              <a:pPr algn="ctr" eaLnBrk="1" hangingPunct="1" latinLnBrk="0"/>
              <a:endParaRPr kumimoji="0" lang="en-US"/>
            </a:p>
          </p:txBody>
        </p:sp>
        <p:cxnSp>
          <p:nvCxnSpPr>
            <p:cNvPr id="3145729" name="Straight Connector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/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59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9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  <p:sp>
        <p:nvSpPr>
          <p:cNvPr id="1048588" name="Title 6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buNone/>
              <a:defRPr baseline="0" b="1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anchor="t" lIns="91440" rIns="91440"/>
          <a:lstStyle>
            <a:lvl1pPr algn="l" indent="0" mar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  <p:sp>
        <p:nvSpPr>
          <p:cNvPr id="1048661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62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  <p:sp>
        <p:nvSpPr>
          <p:cNvPr id="1048668" name="Title 7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7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7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7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  <p:sp>
        <p:nvSpPr>
          <p:cNvPr id="1048634" name="Title 5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 vert="horz">
            <a:noAutofit/>
            <a:sp3d prstMaterial="softEdge">
              <a:bevelT w="0" h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1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algn="r" indent="0" marL="0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82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  <a:endParaRPr lang="en-US" smtClean="0"/>
          </a:p>
          <a:p>
            <a:pPr eaLnBrk="1" hangingPunct="1" latinLnBrk="0" lvl="1"/>
            <a:r>
              <a:rPr lang="en-US" smtClean="0"/>
              <a:t>Second level</a:t>
            </a:r>
            <a:endParaRPr lang="en-US" smtClean="0"/>
          </a:p>
          <a:p>
            <a:pPr eaLnBrk="1" hangingPunct="1" latinLnBrk="0" lvl="2"/>
            <a:r>
              <a:rPr lang="en-US" smtClean="0"/>
              <a:t>Third level</a:t>
            </a:r>
            <a:endParaRPr lang="en-US" smtClean="0"/>
          </a:p>
          <a:p>
            <a:pPr eaLnBrk="1" hangingPunct="1" latinLnBrk="0" lvl="3"/>
            <a:r>
              <a:rPr lang="en-US" smtClean="0"/>
              <a:t>Fourth level</a:t>
            </a:r>
            <a:endParaRPr lang="en-US" smtClean="0"/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anchor="t" lIns="91440" rIns="91440" tIns="0"/>
          <a:lstStyle>
            <a:lvl1pPr algn="r" indent="0" marL="0" marR="18415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41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/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D0B7B2-176E-4D6C-8100-697A76C5630C}" type="slidenum">
              <a:rPr lang="en-US" smtClean="0"/>
            </a:fld>
            <a:endParaRPr lang="en-US"/>
          </a:p>
        </p:txBody>
      </p:sp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6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47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48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30" name="Straight Connector 10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49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50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8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2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7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eaLnBrk="1" hangingPunct="1" latinLnBrk="0" lvl="1"/>
            <a:r>
              <a:rPr kumimoji="0" lang="en-US" smtClean="0"/>
              <a:t>Second level</a:t>
            </a:r>
            <a:endParaRPr kumimoji="0" lang="en-US" smtClean="0"/>
          </a:p>
          <a:p>
            <a:pPr eaLnBrk="1" hangingPunct="1" latinLnBrk="0" lvl="2"/>
            <a:r>
              <a:rPr kumimoji="0" lang="en-US" smtClean="0"/>
              <a:t>Third level</a:t>
            </a:r>
            <a:endParaRPr kumimoji="0" lang="en-US" smtClean="0"/>
          </a:p>
          <a:p>
            <a:pPr eaLnBrk="1" hangingPunct="1" latinLnBrk="0" lvl="3"/>
            <a:r>
              <a:rPr kumimoji="0" lang="en-US" smtClean="0"/>
              <a:t>Fourth level</a:t>
            </a:r>
            <a:endParaRPr kumimoji="0" lang="en-US" smtClean="0"/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1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fld id="{5AC8FE28-021F-46A9-9D9C-F94B5995CBCD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58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/>
        </p:spPr>
        <p:txBody>
          <a:bodyPr anchor="b" vert="horz"/>
          <a:lstStyle>
            <a:lvl1pPr algn="r" eaLnBrk="1" hangingPunct="1" latinLnBrk="0">
              <a:defRPr b="0" sz="1000" kumimoji="0">
                <a:solidFill>
                  <a:schemeClr val="tx1"/>
                </a:solidFill>
              </a:defRPr>
            </a:lvl1pPr>
          </a:lstStyle>
          <a:p>
            <a:fld id="{88D0B7B2-176E-4D6C-8100-697A76C5630C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1" sz="4100" kern="1200" kumimoji="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55905" latinLnBrk="0" marL="365760" rtl="0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621665" rtl="0">
        <a:spcBef>
          <a:spcPts val="325"/>
        </a:spcBef>
        <a:buClr>
          <a:schemeClr val="accent1"/>
        </a:buClr>
        <a:buFont typeface="Verdana" panose="020B0604030504040204"/>
        <a:buChar char="◦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59790" rtl="0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143000" rtl="0">
        <a:spcBef>
          <a:spcPts val="350"/>
        </a:spcBef>
        <a:buClr>
          <a:schemeClr val="accent2"/>
        </a:buClr>
        <a:buFont typeface="Wingdings 2"/>
        <a:buChar char="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50"/>
        </a:spcBef>
        <a:buClr>
          <a:schemeClr val="accent2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00200" rtl="0">
        <a:spcBef>
          <a:spcPts val="350"/>
        </a:spcBef>
        <a:buClr>
          <a:schemeClr val="accent3"/>
        </a:buClr>
        <a:buFont typeface="Wingdings 2"/>
        <a:buChar char="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8288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0574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286000" rtl="0">
        <a:spcBef>
          <a:spcPts val="350"/>
        </a:spcBef>
        <a:buClr>
          <a:schemeClr val="accent3"/>
        </a:buClr>
        <a:buFont typeface="Wingdings 2"/>
        <a:buChar char="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/>
          </a:bodyPr>
          <a:p>
            <a:endParaRPr dirty="0" lang="en-US" smtClean="0"/>
          </a:p>
          <a:p>
            <a:endParaRPr dirty="0" lang="en-US"/>
          </a:p>
          <a:p>
            <a:endParaRPr dirty="0" lang="en-US" smtClean="0"/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hnschrift SemiCondensed" panose="020B0502040204020203" pitchFamily="34" charset="0"/>
              </a:rPr>
              <a:t>STUDENT NAME: </a:t>
            </a:r>
            <a:r>
              <a:rPr b="1" dirty="0" lang="en-US" smtClean="0">
                <a:latin typeface="Bahnschrift SemiCondensed" panose="020B0502040204020203" pitchFamily="34" charset="0"/>
              </a:rPr>
              <a:t>R</a:t>
            </a:r>
            <a:r>
              <a:rPr b="1" dirty="0" lang="en-US" smtClean="0">
                <a:latin typeface="Bahnschrift SemiCondensed" panose="020B0502040204020203" pitchFamily="34" charset="0"/>
              </a:rPr>
              <a:t>e</a:t>
            </a:r>
            <a:r>
              <a:rPr b="1" dirty="0" lang="en-US" smtClean="0">
                <a:latin typeface="Bahnschrift SemiCondensed" panose="020B0502040204020203" pitchFamily="34" charset="0"/>
              </a:rPr>
              <a:t>e</a:t>
            </a:r>
            <a:r>
              <a:rPr b="1" dirty="0" lang="en-US" smtClean="0">
                <a:latin typeface="Bahnschrift SemiCondensed" panose="020B0502040204020203" pitchFamily="34" charset="0"/>
              </a:rPr>
              <a:t>n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.</a:t>
            </a:r>
            <a:r>
              <a:rPr b="1" dirty="0" lang="en-US" smtClean="0">
                <a:latin typeface="Bahnschrift SemiCondensed" panose="020B0502040204020203" pitchFamily="34" charset="0"/>
              </a:rPr>
              <a:t> </a:t>
            </a:r>
            <a:r>
              <a:rPr b="1" dirty="0" lang="en-US" smtClean="0">
                <a:latin typeface="Bahnschrift SemiCondensed" panose="020B0502040204020203" pitchFamily="34" charset="0"/>
              </a:rPr>
              <a:t>N</a:t>
            </a:r>
            <a:endParaRPr b="1" dirty="0" lang="en-US" smtClean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hnschrift SemiCondensed" panose="020B0502040204020203" pitchFamily="34" charset="0"/>
              </a:rPr>
              <a:t>RIGISTER </a:t>
            </a:r>
            <a:r>
              <a:rPr b="1" dirty="0" lang="en-US" smtClean="0">
                <a:latin typeface="Bahnschrift SemiCondensed" panose="020B0502040204020203" pitchFamily="34" charset="0"/>
              </a:rPr>
              <a:t>3</a:t>
            </a:r>
            <a:r>
              <a:rPr b="1" dirty="0" lang="en-US" smtClean="0">
                <a:latin typeface="Bahnschrift SemiCondensed" panose="020B0502040204020203" pitchFamily="34" charset="0"/>
              </a:rPr>
              <a:t>1</a:t>
            </a:r>
            <a:r>
              <a:rPr b="1" dirty="0" lang="en-US" smtClean="0">
                <a:latin typeface="Bahnschrift SemiCondensed" panose="020B0502040204020203" pitchFamily="34" charset="0"/>
              </a:rPr>
              <a:t>2</a:t>
            </a:r>
            <a:r>
              <a:rPr b="1" dirty="0" lang="en-US" smtClean="0">
                <a:latin typeface="Bahnschrift SemiCondensed" panose="020B0502040204020203" pitchFamily="34" charset="0"/>
              </a:rPr>
              <a:t>2</a:t>
            </a:r>
            <a:r>
              <a:rPr b="1" dirty="0" lang="en-US" smtClean="0">
                <a:latin typeface="Bahnschrift SemiCondensed" panose="020B0502040204020203" pitchFamily="34" charset="0"/>
              </a:rPr>
              <a:t>0</a:t>
            </a:r>
            <a:r>
              <a:rPr b="1" dirty="0" lang="en-US" smtClean="0">
                <a:latin typeface="Bahnschrift SemiCondensed" panose="020B0502040204020203" pitchFamily="34" charset="0"/>
              </a:rPr>
              <a:t>5</a:t>
            </a:r>
            <a:r>
              <a:rPr b="1" dirty="0" lang="en-US" smtClean="0">
                <a:latin typeface="Bahnschrift SemiCondensed" panose="020B0502040204020203" pitchFamily="34" charset="0"/>
              </a:rPr>
              <a:t>2</a:t>
            </a:r>
            <a:r>
              <a:rPr b="1" dirty="0" lang="en-US" smtClean="0">
                <a:latin typeface="Bahnschrift SemiCondensed" panose="020B0502040204020203" pitchFamily="34" charset="0"/>
              </a:rPr>
              <a:t>7</a:t>
            </a:r>
            <a:r>
              <a:rPr b="1" dirty="0" lang="en-US" smtClean="0">
                <a:latin typeface="Bahnschrift SemiCondensed" panose="020B0502040204020203" pitchFamily="34" charset="0"/>
              </a:rPr>
              <a:t>1</a:t>
            </a:r>
            <a:r>
              <a:rPr b="1" dirty="0" lang="en-US" smtClean="0">
                <a:latin typeface="Bahnschrift SemiCondensed" panose="020B0502040204020203" pitchFamily="34" charset="0"/>
              </a:rPr>
              <a:t>unm299bcom(CS)56/116423   </a:t>
            </a:r>
            <a:endParaRPr b="1" dirty="0" lang="en-US" smtClean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hnschrift SemiCondensed" panose="020B0502040204020203" pitchFamily="34" charset="0"/>
              </a:rPr>
              <a:t>DEPARTMENT:B.COM(COPORATE SECRETARYSHIP)</a:t>
            </a:r>
            <a:endParaRPr b="1" dirty="0" lang="en-US" smtClean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hnschrift SemiCondensed" panose="020B0502040204020203" pitchFamily="34" charset="0"/>
              </a:rPr>
              <a:t>COLLEGE: </a:t>
            </a:r>
            <a:r>
              <a:rPr b="1" dirty="0" lang="en-US" smtClean="0">
                <a:latin typeface="Bahnschrift SemiCondensed" panose="020B0502040204020203" pitchFamily="34" charset="0"/>
              </a:rPr>
              <a:t>p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t</a:t>
            </a:r>
            <a:r>
              <a:rPr b="1" dirty="0" lang="en-US" smtClean="0">
                <a:latin typeface="Bahnschrift SemiCondensed" panose="020B0502040204020203" pitchFamily="34" charset="0"/>
              </a:rPr>
              <a:t>t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m</a:t>
            </a:r>
            <a:r>
              <a:rPr b="1" dirty="0" lang="en-US" smtClean="0">
                <a:latin typeface="Bahnschrift SemiCondensed" panose="020B0502040204020203" pitchFamily="34" charset="0"/>
              </a:rPr>
              <a:t>m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l</a:t>
            </a:r>
            <a:r>
              <a:rPr b="1" dirty="0" lang="en-US" smtClean="0">
                <a:latin typeface="Bahnschrift SemiCondensed" panose="020B0502040204020203" pitchFamily="34" charset="0"/>
              </a:rPr>
              <a:t> 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l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g</a:t>
            </a:r>
            <a:r>
              <a:rPr b="1" dirty="0" lang="en-US" smtClean="0">
                <a:latin typeface="Bahnschrift SemiCondensed" panose="020B0502040204020203" pitchFamily="34" charset="0"/>
              </a:rPr>
              <a:t>g</a:t>
            </a:r>
            <a:r>
              <a:rPr b="1" dirty="0" lang="en-US" smtClean="0">
                <a:latin typeface="Bahnschrift SemiCondensed" panose="020B0502040204020203" pitchFamily="34" charset="0"/>
              </a:rPr>
              <a:t>e</a:t>
            </a:r>
            <a:r>
              <a:rPr b="1" dirty="0" lang="en-US" smtClean="0">
                <a:latin typeface="Bahnschrift SemiCondensed" panose="020B0502040204020203" pitchFamily="34" charset="0"/>
              </a:rPr>
              <a:t>s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n</a:t>
            </a:r>
            <a:r>
              <a:rPr b="1" dirty="0" lang="en-US" smtClean="0">
                <a:latin typeface="Bahnschrift SemiCondensed" panose="020B0502040204020203" pitchFamily="34" charset="0"/>
              </a:rPr>
              <a:t> </a:t>
            </a:r>
            <a:r>
              <a:rPr b="1" dirty="0" lang="en-US" smtClean="0">
                <a:latin typeface="Bahnschrift SemiCondensed" panose="020B0502040204020203" pitchFamily="34" charset="0"/>
              </a:rPr>
              <a:t>c</a:t>
            </a:r>
            <a:r>
              <a:rPr b="1" dirty="0" lang="en-US" smtClean="0">
                <a:latin typeface="Bahnschrift SemiCondensed" panose="020B0502040204020203" pitchFamily="34" charset="0"/>
              </a:rPr>
              <a:t>o</a:t>
            </a:r>
            <a:r>
              <a:rPr b="1" dirty="0" lang="en-US" smtClean="0">
                <a:latin typeface="Bahnschrift SemiCondensed" panose="020B0502040204020203" pitchFamily="34" charset="0"/>
              </a:rPr>
              <a:t>l</a:t>
            </a:r>
            <a:r>
              <a:rPr b="1" dirty="0" lang="en-US" smtClean="0">
                <a:latin typeface="Bahnschrift SemiCondensed" panose="020B0502040204020203" pitchFamily="34" charset="0"/>
              </a:rPr>
              <a:t>l</a:t>
            </a:r>
            <a:r>
              <a:rPr b="1" dirty="0" lang="en-US" smtClean="0">
                <a:latin typeface="Bahnschrift SemiCondensed" panose="020B0502040204020203" pitchFamily="34" charset="0"/>
              </a:rPr>
              <a:t>e</a:t>
            </a:r>
            <a:r>
              <a:rPr b="1" dirty="0" lang="en-US" smtClean="0">
                <a:latin typeface="Bahnschrift SemiCondensed" panose="020B0502040204020203" pitchFamily="34" charset="0"/>
              </a:rPr>
              <a:t>g</a:t>
            </a:r>
            <a:r>
              <a:rPr b="1" dirty="0" lang="en-US" smtClean="0">
                <a:latin typeface="Bahnschrift SemiCondensed" panose="020B0502040204020203" pitchFamily="34" charset="0"/>
              </a:rPr>
              <a:t>e</a:t>
            </a:r>
            <a:r>
              <a:rPr b="1" dirty="0" lang="en-US" smtClean="0">
                <a:latin typeface="Bahnschrift SemiCondensed" panose="020B0502040204020203" pitchFamily="34" charset="0"/>
              </a:rPr>
              <a:t> </a:t>
            </a:r>
            <a:r>
              <a:rPr b="1" dirty="0" lang="en-US" smtClean="0">
                <a:latin typeface="Bahnschrift SemiCondensed" panose="020B0502040204020203" pitchFamily="34" charset="0"/>
              </a:rPr>
              <a:t>o</a:t>
            </a:r>
            <a:r>
              <a:rPr b="1" dirty="0" lang="en-US" smtClean="0">
                <a:latin typeface="Bahnschrift SemiCondensed" panose="020B0502040204020203" pitchFamily="34" charset="0"/>
              </a:rPr>
              <a:t>f</a:t>
            </a:r>
            <a:r>
              <a:rPr b="1" dirty="0" lang="en-US" smtClean="0">
                <a:latin typeface="Bahnschrift SemiCondensed" panose="020B0502040204020203" pitchFamily="34" charset="0"/>
              </a:rPr>
              <a:t> </a:t>
            </a:r>
            <a:r>
              <a:rPr b="1" dirty="0" lang="en-US" smtClean="0">
                <a:latin typeface="Bahnschrift SemiCondensed" panose="020B0502040204020203" pitchFamily="34" charset="0"/>
              </a:rPr>
              <a:t>A</a:t>
            </a:r>
            <a:r>
              <a:rPr b="1" dirty="0" lang="en-US" smtClean="0">
                <a:latin typeface="Bahnschrift SemiCondensed" panose="020B0502040204020203" pitchFamily="34" charset="0"/>
              </a:rPr>
              <a:t>r</a:t>
            </a:r>
            <a:r>
              <a:rPr b="1" dirty="0" lang="en-US" smtClean="0">
                <a:latin typeface="Bahnschrift SemiCondensed" panose="020B0502040204020203" pitchFamily="34" charset="0"/>
              </a:rPr>
              <a:t>t</a:t>
            </a:r>
            <a:r>
              <a:rPr b="1" dirty="0" lang="en-US" smtClean="0">
                <a:latin typeface="Bahnschrift SemiCondensed" panose="020B0502040204020203" pitchFamily="34" charset="0"/>
              </a:rPr>
              <a:t>s</a:t>
            </a:r>
            <a:r>
              <a:rPr b="1" dirty="0" lang="en-US" smtClean="0">
                <a:latin typeface="Bahnschrift SemiCondensed" panose="020B0502040204020203" pitchFamily="34" charset="0"/>
              </a:rPr>
              <a:t>&amp;</a:t>
            </a:r>
            <a:r>
              <a:rPr b="1" dirty="0" lang="en-US" smtClean="0">
                <a:latin typeface="Bahnschrift SemiCondensed" panose="020B0502040204020203" pitchFamily="34" charset="0"/>
              </a:rPr>
              <a:t>s</a:t>
            </a:r>
            <a:r>
              <a:rPr b="1" dirty="0" lang="en-US" smtClean="0">
                <a:latin typeface="Bahnschrift SemiCondensed" panose="020B0502040204020203" pitchFamily="34" charset="0"/>
              </a:rPr>
              <a:t>c</a:t>
            </a:r>
            <a:r>
              <a:rPr b="1" dirty="0" lang="en-US" smtClean="0">
                <a:latin typeface="Bahnschrift SemiCondensed" panose="020B0502040204020203" pitchFamily="34" charset="0"/>
              </a:rPr>
              <a:t>i</a:t>
            </a:r>
            <a:r>
              <a:rPr b="1" dirty="0" lang="en-US" smtClean="0">
                <a:latin typeface="Bahnschrift SemiCondensed" panose="020B0502040204020203" pitchFamily="34" charset="0"/>
              </a:rPr>
              <a:t>ence</a:t>
            </a:r>
            <a:endParaRPr b="1" dirty="0" lang="en-US" smtClean="0">
              <a:latin typeface="Bahnschrift SemiCondensed" panose="020B0502040204020203" pitchFamily="34" charset="0"/>
            </a:endParaRPr>
          </a:p>
          <a:p>
            <a:pPr indent="0" marL="109855">
              <a:buNone/>
            </a:pPr>
            <a:endParaRPr b="1" dirty="0" lang="en-US" smtClean="0">
              <a:latin typeface="Bahnschrift SemiCondensed" panose="020B0502040204020203" pitchFamily="34" charset="0"/>
            </a:endParaRPr>
          </a:p>
          <a:p>
            <a:pPr indent="0" marL="109855">
              <a:buNone/>
            </a:pPr>
            <a:endParaRPr b="1" dirty="0" lang="en-US" smtClean="0">
              <a:latin typeface="Bahnschrift SemiCondensed" panose="020B0502040204020203" pitchFamily="34" charset="0"/>
            </a:endParaRPr>
          </a:p>
          <a:p>
            <a:pPr indent="0" marL="109855">
              <a:buNone/>
            </a:pPr>
            <a:r>
              <a:rPr b="1" dirty="0" lang="en-US" smtClean="0">
                <a:latin typeface="Bahnschrift SemiCondensed" panose="020B0502040204020203" pitchFamily="34" charset="0"/>
              </a:rPr>
              <a:t>   </a:t>
            </a:r>
            <a:endParaRPr b="1" dirty="0" lang="en-US">
              <a:latin typeface="Bahnschrift SemiCondensed" panose="020B0502040204020203" pitchFamily="34" charset="0"/>
            </a:endParaRPr>
          </a:p>
        </p:txBody>
      </p:sp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5122"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Employee Data Analysis Using Excel   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>
              <a:buNone/>
            </a:pPr>
            <a:r>
              <a:rPr b="1" dirty="0" sz="2900" lang="en-US" smtClean="0">
                <a:latin typeface="Baskerville Old Face" pitchFamily="18" charset="0"/>
              </a:rPr>
              <a:t>Employee dataset- KAGGLE </a:t>
            </a:r>
            <a:endParaRPr b="1" dirty="0" sz="2900" lang="en-US" smtClean="0">
              <a:latin typeface="Baskerville Old Face" pitchFamily="18" charset="0"/>
            </a:endParaRPr>
          </a:p>
          <a:p>
            <a:pPr>
              <a:buNone/>
            </a:pPr>
            <a:r>
              <a:rPr b="1" dirty="0" sz="2900" lang="en-US" smtClean="0">
                <a:latin typeface="Baskerville Old Face" pitchFamily="18" charset="0"/>
              </a:rPr>
              <a:t>26 Features </a:t>
            </a:r>
            <a:endParaRPr b="1" dirty="0" sz="2900" lang="en-US" smtClean="0">
              <a:latin typeface="Baskerville Old Face" pitchFamily="18" charset="0"/>
            </a:endParaRPr>
          </a:p>
          <a:p>
            <a:pPr>
              <a:buNone/>
            </a:pPr>
            <a:r>
              <a:rPr b="1" dirty="0" sz="2900" lang="en-US" smtClean="0">
                <a:latin typeface="Baskerville Old Face" pitchFamily="18" charset="0"/>
              </a:rPr>
              <a:t>9 Features 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Employee ID – NUM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Name – Text 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Employee Type 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Performance Level 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Gender- Male, Female 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Employee Rating – NUM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Business Unit </a:t>
            </a:r>
            <a:endParaRPr b="1" dirty="0" sz="2900" lang="en-US" smtClean="0">
              <a:latin typeface="Baskerville Old Face" pitchFamily="18" charset="0"/>
            </a:endParaRPr>
          </a:p>
          <a:p>
            <a:pPr indent="0" marL="109855">
              <a:lnSpc>
                <a:spcPct val="120000"/>
              </a:lnSpc>
              <a:buNone/>
            </a:pPr>
            <a:r>
              <a:rPr b="1" dirty="0" sz="2900" lang="en-US" smtClean="0">
                <a:latin typeface="Baskerville Old Face" pitchFamily="18" charset="0"/>
              </a:rPr>
              <a:t>	Employee Status </a:t>
            </a:r>
            <a:endParaRPr b="1" dirty="0" sz="2900" lang="en-US">
              <a:latin typeface="Baskerville Old Face" pitchFamily="18" charset="0"/>
            </a:endParaRPr>
          </a:p>
        </p:txBody>
      </p:sp>
      <p:sp>
        <p:nvSpPr>
          <p:cNvPr id="104861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DATASET DESCRIPTION   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48618" name="Up-Down Arrow 3"/>
          <p:cNvSpPr/>
          <p:nvPr/>
        </p:nvSpPr>
        <p:spPr>
          <a:xfrm>
            <a:off x="1524000" y="2612571"/>
            <a:ext cx="152400" cy="304800"/>
          </a:xfrm>
          <a:prstGeom prst="upDownArrow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THE “WOW” IN OUR SOLUTION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48620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p>
            <a:endParaRPr dirty="0" lang="en-US" smtClean="0"/>
          </a:p>
          <a:p>
            <a:endParaRPr dirty="0" lang="en-US"/>
          </a:p>
          <a:p>
            <a:endParaRPr dirty="0" lang="en-US" smtClean="0"/>
          </a:p>
          <a:p>
            <a:pPr indent="0" marL="109855">
              <a:buNone/>
            </a:pPr>
            <a:endParaRPr dirty="0" lang="en-US"/>
          </a:p>
          <a:p>
            <a:endParaRPr dirty="0" lang="en-US" smtClean="0"/>
          </a:p>
          <a:p>
            <a:pPr lvl="1">
              <a:buFont typeface="Wingdings" panose="05000000000000000000" pitchFamily="2" charset="2"/>
              <a:buChar char="v"/>
            </a:pPr>
            <a:r>
              <a:rPr dirty="0" lang="en-US" smtClean="0">
                <a:solidFill>
                  <a:schemeClr val="tx1"/>
                </a:solidFill>
              </a:rPr>
              <a:t> </a:t>
            </a: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Performance level==IFS(Z4&gt;5,”VERY HIGH”, </a:t>
            </a: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indent="0" lvl="1" marL="393065">
              <a:buNone/>
            </a:pPr>
            <a:r>
              <a:rPr b="1" dirty="0" sz="2400" lang="en-US">
                <a:solidFill>
                  <a:schemeClr val="tx1"/>
                </a:solidFill>
                <a:latin typeface="Baskerville Old Face" pitchFamily="18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19200" y="1752600"/>
            <a:ext cx="6248400" cy="1871664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pPr indent="0" marL="109855">
              <a:buNone/>
            </a:pPr>
            <a:r>
              <a:rPr dirty="0" lang="en-US" smtClean="0"/>
              <a:t> </a:t>
            </a:r>
            <a:endParaRPr dirty="0" lang="en-US"/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Kaggale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Search employment performance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Then download employee data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 Feature Identify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 Color filled blank Values 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 Missing Values Identify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  Missing Values Filter out </a:t>
            </a:r>
            <a:r>
              <a:rPr dirty="0" lang="en-US" smtClean="0"/>
              <a:t>	   	</a:t>
            </a:r>
            <a:endParaRPr dirty="0" lang="en-US" smtClean="0"/>
          </a:p>
        </p:txBody>
      </p:sp>
      <p:sp>
        <p:nvSpPr>
          <p:cNvPr id="104862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anose="020B0502040204020203" pitchFamily="34" charset="0"/>
              </a:rPr>
              <a:t>MODELLING</a:t>
            </a: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p>
            <a:pPr indent="0" marL="109855">
              <a:buNone/>
            </a:pPr>
            <a:endParaRPr dirty="0" lang="en-US" smtClean="0"/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Open </a:t>
            </a:r>
            <a:r>
              <a:rPr b="1" dirty="0" lang="en-US" smtClean="0">
                <a:latin typeface="Baskerville Old Face" pitchFamily="18" charset="0"/>
              </a:rPr>
              <a:t>pivot table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Drag </a:t>
            </a:r>
            <a:r>
              <a:rPr b="1" dirty="0" lang="en-US" smtClean="0">
                <a:latin typeface="Baskerville Old Face" pitchFamily="18" charset="0"/>
              </a:rPr>
              <a:t>rows, cols, filters, values respectively Business </a:t>
            </a:r>
            <a:r>
              <a:rPr b="1" dirty="0" lang="en-US" smtClean="0">
                <a:latin typeface="Baskerville Old Face" pitchFamily="18" charset="0"/>
              </a:rPr>
              <a:t>       Unit</a:t>
            </a:r>
            <a:r>
              <a:rPr b="1" dirty="0" lang="en-US" smtClean="0">
                <a:latin typeface="Baskerville Old Face" pitchFamily="18" charset="0"/>
              </a:rPr>
              <a:t>, performance level, Gender Code, count of first name.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Remove </a:t>
            </a:r>
            <a:r>
              <a:rPr b="1" dirty="0" lang="en-US" smtClean="0">
                <a:latin typeface="Baskerville Old Face" pitchFamily="18" charset="0"/>
              </a:rPr>
              <a:t>the blank Option.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Visulazation</a:t>
            </a:r>
            <a:endParaRPr b="1" dirty="0" lang="en-US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Put </a:t>
            </a:r>
            <a:r>
              <a:rPr b="1" dirty="0" lang="en-US" smtClean="0">
                <a:latin typeface="Baskerville Old Face" pitchFamily="18" charset="0"/>
              </a:rPr>
              <a:t>recommended Graph 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Filter </a:t>
            </a:r>
            <a:r>
              <a:rPr b="1" dirty="0" lang="en-US" smtClean="0">
                <a:latin typeface="Baskerville Old Face" pitchFamily="18" charset="0"/>
              </a:rPr>
              <a:t>Out the linear and exponential features</a:t>
            </a:r>
            <a:endParaRPr b="1" dirty="0" lang="en-US" smtClean="0">
              <a:latin typeface="Baskerville Old Face" pitchFamily="18" charset="0"/>
            </a:endParaRPr>
          </a:p>
          <a:p>
            <a:pPr indent="-571500" marL="681355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  To </a:t>
            </a:r>
            <a:r>
              <a:rPr b="1" dirty="0" lang="en-US" smtClean="0">
                <a:latin typeface="Baskerville Old Face" pitchFamily="18" charset="0"/>
              </a:rPr>
              <a:t>get pie chart for our reference.</a:t>
            </a:r>
            <a:endParaRPr b="1" dirty="0" lang="en-US">
              <a:latin typeface="Baskerville Old Face" pitchFamily="18" charset="0"/>
            </a:endParaRPr>
          </a:p>
        </p:txBody>
      </p:sp>
      <p:sp>
        <p:nvSpPr>
          <p:cNvPr id="104862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p>
            <a:pPr indent="0" marL="109855">
              <a:buNone/>
            </a:pPr>
            <a:r>
              <a:rPr dirty="0" lang="en-US" smtClean="0"/>
              <a:t> </a:t>
            </a:r>
            <a:endParaRPr dirty="0" lang="en-US" smtClean="0"/>
          </a:p>
          <a:p>
            <a:pPr indent="0" marL="109855">
              <a:buNone/>
            </a:pPr>
            <a:endParaRPr dirty="0" lang="en-US"/>
          </a:p>
        </p:txBody>
      </p:sp>
      <p:sp>
        <p:nvSpPr>
          <p:cNvPr id="1048626" name="Title 2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anose="020B0502040204020203" pitchFamily="34" charset="0"/>
              </a:rPr>
              <a:t>RESULTS AND DISCUSSION </a:t>
            </a:r>
            <a:endParaRPr dirty="0" lang="en-US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524000"/>
          <a:ext cx="6588760" cy="4211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p>
            <a:pPr indent="0" marL="109855">
              <a:buNone/>
            </a:pPr>
            <a:r>
              <a:rPr dirty="0" lang="en-US" smtClean="0"/>
              <a:t> </a:t>
            </a:r>
            <a:endParaRPr dirty="0" lang="en-US" smtClean="0"/>
          </a:p>
          <a:p>
            <a:pPr indent="0" marL="109855">
              <a:buNone/>
            </a:pPr>
            <a:endParaRPr dirty="0" lang="en-US"/>
          </a:p>
        </p:txBody>
      </p:sp>
      <p:sp>
        <p:nvSpPr>
          <p:cNvPr id="1048628" name="Title 2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anose="020B0502040204020203" pitchFamily="34" charset="0"/>
              </a:rPr>
              <a:t>RESULTS AND DISCUSSION </a:t>
            </a:r>
            <a:endParaRPr dirty="0" lang="en-US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  <p:graphicFrame>
        <p:nvGraphicFramePr>
          <p:cNvPr id="4194305" name="Chart 4"/>
          <p:cNvGraphicFramePr>
            <a:graphicFrameLocks/>
          </p:cNvGraphicFramePr>
          <p:nvPr/>
        </p:nvGraphicFramePr>
        <p:xfrm>
          <a:off x="1600200" y="1371600"/>
          <a:ext cx="6149975" cy="457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en-US" smtClean="0"/>
          </a:p>
          <a:p>
            <a:pPr>
              <a:buFont typeface="Wingdings" panose="05000000000000000000" pitchFamily="2" charset="2"/>
              <a:buChar char="v"/>
            </a:pPr>
            <a:r>
              <a:rPr b="1" dirty="0" sz="2800" lang="en-US" smtClean="0">
                <a:latin typeface="Baskerville Old Face" pitchFamily="18" charset="0"/>
              </a:rPr>
              <a:t>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visualization.</a:t>
            </a:r>
            <a:endParaRPr b="1" dirty="0" sz="2800" lang="en-US">
              <a:latin typeface="Baskerville Old Face" pitchFamily="18" charset="0"/>
            </a:endParaRPr>
          </a:p>
        </p:txBody>
      </p:sp>
      <p:sp>
        <p:nvSpPr>
          <p:cNvPr id="104863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CONCLUSION            </a:t>
            </a:r>
            <a:r>
              <a:rPr dirty="0" lang="en-US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endParaRPr dirty="0" lang="en-US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PROJECT TITLE</a:t>
            </a:r>
            <a:r>
              <a:rPr dirty="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dirty="0" lang="en-US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b="1" dirty="0" sz="3200" lang="en-US" smtClean="0">
                <a:solidFill>
                  <a:schemeClr val="tx1"/>
                </a:solidFill>
                <a:latin typeface="Baskerville Old Face" pitchFamily="18" charset="0"/>
              </a:rPr>
              <a:t>Employee Performance Analysis using Excel</a:t>
            </a:r>
            <a:r>
              <a:rPr b="1" dirty="0" sz="3200" lang="en-US" smtClean="0">
                <a:solidFill>
                  <a:schemeClr val="tx1"/>
                </a:solidFill>
              </a:rPr>
              <a:t> </a:t>
            </a:r>
            <a:endParaRPr b="1" dirty="0" sz="3200" lang="en-US">
              <a:solidFill>
                <a:schemeClr val="tx1"/>
              </a:solidFill>
            </a:endParaRPr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62000" y="1219200"/>
            <a:ext cx="2743201" cy="2286000"/>
          </a:xfrm>
          <a:prstGeom prst="rect"/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855">
              <a:buNone/>
            </a:pPr>
            <a:endParaRPr dirty="0" lang="en-US"/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  <a:endParaRPr b="1" dirty="0" lang="en-US" smtClean="0">
              <a:latin typeface="Baskerville Old Face" pitchFamily="18" charset="0"/>
            </a:endParaRPr>
          </a:p>
          <a:p>
            <a:pPr indent="-514350" marL="624205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  <a:endParaRPr b="1" dirty="0" lang="en-US" smtClean="0">
              <a:latin typeface="Baskerville Old Face" pitchFamily="18" charset="0"/>
            </a:endParaRPr>
          </a:p>
        </p:txBody>
      </p:sp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AGENDA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410200" y="2743200"/>
            <a:ext cx="3047999" cy="2594042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109855">
              <a:buNone/>
            </a:pPr>
            <a:endParaRPr dirty="0" lang="en-US"/>
          </a:p>
          <a:p>
            <a:r>
              <a:rPr b="1" dirty="0" lang="en-US" smtClean="0">
                <a:latin typeface="Baskerville Old Face" pitchFamily="18" charset="0"/>
                <a:ea typeface="PMingLiU-ExtB" panose="02020500000000000000" pitchFamily="18" charset="-120"/>
              </a:rPr>
              <a:t>Track employee performance rating overtime </a:t>
            </a:r>
            <a:endParaRPr b="1" dirty="0" lang="en-US" smtClean="0">
              <a:latin typeface="Baskerville Old Face" pitchFamily="18" charset="0"/>
              <a:ea typeface="PMingLiU-ExtB" panose="02020500000000000000" pitchFamily="18" charset="-120"/>
            </a:endParaRPr>
          </a:p>
          <a:p>
            <a:r>
              <a:rPr b="1" dirty="0" lang="en-US" smtClean="0">
                <a:latin typeface="Baskerville Old Face" pitchFamily="18" charset="0"/>
                <a:ea typeface="PMingLiU-ExtB" panose="02020500000000000000" pitchFamily="18" charset="-120"/>
              </a:rPr>
              <a:t>Identify top performers and underperformers </a:t>
            </a:r>
            <a:endParaRPr b="1" dirty="0" lang="en-US" smtClean="0">
              <a:latin typeface="Baskerville Old Face" pitchFamily="18" charset="0"/>
              <a:ea typeface="PMingLiU-ExtB" panose="02020500000000000000" pitchFamily="18" charset="-120"/>
            </a:endParaRPr>
          </a:p>
          <a:p>
            <a:r>
              <a:rPr b="1" dirty="0" lang="en-US" smtClean="0">
                <a:latin typeface="Baskerville Old Face" pitchFamily="18" charset="0"/>
                <a:ea typeface="PMingLiU-ExtB" panose="02020500000000000000" pitchFamily="18" charset="-120"/>
              </a:rPr>
              <a:t>Analyze performance by department, job role, and other categories </a:t>
            </a:r>
            <a:endParaRPr b="1" dirty="0" lang="en-US" smtClean="0">
              <a:latin typeface="Baskerville Old Face" pitchFamily="18" charset="0"/>
              <a:ea typeface="PMingLiU-ExtB" panose="02020500000000000000" pitchFamily="18" charset="-120"/>
            </a:endParaRPr>
          </a:p>
          <a:p>
            <a:r>
              <a:rPr b="1" dirty="0" lang="en-US" smtClean="0">
                <a:latin typeface="Baskerville Old Face" pitchFamily="18" charset="0"/>
                <a:ea typeface="PMingLiU-ExtB" panose="02020500000000000000" pitchFamily="18" charset="-120"/>
              </a:rPr>
              <a:t>Visualize trends and correlations in performance data </a:t>
            </a:r>
            <a:endParaRPr b="1" dirty="0" lang="en-US" smtClean="0">
              <a:latin typeface="Baskerville Old Face" pitchFamily="18" charset="0"/>
              <a:ea typeface="PMingLiU-ExtB" panose="02020500000000000000" pitchFamily="18" charset="-120"/>
            </a:endParaRPr>
          </a:p>
          <a:p>
            <a:r>
              <a:rPr b="1" dirty="0" lang="en-US" smtClean="0">
                <a:latin typeface="Baskerville Old Face" pitchFamily="18" charset="0"/>
                <a:ea typeface="PMingLiU-ExtB" panose="02020500000000000000" pitchFamily="18" charset="-120"/>
              </a:rPr>
              <a:t>Enable filtering and drill-down capabilities for in-depth analysis </a:t>
            </a:r>
            <a:endParaRPr b="1" dirty="0" lang="en-US" smtClean="0">
              <a:latin typeface="Baskerville Old Face" pitchFamily="18" charset="0"/>
              <a:ea typeface="PMingLiU-ExtB" panose="02020500000000000000" pitchFamily="18" charset="-120"/>
            </a:endParaRPr>
          </a:p>
        </p:txBody>
      </p:sp>
      <p:sp>
        <p:nvSpPr>
          <p:cNvPr id="104860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PROBLEM STATEMENT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109855">
              <a:buNone/>
            </a:pPr>
            <a:r>
              <a:rPr dirty="0" lang="en-US" smtClean="0"/>
              <a:t>	</a:t>
            </a:r>
            <a:r>
              <a:rPr b="1" dirty="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lang="en-US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  <p:sp>
        <p:nvSpPr>
          <p:cNvPr id="1048607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PROJECT</a:t>
            </a:r>
            <a:r>
              <a:rPr dirty="0" lang="en-US" smtClean="0">
                <a:latin typeface="Bahnschrift Condensed" panose="020B0502040204020203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OVERVIEW</a:t>
            </a:r>
            <a:r>
              <a:rPr dirty="0" lang="en-US" smtClean="0">
                <a:latin typeface="Bahnschrift Condensed" panose="020B0502040204020203" pitchFamily="34" charset="0"/>
              </a:rPr>
              <a:t> </a:t>
            </a:r>
            <a:endParaRPr dirty="0" lang="en-US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p>
            <a:endParaRPr dirty="0" lang="en-US" smtClean="0"/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HR Managers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Department Heads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Team Leads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Line Managers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Talent Management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Business Analysts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Executives </a:t>
            </a:r>
            <a:endParaRPr b="1" dirty="0" lang="en-US" smtClean="0">
              <a:latin typeface="Baskerville Old Face" pitchFamily="18" charset="0"/>
            </a:endParaRPr>
          </a:p>
        </p:txBody>
      </p:sp>
      <p:sp>
        <p:nvSpPr>
          <p:cNvPr id="104860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WHO ARE THE END USERS ?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66557" y="2133600"/>
            <a:ext cx="4038600" cy="3007923"/>
          </a:xfrm>
          <a:prstGeom prst="rect"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Conditional formatting – mission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Filter-Remove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Formula – performance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Pivot-summary </a:t>
            </a: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Graph-data visualization  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lang="en-US">
              <a:latin typeface="Baskerville Old Face" pitchFamily="18" charset="0"/>
            </a:endParaRPr>
          </a:p>
        </p:txBody>
      </p:sp>
      <p:sp>
        <p:nvSpPr>
          <p:cNvPr id="1048611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OUR SOLUTION AND  ITS VALUE PROPOSITION </a:t>
            </a:r>
            <a:endParaRPr dirty="0" lang="en-US">
              <a:solidFill>
                <a:srgbClr val="FF0000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109855">
              <a:buNone/>
            </a:pPr>
            <a:r>
              <a:rPr b="1" dirty="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lang="en-US">
              <a:latin typeface="Baskerville Old Face" pitchFamily="18" charset="0"/>
            </a:endParaRPr>
          </a:p>
        </p:txBody>
      </p:sp>
      <p:sp>
        <p:nvSpPr>
          <p:cNvPr id="104861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1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/>
          </a:bodyPr>
          <a:p>
            <a:pPr indent="0" marL="109855">
              <a:buNone/>
            </a:pPr>
            <a:r>
              <a:rPr b="1" dirty="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lang="en-US" smtClean="0">
                <a:latin typeface="Baskerville Old Face" pitchFamily="18" charset="0"/>
              </a:rPr>
              <a:t>By leveraging graphs and data visualization in excel</a:t>
            </a:r>
            <a:r>
              <a:rPr b="1" dirty="0" lang="en-US">
                <a:latin typeface="Baskerville Old Face" pitchFamily="18" charset="0"/>
              </a:rPr>
              <a:t> our solution provides a powerful </a:t>
            </a:r>
            <a:r>
              <a:rPr b="1" dirty="0" lang="en-US" smtClean="0">
                <a:latin typeface="Baskerville Old Face" pitchFamily="18" charset="0"/>
              </a:rPr>
              <a:t>and intuitive tool </a:t>
            </a:r>
            <a:r>
              <a:rPr b="1" dirty="0" lang="en-US">
                <a:latin typeface="Baskerville Old Face" pitchFamily="18" charset="0"/>
              </a:rPr>
              <a:t>for employee performance analysis, enabling HR managers and leaders to Make informed decisions and drive business success</a:t>
            </a:r>
            <a:r>
              <a:rPr b="1" dirty="0" lang="en-US" smtClean="0">
                <a:latin typeface="Baskerville Old Face" pitchFamily="18" charset="0"/>
              </a:rPr>
              <a:t>.</a:t>
            </a:r>
            <a:endParaRPr b="1" dirty="0" lang="en-US">
              <a:latin typeface="Baskerville Old Face" pitchFamily="18" charset="0"/>
            </a:endParaRPr>
          </a:p>
          <a:p>
            <a:pPr indent="0" marL="109855">
              <a:buNone/>
            </a:pPr>
            <a:r>
              <a:rPr b="1" dirty="0" lang="en-US" smtClean="0">
                <a:latin typeface="Baskerville Old Face" pitchFamily="18" charset="0"/>
              </a:rPr>
              <a:t>  </a:t>
            </a:r>
            <a:endParaRPr b="1" dirty="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  <p:sp>
        <p:nvSpPr>
          <p:cNvPr id="104861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glow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algn="tl" flip="none" sx="5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PROJECT TITLE</dc:title>
  <dc:creator>cituksp</dc:creator>
  <cp:lastModifiedBy>Kishore Kumar A</cp:lastModifiedBy>
  <dcterms:created xsi:type="dcterms:W3CDTF">2024-08-27T00:51:00Z</dcterms:created>
  <dcterms:modified xsi:type="dcterms:W3CDTF">2024-09-12T04:17:59Z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01cb486fa850481ca5e3fcbb75e5d3c2</vt:lpwstr>
  </property>
  <property fmtid="{D5CDD505-2E9C-101B-9397-08002B2CF9AE}" pid="3" name="KSOProductBuildVer">
    <vt:lpwstr>1033-12.2.0.17545</vt:lpwstr>
  </property>
</Properties>
</file>